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media/image8.jpg" ContentType="image/jpg"/>
  <Override PartName="/ppt/media/image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825" r:id="rId3"/>
    <p:sldId id="288" r:id="rId4"/>
    <p:sldId id="294" r:id="rId5"/>
    <p:sldId id="438" r:id="rId6"/>
    <p:sldId id="450" r:id="rId7"/>
    <p:sldId id="456" r:id="rId8"/>
    <p:sldId id="451" r:id="rId9"/>
    <p:sldId id="452" r:id="rId10"/>
    <p:sldId id="457" r:id="rId11"/>
    <p:sldId id="453" r:id="rId12"/>
    <p:sldId id="454" r:id="rId13"/>
    <p:sldId id="455" r:id="rId14"/>
    <p:sldId id="458" r:id="rId15"/>
    <p:sldId id="461" r:id="rId16"/>
    <p:sldId id="462" r:id="rId17"/>
    <p:sldId id="460" r:id="rId18"/>
    <p:sldId id="459" r:id="rId19"/>
  </p:sldIdLst>
  <p:sldSz cx="9144000" cy="5143500" type="screen16x9"/>
  <p:notesSz cx="6858000" cy="9144000"/>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guide" id="{53D28D6B-1B6D-4E3A-A143-8092D886512B}">
          <p14:sldIdLst/>
        </p14:section>
        <p14:section name="Slides" id="{5D964D4D-B45C-41B8-8D71-E8AD6D248A9E}">
          <p14:sldIdLst>
            <p14:sldId id="256"/>
            <p14:sldId id="825"/>
            <p14:sldId id="288"/>
            <p14:sldId id="294"/>
            <p14:sldId id="438"/>
            <p14:sldId id="450"/>
            <p14:sldId id="456"/>
            <p14:sldId id="451"/>
            <p14:sldId id="452"/>
            <p14:sldId id="457"/>
            <p14:sldId id="453"/>
            <p14:sldId id="454"/>
            <p14:sldId id="455"/>
            <p14:sldId id="458"/>
            <p14:sldId id="461"/>
            <p14:sldId id="462"/>
            <p14:sldId id="460"/>
            <p14:sldId id="4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CC"/>
    <a:srgbClr val="000000"/>
    <a:srgbClr val="FF9900"/>
    <a:srgbClr val="010000"/>
    <a:srgbClr val="AAC8E6"/>
    <a:srgbClr val="4D4D4D"/>
    <a:srgbClr val="0097D9"/>
    <a:srgbClr val="CDCCCC"/>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7102A9-8310-4765-A935-A1911B00CA5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6" autoAdjust="0"/>
    <p:restoredTop sz="92834" autoAdjust="0"/>
  </p:normalViewPr>
  <p:slideViewPr>
    <p:cSldViewPr snapToGrid="0" snapToObjects="1">
      <p:cViewPr varScale="1">
        <p:scale>
          <a:sx n="123" d="100"/>
          <a:sy n="123" d="100"/>
        </p:scale>
        <p:origin x="192" y="264"/>
      </p:cViewPr>
      <p:guideLst>
        <p:guide orient="horz" pos="162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notesViewPr>
    <p:cSldViewPr snapToGrid="0" snapToObjects="1">
      <p:cViewPr varScale="1">
        <p:scale>
          <a:sx n="95" d="100"/>
          <a:sy n="95" d="100"/>
        </p:scale>
        <p:origin x="-2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dirty="0"/>
              <a:t>Header</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dirty="0"/>
              <a:t>06/12/2016</a:t>
            </a:r>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DE" dirty="0" err="1"/>
              <a:t>Footer</a:t>
            </a:r>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28F7E6-B01D-4411-A16D-8FD4ACE6345E}" type="slidenum">
              <a:rPr lang="de-DE" smtClean="0"/>
              <a:t>‹#›</a:t>
            </a:fld>
            <a:endParaRPr lang="de-DE"/>
          </a:p>
        </p:txBody>
      </p:sp>
    </p:spTree>
    <p:custDataLst>
      <p:tags r:id="rId2"/>
    </p:custDataLst>
    <p:extLst>
      <p:ext uri="{BB962C8B-B14F-4D97-AF65-F5344CB8AC3E}">
        <p14:creationId xmlns:p14="http://schemas.microsoft.com/office/powerpoint/2010/main" val="3968918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a:t>Header</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04DC9-95FE-4B10-9E99-CB2E445B4BE9}" type="datetimeFigureOut">
              <a:rPr lang="en-GB" smtClean="0"/>
              <a:t>12/12/2020</a:t>
            </a:fld>
            <a:endParaRPr lang="en-GB"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schemeClr val="accent5"/>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81000" y="4343400"/>
            <a:ext cx="6096000" cy="4103370"/>
          </a:xfrm>
          <a:prstGeom prst="rect">
            <a:avLst/>
          </a:prstGeom>
        </p:spPr>
        <p:txBody>
          <a:bodyPr vert="horz" lIns="0" tIns="0" rIns="0" bIns="0" rtlCol="0">
            <a:noAutofit/>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a:t>Footer</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C50E0-3D2F-4919-A698-86375444C62D}" type="slidenum">
              <a:rPr lang="en-GB" smtClean="0"/>
              <a:t>‹#›</a:t>
            </a:fld>
            <a:endParaRPr lang="en-GB" dirty="0"/>
          </a:p>
        </p:txBody>
      </p:sp>
    </p:spTree>
    <p:extLst>
      <p:ext uri="{BB962C8B-B14F-4D97-AF65-F5344CB8AC3E}">
        <p14:creationId xmlns:p14="http://schemas.microsoft.com/office/powerpoint/2010/main" val="33289287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358775" indent="-1762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2pPr>
    <a:lvl3pPr marL="541338" indent="-18256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3pPr>
    <a:lvl4pPr marL="715963" indent="-174625"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4pPr>
    <a:lvl5pPr marL="898525" indent="-18256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2EC03-C52F-B942-A5DF-688951920AC3}" type="slidenum">
              <a:rPr lang="en-US" smtClean="0"/>
              <a:t>1</a:t>
            </a:fld>
            <a:endParaRPr lang="en-US"/>
          </a:p>
        </p:txBody>
      </p:sp>
    </p:spTree>
    <p:extLst>
      <p:ext uri="{BB962C8B-B14F-4D97-AF65-F5344CB8AC3E}">
        <p14:creationId xmlns:p14="http://schemas.microsoft.com/office/powerpoint/2010/main" val="1661387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jp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3222194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8" name="Picture 96"/>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184695" y="441325"/>
            <a:ext cx="8772526" cy="4519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8"/>
          <p:cNvSpPr>
            <a:spLocks noGrp="1"/>
          </p:cNvSpPr>
          <p:nvPr>
            <p:ph type="body" sz="quarter" idx="13" hasCustomPrompt="1"/>
          </p:nvPr>
        </p:nvSpPr>
        <p:spPr bwMode="gray">
          <a:xfrm>
            <a:off x="982662" y="4162521"/>
            <a:ext cx="7186612" cy="193899"/>
          </a:xfrm>
        </p:spPr>
        <p:txBody>
          <a:bodyPr/>
          <a:lstStyle>
            <a:lvl1pPr marL="0" indent="0">
              <a:buNone/>
              <a:defRPr sz="1400" b="1" baseline="0">
                <a:solidFill>
                  <a:schemeClr val="bg1"/>
                </a:solidFill>
                <a:latin typeface="Calibri" panose="020F0502020204030204" pitchFamily="34" charset="0"/>
              </a:defRPr>
            </a:lvl1pPr>
          </a:lstStyle>
          <a:p>
            <a:pPr lvl="0"/>
            <a:r>
              <a:rPr lang="en-GB" dirty="0"/>
              <a:t>Author, date</a:t>
            </a:r>
          </a:p>
        </p:txBody>
      </p:sp>
      <p:sp>
        <p:nvSpPr>
          <p:cNvPr id="11" name="Titel 10"/>
          <p:cNvSpPr>
            <a:spLocks noGrp="1"/>
          </p:cNvSpPr>
          <p:nvPr>
            <p:ph type="title" hasCustomPrompt="1"/>
          </p:nvPr>
        </p:nvSpPr>
        <p:spPr bwMode="gray">
          <a:xfrm>
            <a:off x="978102" y="3363548"/>
            <a:ext cx="7185713" cy="664797"/>
          </a:xfrm>
        </p:spPr>
        <p:txBody>
          <a:bodyPr anchor="b"/>
          <a:lstStyle>
            <a:lvl1pPr>
              <a:lnSpc>
                <a:spcPct val="80000"/>
              </a:lnSpc>
              <a:defRPr sz="5400">
                <a:solidFill>
                  <a:schemeClr val="bg1"/>
                </a:solidFill>
                <a:latin typeface="Calibri" panose="020F0502020204030204" pitchFamily="34" charset="0"/>
              </a:defRPr>
            </a:lvl1pPr>
          </a:lstStyle>
          <a:p>
            <a:r>
              <a:rPr lang="en-GB" dirty="0"/>
              <a:t>Title of the presentation</a:t>
            </a:r>
          </a:p>
        </p:txBody>
      </p:sp>
    </p:spTree>
    <p:custDataLst>
      <p:tags r:id="rId2"/>
    </p:custDataLst>
    <p:extLst>
      <p:ext uri="{BB962C8B-B14F-4D97-AF65-F5344CB8AC3E}">
        <p14:creationId xmlns:p14="http://schemas.microsoft.com/office/powerpoint/2010/main" val="10883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11 columns a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19829423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Bildplatzhalter 14"/>
          <p:cNvSpPr>
            <a:spLocks noGrp="1"/>
          </p:cNvSpPr>
          <p:nvPr>
            <p:ph type="pic" sz="quarter" idx="14" hasCustomPrompt="1"/>
          </p:nvPr>
        </p:nvSpPr>
        <p:spPr>
          <a:xfrm>
            <a:off x="188913" y="441325"/>
            <a:ext cx="8770144" cy="4519613"/>
          </a:xfrm>
          <a:solidFill>
            <a:schemeClr val="accent5"/>
          </a:solidFill>
        </p:spPr>
        <p:txBody>
          <a:bodyPr>
            <a:noAutofit/>
          </a:bodyPr>
          <a:lstStyle>
            <a:lvl1pPr marL="0" indent="0">
              <a:buNone/>
              <a:defRPr sz="1200">
                <a:solidFill>
                  <a:schemeClr val="tx1"/>
                </a:solidFill>
              </a:defRPr>
            </a:lvl1pPr>
          </a:lstStyle>
          <a:p>
            <a:r>
              <a:rPr lang="en-US" dirty="0" err="1"/>
              <a:t>Fullscreen</a:t>
            </a:r>
            <a:r>
              <a:rPr lang="en-US" dirty="0"/>
              <a:t> image slide! Insert 11-column picture from </a:t>
            </a:r>
            <a:r>
              <a:rPr lang="en-US" dirty="0" err="1"/>
              <a:t>imagepack</a:t>
            </a:r>
            <a:r>
              <a:rPr lang="en-US" dirty="0"/>
              <a:t>.</a:t>
            </a:r>
            <a:br>
              <a:rPr lang="en-US" dirty="0"/>
            </a:br>
            <a:r>
              <a:rPr lang="en-US" dirty="0"/>
              <a:t>No text but headline!</a:t>
            </a:r>
            <a:endParaRPr lang="en-GB" dirty="0"/>
          </a:p>
        </p:txBody>
      </p:sp>
      <p:sp>
        <p:nvSpPr>
          <p:cNvPr id="11" name="Titel 10"/>
          <p:cNvSpPr>
            <a:spLocks noGrp="1"/>
          </p:cNvSpPr>
          <p:nvPr>
            <p:ph type="title" hasCustomPrompt="1"/>
          </p:nvPr>
        </p:nvSpPr>
        <p:spPr>
          <a:xfrm>
            <a:off x="978102" y="3326592"/>
            <a:ext cx="7185713" cy="664797"/>
          </a:xfrm>
        </p:spPr>
        <p:txBody>
          <a:bodyPr anchor="b">
            <a:spAutoFit/>
          </a:bodyPr>
          <a:lstStyle>
            <a:lvl1pPr>
              <a:lnSpc>
                <a:spcPct val="80000"/>
              </a:lnSpc>
              <a:defRPr sz="5400"/>
            </a:lvl1pPr>
          </a:lstStyle>
          <a:p>
            <a:r>
              <a:rPr lang="en-GB" dirty="0"/>
              <a:t>Headline</a:t>
            </a:r>
          </a:p>
        </p:txBody>
      </p:sp>
      <p:sp>
        <p:nvSpPr>
          <p:cNvPr id="8"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defRPr>
            </a:lvl1pPr>
          </a:lstStyle>
          <a:p>
            <a:pPr defTabSz="685800"/>
            <a:fld id="{54A30512-DBE4-4E37-B9EF-F960538E271E}" type="datetime1">
              <a:rPr lang="en-GB" smtClean="0"/>
              <a:t>12/12/2020</a:t>
            </a:fld>
            <a:endParaRPr lang="en-GB" dirty="0"/>
          </a:p>
        </p:txBody>
      </p:sp>
    </p:spTree>
    <p:custDataLst>
      <p:tags r:id="rId2"/>
    </p:custDataLst>
    <p:extLst>
      <p:ext uri="{BB962C8B-B14F-4D97-AF65-F5344CB8AC3E}">
        <p14:creationId xmlns:p14="http://schemas.microsoft.com/office/powerpoint/2010/main" val="24179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ccess story">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3"/>
            </p:custDataLst>
            <p:extLst>
              <p:ext uri="{D42A27DB-BD31-4B8C-83A1-F6EECF244321}">
                <p14:modId xmlns:p14="http://schemas.microsoft.com/office/powerpoint/2010/main" val="3297724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hteck 14"/>
          <p:cNvSpPr/>
          <p:nvPr userDrawn="1"/>
        </p:nvSpPr>
        <p:spPr>
          <a:xfrm>
            <a:off x="188913" y="441325"/>
            <a:ext cx="3187699" cy="4519613"/>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eaLnBrk="1"/>
            <a:endParaRPr lang="en-GB" sz="1200" noProof="0" dirty="0">
              <a:solidFill>
                <a:schemeClr val="tx1"/>
              </a:solidFill>
              <a:latin typeface="Calibri" panose="020F0502020204030204" pitchFamily="34" charset="0"/>
            </a:endParaRPr>
          </a:p>
        </p:txBody>
      </p:sp>
      <p:sp>
        <p:nvSpPr>
          <p:cNvPr id="6" name="Titel 5"/>
          <p:cNvSpPr>
            <a:spLocks noGrp="1"/>
          </p:cNvSpPr>
          <p:nvPr>
            <p:ph type="title" hasCustomPrompt="1"/>
          </p:nvPr>
        </p:nvSpPr>
        <p:spPr>
          <a:xfrm>
            <a:off x="186531" y="441324"/>
            <a:ext cx="3190079" cy="1131889"/>
          </a:xfrm>
          <a:noFill/>
        </p:spPr>
        <p:txBody>
          <a:bodyPr lIns="324000" tIns="198000" rIns="144000" bIns="144000">
            <a:noAutofit/>
          </a:bodyPr>
          <a:lstStyle>
            <a:lvl1pPr>
              <a:defRPr sz="1800" b="1">
                <a:solidFill>
                  <a:schemeClr val="bg1"/>
                </a:solidFill>
                <a:latin typeface="Calibri" panose="020F0502020204030204" pitchFamily="34" charset="0"/>
              </a:defRPr>
            </a:lvl1pPr>
          </a:lstStyle>
          <a:p>
            <a:r>
              <a:rPr lang="en-GB" noProof="0" dirty="0"/>
              <a:t>Headline</a:t>
            </a:r>
          </a:p>
        </p:txBody>
      </p:sp>
      <p:sp>
        <p:nvSpPr>
          <p:cNvPr id="10"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5A512EEF-1EBE-4DAB-BC6F-3FA2937B03CD}" type="datetime1">
              <a:rPr lang="en-GB" smtClean="0"/>
              <a:pPr defTabSz="685800"/>
              <a:t>12/12/2020</a:t>
            </a:fld>
            <a:endParaRPr lang="en-GB" dirty="0"/>
          </a:p>
        </p:txBody>
      </p:sp>
      <p:sp>
        <p:nvSpPr>
          <p:cNvPr id="3" name="Textplatzhalter 2"/>
          <p:cNvSpPr>
            <a:spLocks noGrp="1"/>
          </p:cNvSpPr>
          <p:nvPr>
            <p:ph type="body" sz="quarter" idx="15" hasCustomPrompt="1"/>
          </p:nvPr>
        </p:nvSpPr>
        <p:spPr>
          <a:xfrm>
            <a:off x="3376612" y="441323"/>
            <a:ext cx="5584825" cy="1506538"/>
          </a:xfrm>
          <a:solidFill>
            <a:srgbClr val="E3F4FB"/>
          </a:solidFill>
        </p:spPr>
        <p:txBody>
          <a:bodyPr lIns="144000" tIns="198000" rIns="144000" bIns="72000">
            <a:noAutofit/>
          </a:bodyPr>
          <a:lstStyle>
            <a:lvl1pPr marL="0" indent="0">
              <a:spcBef>
                <a:spcPts val="300"/>
              </a:spcBef>
              <a:buNone/>
              <a:defRPr sz="1200" b="1" baseline="0">
                <a:solidFill>
                  <a:schemeClr val="accent2"/>
                </a:solidFill>
                <a:latin typeface="Calibri" panose="020F0502020204030204" pitchFamily="34" charset="0"/>
              </a:defRPr>
            </a:lvl1pPr>
            <a:lvl2pPr marL="182563" indent="-182563">
              <a:spcBef>
                <a:spcPts val="300"/>
              </a:spcBef>
              <a:defRPr sz="900">
                <a:latin typeface="Calibri" panose="020F0502020204030204" pitchFamily="34" charset="0"/>
              </a:defRPr>
            </a:lvl2pPr>
          </a:lstStyle>
          <a:p>
            <a:pPr lvl="0"/>
            <a:r>
              <a:rPr lang="en-GB" noProof="0" dirty="0"/>
              <a:t>The challenge</a:t>
            </a:r>
          </a:p>
          <a:p>
            <a:pPr lvl="1"/>
            <a:r>
              <a:rPr lang="en-GB" noProof="0" dirty="0"/>
              <a:t>Text</a:t>
            </a:r>
          </a:p>
        </p:txBody>
      </p:sp>
      <p:sp>
        <p:nvSpPr>
          <p:cNvPr id="4" name="Textplatzhalter 3"/>
          <p:cNvSpPr>
            <a:spLocks noGrp="1"/>
          </p:cNvSpPr>
          <p:nvPr>
            <p:ph type="body" sz="quarter" idx="16" hasCustomPrompt="1"/>
          </p:nvPr>
        </p:nvSpPr>
        <p:spPr>
          <a:xfrm>
            <a:off x="3376613" y="1947862"/>
            <a:ext cx="5584825" cy="1506538"/>
          </a:xfrm>
          <a:solidFill>
            <a:srgbClr val="E3F4FB"/>
          </a:solidFill>
        </p:spPr>
        <p:txBody>
          <a:bodyPr lIns="144000" tIns="198000" rIns="144000" bIns="72000">
            <a:noAutofit/>
          </a:bodyPr>
          <a:lstStyle>
            <a:lvl1pPr marL="0" indent="0">
              <a:spcBef>
                <a:spcPts val="300"/>
              </a:spcBef>
              <a:buNone/>
              <a:defRPr sz="1200" b="1">
                <a:solidFill>
                  <a:schemeClr val="accent2"/>
                </a:solidFill>
                <a:latin typeface="Calibri" panose="020F0502020204030204" pitchFamily="34" charset="0"/>
              </a:defRPr>
            </a:lvl1pPr>
            <a:lvl2pPr marL="182563" indent="-182563">
              <a:spcBef>
                <a:spcPts val="300"/>
              </a:spcBef>
              <a:defRPr sz="900">
                <a:latin typeface="Calibri" panose="020F0502020204030204" pitchFamily="34" charset="0"/>
              </a:defRPr>
            </a:lvl2pPr>
          </a:lstStyle>
          <a:p>
            <a:pPr lvl="0"/>
            <a:r>
              <a:rPr lang="en-GB" noProof="0" dirty="0"/>
              <a:t>The engagement</a:t>
            </a:r>
          </a:p>
          <a:p>
            <a:pPr lvl="1"/>
            <a:r>
              <a:rPr lang="en-GB" noProof="0" dirty="0"/>
              <a:t>Text</a:t>
            </a:r>
          </a:p>
        </p:txBody>
      </p:sp>
      <p:sp>
        <p:nvSpPr>
          <p:cNvPr id="7" name="Textplatzhalter 6"/>
          <p:cNvSpPr>
            <a:spLocks noGrp="1"/>
          </p:cNvSpPr>
          <p:nvPr>
            <p:ph type="body" sz="quarter" idx="17" hasCustomPrompt="1"/>
          </p:nvPr>
        </p:nvSpPr>
        <p:spPr>
          <a:xfrm>
            <a:off x="3376613" y="3454400"/>
            <a:ext cx="5584825" cy="1506538"/>
          </a:xfrm>
          <a:solidFill>
            <a:srgbClr val="E3F4FB"/>
          </a:solidFill>
        </p:spPr>
        <p:txBody>
          <a:bodyPr lIns="144000" tIns="198000" rIns="144000" bIns="72000">
            <a:noAutofit/>
          </a:bodyPr>
          <a:lstStyle>
            <a:lvl1pPr marL="0" indent="0">
              <a:spcBef>
                <a:spcPts val="300"/>
              </a:spcBef>
              <a:buNone/>
              <a:defRPr sz="1200" b="1">
                <a:solidFill>
                  <a:schemeClr val="accent2"/>
                </a:solidFill>
                <a:latin typeface="Calibri" panose="020F0502020204030204" pitchFamily="34" charset="0"/>
              </a:defRPr>
            </a:lvl1pPr>
            <a:lvl2pPr marL="182563" indent="-182563">
              <a:spcBef>
                <a:spcPts val="300"/>
              </a:spcBef>
              <a:defRPr sz="900">
                <a:latin typeface="Calibri" panose="020F0502020204030204" pitchFamily="34" charset="0"/>
              </a:defRPr>
            </a:lvl2pPr>
          </a:lstStyle>
          <a:p>
            <a:pPr lvl="0"/>
            <a:r>
              <a:rPr lang="en-GB" noProof="0" dirty="0"/>
              <a:t>The benefit</a:t>
            </a:r>
          </a:p>
          <a:p>
            <a:pPr lvl="1"/>
            <a:r>
              <a:rPr lang="en-GB" noProof="0" dirty="0"/>
              <a:t>Text</a:t>
            </a:r>
          </a:p>
        </p:txBody>
      </p:sp>
      <p:sp>
        <p:nvSpPr>
          <p:cNvPr id="11" name="Bildplatzhalter 10"/>
          <p:cNvSpPr>
            <a:spLocks noGrp="1"/>
          </p:cNvSpPr>
          <p:nvPr>
            <p:ph type="pic" sz="quarter" idx="19"/>
          </p:nvPr>
        </p:nvSpPr>
        <p:spPr>
          <a:xfrm>
            <a:off x="187325" y="1859280"/>
            <a:ext cx="3189288" cy="3101658"/>
          </a:xfrm>
        </p:spPr>
        <p:txBody>
          <a:bodyPr>
            <a:noAutofit/>
          </a:bodyPr>
          <a:lstStyle>
            <a:lvl1pPr marL="0" indent="0">
              <a:lnSpc>
                <a:spcPct val="100000"/>
              </a:lnSpc>
              <a:spcBef>
                <a:spcPts val="0"/>
              </a:spcBef>
              <a:buNone/>
              <a:defRPr sz="1200">
                <a:solidFill>
                  <a:schemeClr val="bg1"/>
                </a:solidFill>
                <a:latin typeface="Calibri" panose="020F0502020204030204" pitchFamily="34" charset="0"/>
              </a:defRPr>
            </a:lvl1pPr>
          </a:lstStyle>
          <a:p>
            <a:endParaRPr lang="en-GB" noProof="0" dirty="0"/>
          </a:p>
        </p:txBody>
      </p:sp>
      <p:sp>
        <p:nvSpPr>
          <p:cNvPr id="14" name="Textfeld 13"/>
          <p:cNvSpPr txBox="1"/>
          <p:nvPr userDrawn="1"/>
        </p:nvSpPr>
        <p:spPr>
          <a:xfrm>
            <a:off x="188912" y="1573213"/>
            <a:ext cx="3187697" cy="184666"/>
          </a:xfrm>
          <a:prstGeom prst="rect">
            <a:avLst/>
          </a:prstGeom>
          <a:noFill/>
        </p:spPr>
        <p:txBody>
          <a:bodyPr wrap="square" lIns="324000" tIns="0" rIns="144000" bIns="0" rtlCol="0">
            <a:spAutoFit/>
          </a:bodyPr>
          <a:lstStyle/>
          <a:p>
            <a:pPr lvl="0"/>
            <a:r>
              <a:rPr lang="en-GB" sz="1200" noProof="0" dirty="0">
                <a:solidFill>
                  <a:schemeClr val="bg1"/>
                </a:solidFill>
                <a:latin typeface="Calibri" panose="020F0502020204030204" pitchFamily="34" charset="0"/>
              </a:rPr>
              <a:t>Success story</a:t>
            </a:r>
          </a:p>
        </p:txBody>
      </p:sp>
    </p:spTree>
    <p:custDataLst>
      <p:tags r:id="rId2"/>
    </p:custDataLst>
    <p:extLst>
      <p:ext uri="{BB962C8B-B14F-4D97-AF65-F5344CB8AC3E}">
        <p14:creationId xmlns:p14="http://schemas.microsoft.com/office/powerpoint/2010/main" val="181783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79438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50"/>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188913" y="441325"/>
            <a:ext cx="8769350" cy="4519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8"/>
          <p:cNvSpPr>
            <a:spLocks noGrp="1"/>
          </p:cNvSpPr>
          <p:nvPr>
            <p:ph type="body" sz="quarter" idx="13" hasCustomPrompt="1"/>
          </p:nvPr>
        </p:nvSpPr>
        <p:spPr bwMode="gray">
          <a:xfrm>
            <a:off x="982662" y="2701925"/>
            <a:ext cx="7186612" cy="193899"/>
          </a:xfrm>
        </p:spPr>
        <p:txBody>
          <a:bodyPr anchor="t"/>
          <a:lstStyle>
            <a:lvl1pPr marL="0" indent="0">
              <a:buNone/>
              <a:defRPr sz="1400" b="1">
                <a:solidFill>
                  <a:schemeClr val="bg1"/>
                </a:solidFill>
                <a:latin typeface="Calibri" panose="020F0502020204030204" pitchFamily="34" charset="0"/>
              </a:defRPr>
            </a:lvl1pPr>
          </a:lstStyle>
          <a:p>
            <a:pPr lvl="0"/>
            <a:r>
              <a:rPr lang="en-GB" dirty="0"/>
              <a:t>Subhead</a:t>
            </a:r>
          </a:p>
        </p:txBody>
      </p:sp>
      <p:sp>
        <p:nvSpPr>
          <p:cNvPr id="3" name="Textplatzhalter 2"/>
          <p:cNvSpPr>
            <a:spLocks noGrp="1"/>
          </p:cNvSpPr>
          <p:nvPr>
            <p:ph type="body" sz="quarter" idx="15" hasCustomPrompt="1"/>
          </p:nvPr>
        </p:nvSpPr>
        <p:spPr bwMode="gray">
          <a:xfrm>
            <a:off x="982662" y="3027095"/>
            <a:ext cx="7186612" cy="1123384"/>
          </a:xfrm>
        </p:spPr>
        <p:txBody>
          <a:bodyPr/>
          <a:lstStyle>
            <a:lvl1pPr marL="0" indent="0">
              <a:buNone/>
              <a:defRPr sz="1000" baseline="0">
                <a:solidFill>
                  <a:schemeClr val="bg1"/>
                </a:solidFill>
                <a:latin typeface="Calibri" panose="020F0502020204030204" pitchFamily="34" charset="0"/>
              </a:defRPr>
            </a:lvl1pPr>
            <a:lvl2pPr>
              <a:defRPr sz="1400"/>
            </a:lvl2pPr>
            <a:lvl3pPr>
              <a:defRPr sz="1400"/>
            </a:lvl3pPr>
            <a:lvl4pPr>
              <a:defRPr sz="1400"/>
            </a:lvl4pPr>
            <a:lvl5pPr>
              <a:defRPr sz="1400"/>
            </a:lvl5pPr>
          </a:lstStyle>
          <a:p>
            <a:pPr lvl="0"/>
            <a:r>
              <a:rPr lang="en-GB" noProof="0" dirty="0"/>
              <a:t>COMPANY NAME</a:t>
            </a:r>
            <a:br>
              <a:rPr lang="en-GB" noProof="0" dirty="0"/>
            </a:br>
            <a:r>
              <a:rPr lang="en-GB" noProof="0" dirty="0"/>
              <a:t>First name Last name</a:t>
            </a:r>
            <a:br>
              <a:rPr lang="en-GB" noProof="0" dirty="0"/>
            </a:br>
            <a:r>
              <a:rPr lang="en-GB" noProof="0" dirty="0"/>
              <a:t>Position</a:t>
            </a:r>
          </a:p>
          <a:p>
            <a:pPr lvl="0"/>
            <a:r>
              <a:rPr lang="en-GB" noProof="0" dirty="0"/>
              <a:t>Street address</a:t>
            </a:r>
            <a:br>
              <a:rPr lang="en-GB" noProof="0" dirty="0"/>
            </a:br>
            <a:r>
              <a:rPr lang="en-GB" noProof="0" dirty="0"/>
              <a:t>12345 City</a:t>
            </a:r>
          </a:p>
          <a:p>
            <a:pPr lvl="0"/>
            <a:r>
              <a:rPr lang="en-GB" noProof="0" dirty="0"/>
              <a:t>T +xx </a:t>
            </a:r>
            <a:r>
              <a:rPr lang="en-GB" noProof="0" dirty="0" err="1"/>
              <a:t>xxxx</a:t>
            </a:r>
            <a:r>
              <a:rPr lang="en-GB" noProof="0" dirty="0"/>
              <a:t> xxx-</a:t>
            </a:r>
            <a:r>
              <a:rPr lang="en-GB" noProof="0" dirty="0" err="1"/>
              <a:t>xxxx</a:t>
            </a:r>
            <a:br>
              <a:rPr lang="en-GB" noProof="0" dirty="0"/>
            </a:br>
            <a:r>
              <a:rPr lang="en-GB" noProof="0" dirty="0"/>
              <a:t>Firstname.Lastname@company.com</a:t>
            </a:r>
          </a:p>
        </p:txBody>
      </p:sp>
    </p:spTree>
    <p:custDataLst>
      <p:tags r:id="rId2"/>
    </p:custDataLst>
    <p:extLst>
      <p:ext uri="{BB962C8B-B14F-4D97-AF65-F5344CB8AC3E}">
        <p14:creationId xmlns:p14="http://schemas.microsoft.com/office/powerpoint/2010/main" val="330534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Slide Number Placeholder 3"/>
          <p:cNvSpPr>
            <a:spLocks noGrp="1"/>
          </p:cNvSpPr>
          <p:nvPr>
            <p:ph type="sldNum" sz="quarter" idx="10"/>
          </p:nvPr>
        </p:nvSpPr>
        <p:spPr/>
        <p:txBody>
          <a:bodyPr/>
          <a:lstStyle>
            <a:lvl1pPr>
              <a:defRPr/>
            </a:lvl1pPr>
          </a:lstStyle>
          <a:p>
            <a:fld id="{8B832E37-95DE-4317-8A4B-1B5828C341FE}" type="slidenum">
              <a:rPr lang="el-GR"/>
              <a:pPr/>
              <a:t>‹#›</a:t>
            </a:fld>
            <a:endParaRPr lang="el-GR" dirty="0"/>
          </a:p>
        </p:txBody>
      </p:sp>
    </p:spTree>
    <p:extLst>
      <p:ext uri="{BB962C8B-B14F-4D97-AF65-F5344CB8AC3E}">
        <p14:creationId xmlns:p14="http://schemas.microsoft.com/office/powerpoint/2010/main" val="360208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13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text grey">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3698648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7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756316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4D2422DD-D2E3-4F32-8AFA-81028778F855}" type="datetime1">
              <a:rPr lang="en-GB" smtClean="0"/>
              <a:pPr defTabSz="685800"/>
              <a:t>12/12/2020</a:t>
            </a:fld>
            <a:endParaRPr lang="en-GB" dirty="0"/>
          </a:p>
        </p:txBody>
      </p:sp>
      <p:sp>
        <p:nvSpPr>
          <p:cNvPr id="3" name="Textplatzhalter 2"/>
          <p:cNvSpPr>
            <a:spLocks noGrp="1"/>
          </p:cNvSpPr>
          <p:nvPr>
            <p:ph type="body" sz="quarter" idx="10" hasCustomPrompt="1"/>
          </p:nvPr>
        </p:nvSpPr>
        <p:spPr>
          <a:xfrm>
            <a:off x="977900" y="1573214"/>
            <a:ext cx="7191375" cy="1166473"/>
          </a:xfrm>
        </p:spPr>
        <p:txBody>
          <a:bodyPr>
            <a:noAutofit/>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84553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text light blu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4192066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7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hteck 5"/>
          <p:cNvSpPr/>
          <p:nvPr userDrawn="1"/>
        </p:nvSpPr>
        <p:spPr>
          <a:xfrm>
            <a:off x="186532" y="441325"/>
            <a:ext cx="8774906" cy="4519613"/>
          </a:xfrm>
          <a:prstGeom prst="rect">
            <a:avLst/>
          </a:prstGeom>
          <a:solidFill>
            <a:srgbClr val="E3F4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eaLnBrk="1"/>
            <a:endParaRPr lang="en-GB" sz="1200" dirty="0">
              <a:solidFill>
                <a:schemeClr val="tx1"/>
              </a:solidFill>
              <a:latin typeface="Calibri" panose="020F0502020204030204" pitchFamily="34" charset="0"/>
            </a:endParaRPr>
          </a:p>
        </p:txBody>
      </p:sp>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7569699"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C4C749EA-0FB5-4B9E-9CD7-E372CFA472BE}" type="datetime1">
              <a:rPr lang="en-GB" smtClean="0"/>
              <a:pPr defTabSz="685800"/>
              <a:t>12/12/2020</a:t>
            </a:fld>
            <a:endParaRPr lang="en-GB" dirty="0"/>
          </a:p>
        </p:txBody>
      </p:sp>
      <p:sp>
        <p:nvSpPr>
          <p:cNvPr id="3" name="Textplatzhalter 2"/>
          <p:cNvSpPr>
            <a:spLocks noGrp="1"/>
          </p:cNvSpPr>
          <p:nvPr>
            <p:ph type="body" sz="quarter" idx="10" hasCustomPrompt="1"/>
          </p:nvPr>
        </p:nvSpPr>
        <p:spPr>
          <a:xfrm>
            <a:off x="977900" y="1573213"/>
            <a:ext cx="7191375" cy="1166473"/>
          </a:xfrm>
        </p:spPr>
        <p:txBody>
          <a:bodyPr>
            <a:noAutofit/>
          </a:bodyPr>
          <a:lstStyle>
            <a:lvl1pPr>
              <a:defRPr sz="1600">
                <a:latin typeface="Calibri" panose="020F0502020204030204" pitchFamily="34" charset="0"/>
              </a:defRPr>
            </a:lvl1pPr>
            <a:lvl2pPr>
              <a:defRPr sz="1400">
                <a:latin typeface="Calibri" panose="020F0502020204030204" pitchFamily="34" charset="0"/>
              </a:defRPr>
            </a:lvl2pPr>
            <a:lvl3pPr>
              <a:defRPr sz="14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56147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text grey pattern">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2908111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7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Placeholder 10"/>
          <p:cNvPicPr>
            <a:picLocks noChangeAspect="1"/>
          </p:cNvPicPr>
          <p:nvPr userDrawn="1"/>
        </p:nvPicPr>
        <p:blipFill>
          <a:blip r:embed="rId7">
            <a:extLst>
              <a:ext uri="{28A0092B-C50C-407E-A947-70E740481C1C}">
                <a14:useLocalDpi xmlns:a14="http://schemas.microsoft.com/office/drawing/2010/main" val="0"/>
              </a:ext>
            </a:extLst>
          </a:blip>
          <a:srcRect t="103" b="103"/>
          <a:stretch>
            <a:fillRect/>
          </a:stretch>
        </p:blipFill>
        <p:spPr>
          <a:xfrm>
            <a:off x="186532" y="441325"/>
            <a:ext cx="8772525" cy="4519613"/>
          </a:xfrm>
          <a:prstGeom prst="rect">
            <a:avLst/>
          </a:prstGeom>
        </p:spPr>
      </p:pic>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647A81E1-A50E-4351-873F-D1E751F7DA9C}" type="datetime1">
              <a:rPr lang="en-GB" smtClean="0"/>
              <a:pPr defTabSz="685800"/>
              <a:t>12/12/2020</a:t>
            </a:fld>
            <a:endParaRPr lang="en-GB" dirty="0"/>
          </a:p>
        </p:txBody>
      </p:sp>
      <p:sp>
        <p:nvSpPr>
          <p:cNvPr id="3" name="Textplatzhalter 2"/>
          <p:cNvSpPr>
            <a:spLocks noGrp="1"/>
          </p:cNvSpPr>
          <p:nvPr>
            <p:ph type="body" sz="quarter" idx="10" hasCustomPrompt="1"/>
          </p:nvPr>
        </p:nvSpPr>
        <p:spPr>
          <a:xfrm>
            <a:off x="977900" y="1573213"/>
            <a:ext cx="7191375" cy="1166473"/>
          </a:xfrm>
        </p:spPr>
        <p:txBody>
          <a:bodyPr>
            <a:spAutoFit/>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402769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text with flexible backgroun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342479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7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Bildplatzhalter 3"/>
          <p:cNvSpPr>
            <a:spLocks noGrp="1"/>
          </p:cNvSpPr>
          <p:nvPr>
            <p:ph type="pic" sz="quarter" idx="11" hasCustomPrompt="1"/>
          </p:nvPr>
        </p:nvSpPr>
        <p:spPr>
          <a:xfrm>
            <a:off x="188912" y="441325"/>
            <a:ext cx="8772525" cy="4519613"/>
          </a:xfrm>
          <a:solidFill>
            <a:schemeClr val="accent5"/>
          </a:solidFill>
        </p:spPr>
        <p:txBody>
          <a:bodyPr>
            <a:noAutofit/>
          </a:bodyPr>
          <a:lstStyle>
            <a:lvl1pPr marL="0" indent="0">
              <a:buNone/>
              <a:defRPr sz="1200">
                <a:latin typeface="Calibri" panose="020F0502020204030204" pitchFamily="34" charset="0"/>
              </a:defRPr>
            </a:lvl1pPr>
          </a:lstStyle>
          <a:p>
            <a:r>
              <a:rPr lang="en-US" dirty="0"/>
              <a:t>Text slide! Only insert semi-transparent background visuals from </a:t>
            </a:r>
            <a:r>
              <a:rPr lang="en-US" dirty="0" err="1"/>
              <a:t>imagepack</a:t>
            </a:r>
            <a:endParaRPr lang="en-GB" dirty="0"/>
          </a:p>
        </p:txBody>
      </p:sp>
      <p:sp>
        <p:nvSpPr>
          <p:cNvPr id="11" name="Titel 10"/>
          <p:cNvSpPr>
            <a:spLocks noGrp="1"/>
          </p:cNvSpPr>
          <p:nvPr>
            <p:ph type="title" hasCustomPrompt="1"/>
          </p:nvPr>
        </p:nvSpPr>
        <p:spPr/>
        <p:txBody>
          <a:bodyPr/>
          <a:lstStyle>
            <a:lvl1pPr>
              <a:defRPr>
                <a:latin typeface="Calibri" panose="020F0502020204030204" pitchFamily="34" charset="0"/>
              </a:defRPr>
            </a:lvl1pPr>
          </a:lstStyle>
          <a:p>
            <a:r>
              <a:rPr lang="en-GB" dirty="0"/>
              <a:t>Headline</a:t>
            </a:r>
          </a:p>
        </p:txBody>
      </p:sp>
      <p:sp>
        <p:nvSpPr>
          <p:cNvPr id="8" name="Datumsplatzhalter 28"/>
          <p:cNvSpPr>
            <a:spLocks noGrp="1"/>
          </p:cNvSpPr>
          <p:nvPr>
            <p:ph type="dt" sz="half" idx="2"/>
          </p:nvPr>
        </p:nvSpPr>
        <p:spPr>
          <a:xfrm>
            <a:off x="7576231" y="5020461"/>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CA699A13-EF7E-4EF5-AF5A-FB4EF5CC4088}" type="datetime1">
              <a:rPr lang="en-GB" smtClean="0"/>
              <a:pPr defTabSz="685800"/>
              <a:t>12/12/2020</a:t>
            </a:fld>
            <a:endParaRPr lang="en-GB" dirty="0"/>
          </a:p>
        </p:txBody>
      </p:sp>
      <p:sp>
        <p:nvSpPr>
          <p:cNvPr id="3" name="Textplatzhalter 2"/>
          <p:cNvSpPr>
            <a:spLocks noGrp="1"/>
          </p:cNvSpPr>
          <p:nvPr>
            <p:ph type="body" sz="quarter" idx="10" hasCustomPrompt="1"/>
          </p:nvPr>
        </p:nvSpPr>
        <p:spPr>
          <a:xfrm>
            <a:off x="977900" y="1573214"/>
            <a:ext cx="7191375" cy="116647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93607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2423691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Placeholder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0232" y="441325"/>
            <a:ext cx="8765125" cy="4519613"/>
          </a:xfrm>
          <a:prstGeom prst="rect">
            <a:avLst/>
          </a:prstGeom>
        </p:spPr>
      </p:pic>
      <p:sp>
        <p:nvSpPr>
          <p:cNvPr id="12"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9630E08F-780B-4A07-81C9-61B036298A25}" type="datetime1">
              <a:rPr lang="en-GB" smtClean="0"/>
              <a:pPr defTabSz="685800"/>
              <a:t>12/12/2020</a:t>
            </a:fld>
            <a:endParaRPr lang="en-GB" dirty="0"/>
          </a:p>
        </p:txBody>
      </p:sp>
      <p:sp>
        <p:nvSpPr>
          <p:cNvPr id="4" name="Textplatzhalter 3"/>
          <p:cNvSpPr>
            <a:spLocks noGrp="1"/>
          </p:cNvSpPr>
          <p:nvPr>
            <p:ph type="body" sz="quarter" idx="13" hasCustomPrompt="1"/>
          </p:nvPr>
        </p:nvSpPr>
        <p:spPr>
          <a:xfrm>
            <a:off x="1783080" y="659674"/>
            <a:ext cx="6386194" cy="2975558"/>
          </a:xfrm>
        </p:spPr>
        <p:txBody>
          <a:bodyPr anchor="ctr"/>
          <a:lstStyle>
            <a:lvl1pPr marL="358775" indent="-358775">
              <a:spcBef>
                <a:spcPts val="1200"/>
              </a:spcBef>
              <a:buFont typeface="+mj-lt"/>
              <a:buAutoNum type="arabicPeriod"/>
              <a:defRPr sz="2000" b="1" baseline="0">
                <a:latin typeface="Calibri" panose="020F0502020204030204" pitchFamily="34" charset="0"/>
              </a:defRPr>
            </a:lvl1pPr>
            <a:lvl2pPr marL="541338" indent="-182563">
              <a:defRPr>
                <a:latin typeface="Calibri" panose="020F0502020204030204" pitchFamily="34" charset="0"/>
              </a:defRPr>
            </a:lvl2pPr>
          </a:lstStyle>
          <a:p>
            <a:pPr lvl="0"/>
            <a:r>
              <a:rPr lang="en-GB" dirty="0"/>
              <a:t>Agenda point 1</a:t>
            </a:r>
          </a:p>
          <a:p>
            <a:pPr lvl="1"/>
            <a:r>
              <a:rPr lang="en-GB" dirty="0"/>
              <a:t>Text</a:t>
            </a:r>
          </a:p>
          <a:p>
            <a:pPr lvl="1"/>
            <a:r>
              <a:rPr lang="en-GB" dirty="0"/>
              <a:t>Text</a:t>
            </a:r>
          </a:p>
          <a:p>
            <a:pPr lvl="1"/>
            <a:r>
              <a:rPr lang="en-GB" dirty="0"/>
              <a:t>Text</a:t>
            </a:r>
          </a:p>
          <a:p>
            <a:pPr lvl="0"/>
            <a:r>
              <a:rPr lang="en-GB" dirty="0"/>
              <a:t>Agenda point 2</a:t>
            </a:r>
          </a:p>
          <a:p>
            <a:pPr lvl="0"/>
            <a:r>
              <a:rPr lang="en-GB" dirty="0"/>
              <a:t>Agenda point 3</a:t>
            </a:r>
          </a:p>
        </p:txBody>
      </p:sp>
      <p:sp>
        <p:nvSpPr>
          <p:cNvPr id="2" name="Rechteck 1"/>
          <p:cNvSpPr/>
          <p:nvPr userDrawn="1"/>
        </p:nvSpPr>
        <p:spPr>
          <a:xfrm>
            <a:off x="188912" y="441325"/>
            <a:ext cx="793750" cy="4519611"/>
          </a:xfrm>
          <a:prstGeom prst="rect">
            <a:avLst/>
          </a:prstGeom>
          <a:solidFill>
            <a:schemeClr val="accent1"/>
          </a:solidFill>
          <a:ln w="19050">
            <a:noFill/>
          </a:ln>
        </p:spPr>
        <p:txBody>
          <a:bodyPr vert="vert270" lIns="108000" tIns="108000" rIns="108000" bIns="108000" rtlCol="0" anchor="ctr">
            <a:noAutofit/>
          </a:bodyPr>
          <a:lstStyle/>
          <a:p>
            <a:pPr marR="0" lvl="0" indent="0" algn="ctr" defTabSz="685800" fontAlgn="base">
              <a:lnSpc>
                <a:spcPct val="90000"/>
              </a:lnSpc>
              <a:spcBef>
                <a:spcPts val="600"/>
              </a:spcBef>
              <a:spcAft>
                <a:spcPct val="0"/>
              </a:spcAft>
              <a:buClr>
                <a:srgbClr val="000000"/>
              </a:buClr>
              <a:buSzTx/>
              <a:buFont typeface="Wingdings" panose="05000000000000000000" pitchFamily="2" charset="2"/>
              <a:buNone/>
              <a:tabLst/>
            </a:pPr>
            <a:r>
              <a:rPr lang="en-GB" sz="3000" b="1" cap="none" baseline="0" dirty="0">
                <a:solidFill>
                  <a:schemeClr val="bg1"/>
                </a:solidFill>
                <a:latin typeface="Calibri" panose="020F0502020204030204" pitchFamily="34" charset="0"/>
                <a:ea typeface="Geneva" pitchFamily="-128" charset="-128"/>
              </a:rPr>
              <a:t>Agenda</a:t>
            </a:r>
          </a:p>
        </p:txBody>
      </p:sp>
    </p:spTree>
    <p:custDataLst>
      <p:tags r:id="rId2"/>
    </p:custDataLst>
    <p:extLst>
      <p:ext uri="{BB962C8B-B14F-4D97-AF65-F5344CB8AC3E}">
        <p14:creationId xmlns:p14="http://schemas.microsoft.com/office/powerpoint/2010/main" val="218075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3"/>
            </p:custDataLst>
            <p:extLst>
              <p:ext uri="{D42A27DB-BD31-4B8C-83A1-F6EECF244321}">
                <p14:modId xmlns:p14="http://schemas.microsoft.com/office/powerpoint/2010/main" val="221673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Grafik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8912" y="441325"/>
            <a:ext cx="8771419" cy="4522858"/>
          </a:xfrm>
          <a:prstGeom prst="rect">
            <a:avLst/>
          </a:prstGeom>
        </p:spPr>
      </p:pic>
      <p:sp>
        <p:nvSpPr>
          <p:cNvPr id="9" name="Textplatzhalter 8"/>
          <p:cNvSpPr>
            <a:spLocks noGrp="1"/>
          </p:cNvSpPr>
          <p:nvPr>
            <p:ph type="body" sz="quarter" idx="13" hasCustomPrompt="1"/>
          </p:nvPr>
        </p:nvSpPr>
        <p:spPr>
          <a:xfrm>
            <a:off x="982662" y="4125566"/>
            <a:ext cx="7186612" cy="193899"/>
          </a:xfrm>
        </p:spPr>
        <p:txBody>
          <a:bodyPr/>
          <a:lstStyle>
            <a:lvl1pPr marL="0" indent="0">
              <a:buNone/>
              <a:defRPr sz="1400" b="1">
                <a:latin typeface="Calibri" panose="020F0502020204030204" pitchFamily="34" charset="0"/>
              </a:defRPr>
            </a:lvl1pPr>
          </a:lstStyle>
          <a:p>
            <a:pPr lvl="0"/>
            <a:r>
              <a:rPr lang="en-GB" dirty="0"/>
              <a:t>Subhead</a:t>
            </a:r>
          </a:p>
        </p:txBody>
      </p:sp>
      <p:sp>
        <p:nvSpPr>
          <p:cNvPr id="11" name="Titel 10"/>
          <p:cNvSpPr>
            <a:spLocks noGrp="1"/>
          </p:cNvSpPr>
          <p:nvPr>
            <p:ph type="title" hasCustomPrompt="1"/>
          </p:nvPr>
        </p:nvSpPr>
        <p:spPr>
          <a:xfrm>
            <a:off x="978102" y="3326592"/>
            <a:ext cx="7185713" cy="664797"/>
          </a:xfrm>
        </p:spPr>
        <p:txBody>
          <a:bodyPr anchor="b">
            <a:spAutoFit/>
          </a:bodyPr>
          <a:lstStyle>
            <a:lvl1pPr>
              <a:lnSpc>
                <a:spcPct val="80000"/>
              </a:lnSpc>
              <a:defRPr sz="5400">
                <a:latin typeface="Calibri" panose="020F0502020204030204" pitchFamily="34" charset="0"/>
              </a:defRPr>
            </a:lvl1pPr>
          </a:lstStyle>
          <a:p>
            <a:r>
              <a:rPr lang="en-GB" dirty="0"/>
              <a:t>Headline</a:t>
            </a:r>
          </a:p>
        </p:txBody>
      </p:sp>
      <p:sp>
        <p:nvSpPr>
          <p:cNvPr id="7" name="Datumsplatzhalter 28"/>
          <p:cNvSpPr>
            <a:spLocks noGrp="1"/>
          </p:cNvSpPr>
          <p:nvPr>
            <p:ph type="dt" sz="half" idx="2"/>
          </p:nvPr>
        </p:nvSpPr>
        <p:spPr>
          <a:xfrm>
            <a:off x="756316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A478B437-04E2-40BE-8033-7FBFDC67D1B5}" type="datetime1">
              <a:rPr lang="en-GB" smtClean="0"/>
              <a:pPr defTabSz="685800"/>
              <a:t>12/12/2020</a:t>
            </a:fld>
            <a:endParaRPr lang="en-GB" dirty="0"/>
          </a:p>
        </p:txBody>
      </p:sp>
      <p:pic>
        <p:nvPicPr>
          <p:cNvPr id="10" name="Picture 9"/>
          <p:cNvPicPr>
            <a:picLocks noChangeAspect="1"/>
          </p:cNvPicPr>
          <p:nvPr userDrawn="1"/>
        </p:nvPicPr>
        <p:blipFill>
          <a:blip r:embed="rId8"/>
          <a:stretch>
            <a:fillRect/>
          </a:stretch>
        </p:blipFill>
        <p:spPr>
          <a:xfrm>
            <a:off x="7689954" y="3175"/>
            <a:ext cx="1271484" cy="424312"/>
          </a:xfrm>
          <a:prstGeom prst="rect">
            <a:avLst/>
          </a:prstGeom>
        </p:spPr>
      </p:pic>
    </p:spTree>
    <p:custDataLst>
      <p:tags r:id="rId2"/>
    </p:custDataLst>
    <p:extLst>
      <p:ext uri="{BB962C8B-B14F-4D97-AF65-F5344CB8AC3E}">
        <p14:creationId xmlns:p14="http://schemas.microsoft.com/office/powerpoint/2010/main" val="143198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4 columns and text">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3"/>
            </p:custDataLst>
            <p:extLst>
              <p:ext uri="{D42A27DB-BD31-4B8C-83A1-F6EECF244321}">
                <p14:modId xmlns:p14="http://schemas.microsoft.com/office/powerpoint/2010/main" val="11045907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el 5"/>
          <p:cNvSpPr>
            <a:spLocks noGrp="1"/>
          </p:cNvSpPr>
          <p:nvPr>
            <p:ph type="title" hasCustomPrompt="1"/>
          </p:nvPr>
        </p:nvSpPr>
        <p:spPr>
          <a:xfrm>
            <a:off x="3790949" y="663575"/>
            <a:ext cx="4372865" cy="332399"/>
          </a:xfrm>
        </p:spPr>
        <p:txBody>
          <a:bodyPr/>
          <a:lstStyle>
            <a:lvl1pPr>
              <a:defRPr sz="2400" b="1">
                <a:latin typeface="Calibri" panose="020F0502020204030204" pitchFamily="34" charset="0"/>
              </a:defRPr>
            </a:lvl1pPr>
          </a:lstStyle>
          <a:p>
            <a:r>
              <a:rPr lang="en-GB" dirty="0"/>
              <a:t>Headline</a:t>
            </a:r>
          </a:p>
        </p:txBody>
      </p:sp>
      <p:sp>
        <p:nvSpPr>
          <p:cNvPr id="15" name="Bildplatzhalter 14"/>
          <p:cNvSpPr>
            <a:spLocks noGrp="1"/>
          </p:cNvSpPr>
          <p:nvPr>
            <p:ph type="pic" sz="quarter" idx="14" hasCustomPrompt="1"/>
          </p:nvPr>
        </p:nvSpPr>
        <p:spPr>
          <a:xfrm>
            <a:off x="188914" y="441325"/>
            <a:ext cx="3182938" cy="4519612"/>
          </a:xfrm>
          <a:solidFill>
            <a:schemeClr val="accent5"/>
          </a:solidFill>
        </p:spPr>
        <p:txBody>
          <a:bodyPr>
            <a:noAutofit/>
          </a:bodyPr>
          <a:lstStyle>
            <a:lvl1pPr marL="0" indent="0">
              <a:buNone/>
              <a:defRPr sz="1200">
                <a:solidFill>
                  <a:schemeClr val="bg1"/>
                </a:solidFill>
                <a:latin typeface="Calibri" panose="020F0502020204030204" pitchFamily="34" charset="0"/>
              </a:defRPr>
            </a:lvl1pPr>
          </a:lstStyle>
          <a:p>
            <a:r>
              <a:rPr lang="en-US" dirty="0"/>
              <a:t>Insert 4-column picture from </a:t>
            </a:r>
            <a:r>
              <a:rPr lang="en-US" dirty="0" err="1"/>
              <a:t>imagepack</a:t>
            </a:r>
            <a:endParaRPr lang="en-US" dirty="0"/>
          </a:p>
        </p:txBody>
      </p:sp>
      <p:sp>
        <p:nvSpPr>
          <p:cNvPr id="10" name="Datumsplatzhalter 28"/>
          <p:cNvSpPr>
            <a:spLocks noGrp="1"/>
          </p:cNvSpPr>
          <p:nvPr>
            <p:ph type="dt" sz="half" idx="2"/>
          </p:nvPr>
        </p:nvSpPr>
        <p:spPr>
          <a:xfrm>
            <a:off x="2579688"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82E320AB-525F-4FD2-ADE5-119EBE4FD25E}" type="datetime1">
              <a:rPr lang="en-GB" smtClean="0"/>
              <a:pPr defTabSz="685800"/>
              <a:t>12/12/2020</a:t>
            </a:fld>
            <a:endParaRPr lang="en-GB" dirty="0"/>
          </a:p>
        </p:txBody>
      </p:sp>
      <p:sp>
        <p:nvSpPr>
          <p:cNvPr id="3" name="Textplatzhalter 2"/>
          <p:cNvSpPr>
            <a:spLocks noGrp="1"/>
          </p:cNvSpPr>
          <p:nvPr>
            <p:ph type="body" sz="quarter" idx="15" hasCustomPrompt="1"/>
          </p:nvPr>
        </p:nvSpPr>
        <p:spPr>
          <a:xfrm>
            <a:off x="3790950" y="1563152"/>
            <a:ext cx="4378326" cy="116647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p:cNvPicPr>
            <a:picLocks noChangeAspect="1"/>
          </p:cNvPicPr>
          <p:nvPr userDrawn="1"/>
        </p:nvPicPr>
        <p:blipFill>
          <a:blip r:embed="rId7"/>
          <a:stretch>
            <a:fillRect/>
          </a:stretch>
        </p:blipFill>
        <p:spPr>
          <a:xfrm>
            <a:off x="7689954" y="3175"/>
            <a:ext cx="1271484" cy="424312"/>
          </a:xfrm>
          <a:prstGeom prst="rect">
            <a:avLst/>
          </a:prstGeom>
        </p:spPr>
      </p:pic>
    </p:spTree>
    <p:custDataLst>
      <p:tags r:id="rId2"/>
    </p:custDataLst>
    <p:extLst>
      <p:ext uri="{BB962C8B-B14F-4D97-AF65-F5344CB8AC3E}">
        <p14:creationId xmlns:p14="http://schemas.microsoft.com/office/powerpoint/2010/main" val="33537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8 columns and text">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3"/>
            </p:custDataLst>
            <p:extLst>
              <p:ext uri="{D42A27DB-BD31-4B8C-83A1-F6EECF244321}">
                <p14:modId xmlns:p14="http://schemas.microsoft.com/office/powerpoint/2010/main" val="4058390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2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Bildplatzhalter 14"/>
          <p:cNvSpPr>
            <a:spLocks noGrp="1"/>
          </p:cNvSpPr>
          <p:nvPr>
            <p:ph type="pic" sz="quarter" idx="14" hasCustomPrompt="1"/>
          </p:nvPr>
        </p:nvSpPr>
        <p:spPr>
          <a:xfrm>
            <a:off x="188914" y="441325"/>
            <a:ext cx="6378574" cy="4519613"/>
          </a:xfrm>
          <a:solidFill>
            <a:schemeClr val="accent5"/>
          </a:solidFill>
        </p:spPr>
        <p:txBody>
          <a:bodyPr>
            <a:noAutofit/>
          </a:bodyPr>
          <a:lstStyle>
            <a:lvl1pPr marL="0" indent="0">
              <a:buNone/>
              <a:defRPr sz="1200">
                <a:solidFill>
                  <a:schemeClr val="bg1"/>
                </a:solidFill>
              </a:defRPr>
            </a:lvl1pPr>
          </a:lstStyle>
          <a:p>
            <a:r>
              <a:rPr lang="en-US" dirty="0"/>
              <a:t>Insert 8-column picture from </a:t>
            </a:r>
            <a:r>
              <a:rPr lang="en-US" dirty="0" err="1"/>
              <a:t>imagepack</a:t>
            </a:r>
            <a:endParaRPr lang="en-GB" dirty="0"/>
          </a:p>
        </p:txBody>
      </p:sp>
      <p:sp>
        <p:nvSpPr>
          <p:cNvPr id="6" name="Titel 5"/>
          <p:cNvSpPr>
            <a:spLocks noGrp="1"/>
          </p:cNvSpPr>
          <p:nvPr>
            <p:ph type="title" hasCustomPrompt="1"/>
          </p:nvPr>
        </p:nvSpPr>
        <p:spPr>
          <a:xfrm>
            <a:off x="6930391" y="663575"/>
            <a:ext cx="1648460" cy="332399"/>
          </a:xfrm>
        </p:spPr>
        <p:txBody>
          <a:bodyPr/>
          <a:lstStyle>
            <a:lvl1pPr>
              <a:defRPr sz="2400" b="1"/>
            </a:lvl1pPr>
          </a:lstStyle>
          <a:p>
            <a:r>
              <a:rPr lang="en-GB" dirty="0"/>
              <a:t>Headline</a:t>
            </a:r>
          </a:p>
        </p:txBody>
      </p:sp>
      <p:sp>
        <p:nvSpPr>
          <p:cNvPr id="10" name="Datumsplatzhalter 28"/>
          <p:cNvSpPr>
            <a:spLocks noGrp="1"/>
          </p:cNvSpPr>
          <p:nvPr>
            <p:ph type="dt" sz="half" idx="2"/>
          </p:nvPr>
        </p:nvSpPr>
        <p:spPr>
          <a:xfrm>
            <a:off x="7366694" y="5003805"/>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defRPr>
            </a:lvl1pPr>
          </a:lstStyle>
          <a:p>
            <a:pPr defTabSz="685800"/>
            <a:fld id="{68F543D5-576C-4C58-9A03-E2B538F59401}" type="datetime1">
              <a:rPr lang="en-GB" smtClean="0"/>
              <a:t>12/12/2020</a:t>
            </a:fld>
            <a:endParaRPr lang="en-GB" dirty="0"/>
          </a:p>
        </p:txBody>
      </p:sp>
      <p:sp>
        <p:nvSpPr>
          <p:cNvPr id="3" name="Textplatzhalter 2"/>
          <p:cNvSpPr>
            <a:spLocks noGrp="1"/>
          </p:cNvSpPr>
          <p:nvPr>
            <p:ph type="body" sz="quarter" idx="15" hasCustomPrompt="1"/>
          </p:nvPr>
        </p:nvSpPr>
        <p:spPr>
          <a:xfrm>
            <a:off x="6930391" y="1573213"/>
            <a:ext cx="1648460" cy="1158875"/>
          </a:xfrm>
        </p:spPr>
        <p:txBody>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custDataLst>
      <p:tags r:id="rId2"/>
    </p:custDataLst>
    <p:extLst>
      <p:ext uri="{BB962C8B-B14F-4D97-AF65-F5344CB8AC3E}">
        <p14:creationId xmlns:p14="http://schemas.microsoft.com/office/powerpoint/2010/main" val="17454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1" name="Objekt 30" hidden="1"/>
          <p:cNvGraphicFramePr>
            <a:graphicFrameLocks noChangeAspect="1"/>
          </p:cNvGraphicFramePr>
          <p:nvPr>
            <p:custDataLst>
              <p:tags r:id="rId18"/>
            </p:custDataLst>
            <p:extLst>
              <p:ext uri="{D42A27DB-BD31-4B8C-83A1-F6EECF244321}">
                <p14:modId xmlns:p14="http://schemas.microsoft.com/office/powerpoint/2010/main" val="2842056917"/>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735" name="think-cell Folie" r:id="rId19" imgW="270" imgH="270" progId="TCLayout.ActiveDocument.1">
                  <p:embed/>
                </p:oleObj>
              </mc:Choice>
              <mc:Fallback>
                <p:oleObj name="think-cell Folie" r:id="rId19" imgW="270" imgH="270" progId="TCLayout.ActiveDocument.1">
                  <p:embed/>
                  <p:pic>
                    <p:nvPicPr>
                      <p:cNvPr id="0" name=""/>
                      <p:cNvPicPr/>
                      <p:nvPr/>
                    </p:nvPicPr>
                    <p:blipFill>
                      <a:blip r:embed="rId20"/>
                      <a:stretch>
                        <a:fillRect/>
                      </a:stretch>
                    </p:blipFill>
                    <p:spPr>
                      <a:xfrm>
                        <a:off x="1589" y="1192"/>
                        <a:ext cx="1587" cy="1190"/>
                      </a:xfrm>
                      <a:prstGeom prst="rect">
                        <a:avLst/>
                      </a:prstGeom>
                    </p:spPr>
                  </p:pic>
                </p:oleObj>
              </mc:Fallback>
            </mc:AlternateContent>
          </a:graphicData>
        </a:graphic>
      </p:graphicFrame>
      <p:grpSp>
        <p:nvGrpSpPr>
          <p:cNvPr id="10" name="Gruppieren 9"/>
          <p:cNvGrpSpPr/>
          <p:nvPr/>
        </p:nvGrpSpPr>
        <p:grpSpPr>
          <a:xfrm>
            <a:off x="2574725" y="-463828"/>
            <a:ext cx="796922" cy="428109"/>
            <a:chOff x="2574725" y="-463828"/>
            <a:chExt cx="796922" cy="428109"/>
          </a:xfrm>
        </p:grpSpPr>
        <p:sp>
          <p:nvSpPr>
            <p:cNvPr id="85" name="Rechteck 84"/>
            <p:cNvSpPr/>
            <p:nvPr/>
          </p:nvSpPr>
          <p:spPr>
            <a:xfrm>
              <a:off x="2574725" y="-463828"/>
              <a:ext cx="796922" cy="349528"/>
            </a:xfrm>
            <a:prstGeom prst="rect">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dirty="0">
                  <a:solidFill>
                    <a:schemeClr val="bg1"/>
                  </a:solidFill>
                  <a:latin typeface="Calibri" panose="020F0502020204030204" pitchFamily="34" charset="0"/>
                </a:rPr>
                <a:t>Optional</a:t>
              </a:r>
              <a:br>
                <a:rPr lang="en-GB" sz="800" dirty="0">
                  <a:solidFill>
                    <a:schemeClr val="bg1"/>
                  </a:solidFill>
                  <a:latin typeface="Calibri" panose="020F0502020204030204" pitchFamily="34" charset="0"/>
                </a:rPr>
              </a:br>
              <a:r>
                <a:rPr lang="en-GB" sz="600" dirty="0">
                  <a:solidFill>
                    <a:schemeClr val="bg1"/>
                  </a:solidFill>
                  <a:latin typeface="Calibri" panose="020F0502020204030204" pitchFamily="34" charset="0"/>
                </a:rPr>
                <a:t>(works like a footer, description</a:t>
              </a:r>
              <a:r>
                <a:rPr lang="en-GB" sz="600" baseline="0" dirty="0">
                  <a:solidFill>
                    <a:schemeClr val="bg1"/>
                  </a:solidFill>
                  <a:latin typeface="Calibri" panose="020F0502020204030204" pitchFamily="34" charset="0"/>
                </a:rPr>
                <a:t> slide 6</a:t>
              </a:r>
              <a:r>
                <a:rPr lang="en-GB" sz="600" dirty="0">
                  <a:solidFill>
                    <a:schemeClr val="bg1"/>
                  </a:solidFill>
                  <a:latin typeface="Calibri" panose="020F0502020204030204" pitchFamily="34" charset="0"/>
                </a:rPr>
                <a:t>)</a:t>
              </a:r>
            </a:p>
          </p:txBody>
        </p:sp>
        <p:sp>
          <p:nvSpPr>
            <p:cNvPr id="4" name="Gleichschenkliges Dreieck 3"/>
            <p:cNvSpPr/>
            <p:nvPr userDrawn="1"/>
          </p:nvSpPr>
          <p:spPr>
            <a:xfrm rot="10800000">
              <a:off x="2900558" y="-114300"/>
              <a:ext cx="145256" cy="78581"/>
            </a:xfrm>
            <a:prstGeom prst="triangle">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grpSp>
        <p:nvGrpSpPr>
          <p:cNvPr id="8" name="Gruppieren 7"/>
          <p:cNvGrpSpPr/>
          <p:nvPr/>
        </p:nvGrpSpPr>
        <p:grpSpPr>
          <a:xfrm>
            <a:off x="3375028" y="-463828"/>
            <a:ext cx="796922" cy="428109"/>
            <a:chOff x="3375028" y="-463828"/>
            <a:chExt cx="796922" cy="428109"/>
          </a:xfrm>
        </p:grpSpPr>
        <p:sp>
          <p:nvSpPr>
            <p:cNvPr id="86" name="Rechteck 85"/>
            <p:cNvSpPr/>
            <p:nvPr/>
          </p:nvSpPr>
          <p:spPr>
            <a:xfrm>
              <a:off x="3375028" y="-463828"/>
              <a:ext cx="796922" cy="34952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dirty="0">
                  <a:solidFill>
                    <a:schemeClr val="tx1"/>
                  </a:solidFill>
                  <a:latin typeface="Calibri" panose="020F0502020204030204" pitchFamily="34" charset="0"/>
                </a:rPr>
                <a:t>Optional</a:t>
              </a:r>
              <a:br>
                <a:rPr lang="en-GB" sz="800" dirty="0">
                  <a:solidFill>
                    <a:schemeClr val="tx1"/>
                  </a:solidFill>
                  <a:latin typeface="Calibri" panose="020F0502020204030204" pitchFamily="34" charset="0"/>
                </a:rPr>
              </a:br>
              <a:r>
                <a:rPr lang="en-GB" sz="600" dirty="0">
                  <a:solidFill>
                    <a:schemeClr val="tx1"/>
                  </a:solidFill>
                  <a:latin typeface="Calibri" panose="020F0502020204030204" pitchFamily="34" charset="0"/>
                </a:rPr>
                <a:t>(if there is no [3] this moves to the left)</a:t>
              </a:r>
            </a:p>
          </p:txBody>
        </p:sp>
        <p:sp>
          <p:nvSpPr>
            <p:cNvPr id="87" name="Gleichschenkliges Dreieck 86"/>
            <p:cNvSpPr/>
            <p:nvPr userDrawn="1"/>
          </p:nvSpPr>
          <p:spPr>
            <a:xfrm rot="10800000">
              <a:off x="3700861" y="-114300"/>
              <a:ext cx="145256" cy="78581"/>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grpSp>
        <p:nvGrpSpPr>
          <p:cNvPr id="11" name="Gruppieren 10"/>
          <p:cNvGrpSpPr/>
          <p:nvPr/>
        </p:nvGrpSpPr>
        <p:grpSpPr>
          <a:xfrm>
            <a:off x="1776414" y="-463828"/>
            <a:ext cx="798310" cy="428109"/>
            <a:chOff x="1776414" y="-463828"/>
            <a:chExt cx="798310" cy="428109"/>
          </a:xfrm>
        </p:grpSpPr>
        <p:sp>
          <p:nvSpPr>
            <p:cNvPr id="84" name="Rechteck 83"/>
            <p:cNvSpPr/>
            <p:nvPr/>
          </p:nvSpPr>
          <p:spPr>
            <a:xfrm>
              <a:off x="1776414" y="-463828"/>
              <a:ext cx="798310" cy="34952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dirty="0">
                  <a:solidFill>
                    <a:schemeClr val="tx1"/>
                  </a:solidFill>
                  <a:latin typeface="Calibri" panose="020F0502020204030204" pitchFamily="34" charset="0"/>
                </a:rPr>
                <a:t>Withdrawn</a:t>
              </a:r>
              <a:br>
                <a:rPr lang="en-GB" sz="800" dirty="0">
                  <a:solidFill>
                    <a:schemeClr val="tx1"/>
                  </a:solidFill>
                  <a:latin typeface="Calibri" panose="020F0502020204030204" pitchFamily="34" charset="0"/>
                </a:rPr>
              </a:br>
              <a:r>
                <a:rPr lang="en-GB" sz="600" dirty="0">
                  <a:solidFill>
                    <a:schemeClr val="tx1"/>
                  </a:solidFill>
                  <a:latin typeface="Calibri" panose="020F0502020204030204" pitchFamily="34" charset="0"/>
                </a:rPr>
                <a:t>(only if necessary, via the master view)</a:t>
              </a:r>
            </a:p>
          </p:txBody>
        </p:sp>
        <p:sp>
          <p:nvSpPr>
            <p:cNvPr id="88" name="Gleichschenkliges Dreieck 87"/>
            <p:cNvSpPr/>
            <p:nvPr userDrawn="1"/>
          </p:nvSpPr>
          <p:spPr>
            <a:xfrm rot="10800000">
              <a:off x="2102941" y="-114300"/>
              <a:ext cx="145256" cy="78581"/>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grpSp>
        <p:nvGrpSpPr>
          <p:cNvPr id="5" name="Gruppieren 4"/>
          <p:cNvGrpSpPr/>
          <p:nvPr/>
        </p:nvGrpSpPr>
        <p:grpSpPr>
          <a:xfrm>
            <a:off x="977900" y="-463828"/>
            <a:ext cx="799901" cy="428109"/>
            <a:chOff x="977900" y="-463828"/>
            <a:chExt cx="799901" cy="428109"/>
          </a:xfrm>
        </p:grpSpPr>
        <p:sp>
          <p:nvSpPr>
            <p:cNvPr id="70" name="Rechteck 69"/>
            <p:cNvSpPr/>
            <p:nvPr/>
          </p:nvSpPr>
          <p:spPr>
            <a:xfrm>
              <a:off x="977900" y="-463828"/>
              <a:ext cx="799901" cy="349528"/>
            </a:xfrm>
            <a:prstGeom prst="rect">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algn="ctr">
                <a:lnSpc>
                  <a:spcPct val="90000"/>
                </a:lnSpc>
              </a:pPr>
              <a:r>
                <a:rPr lang="en-GB" sz="800" b="1" dirty="0">
                  <a:solidFill>
                    <a:schemeClr val="bg1"/>
                  </a:solidFill>
                  <a:latin typeface="Calibri" panose="020F0502020204030204" pitchFamily="34" charset="0"/>
                </a:rPr>
                <a:t>Mandatory</a:t>
              </a:r>
              <a:br>
                <a:rPr lang="en-GB" sz="800" dirty="0">
                  <a:solidFill>
                    <a:schemeClr val="bg1"/>
                  </a:solidFill>
                  <a:latin typeface="Calibri" panose="020F0502020204030204" pitchFamily="34" charset="0"/>
                </a:rPr>
              </a:br>
              <a:r>
                <a:rPr lang="en-GB" sz="600" dirty="0">
                  <a:solidFill>
                    <a:prstClr val="white"/>
                  </a:solidFill>
                  <a:latin typeface="Calibri" panose="020F0502020204030204" pitchFamily="34" charset="0"/>
                </a:rPr>
                <a:t>(</a:t>
              </a:r>
              <a:r>
                <a:rPr lang="en-US" sz="600" dirty="0">
                  <a:solidFill>
                    <a:prstClr val="white"/>
                  </a:solidFill>
                  <a:latin typeface="Calibri" panose="020F0502020204030204" pitchFamily="34" charset="0"/>
                </a:rPr>
                <a:t>do not delete or change it</a:t>
              </a:r>
              <a:r>
                <a:rPr lang="en-GB" sz="600" baseline="0" dirty="0">
                  <a:solidFill>
                    <a:prstClr val="white"/>
                  </a:solidFill>
                  <a:latin typeface="Calibri" panose="020F0502020204030204" pitchFamily="34" charset="0"/>
                </a:rPr>
                <a:t>!</a:t>
              </a:r>
              <a:r>
                <a:rPr lang="en-GB" sz="600" dirty="0">
                  <a:solidFill>
                    <a:prstClr val="white"/>
                  </a:solidFill>
                  <a:latin typeface="Calibri" panose="020F0502020204030204" pitchFamily="34" charset="0"/>
                </a:rPr>
                <a:t>)</a:t>
              </a:r>
              <a:endParaRPr lang="en-GB" sz="800" dirty="0">
                <a:solidFill>
                  <a:schemeClr val="bg1"/>
                </a:solidFill>
                <a:latin typeface="Calibri" panose="020F0502020204030204" pitchFamily="34" charset="0"/>
              </a:endParaRPr>
            </a:p>
          </p:txBody>
        </p:sp>
        <p:sp>
          <p:nvSpPr>
            <p:cNvPr id="89" name="Gleichschenkliges Dreieck 88"/>
            <p:cNvSpPr/>
            <p:nvPr userDrawn="1"/>
          </p:nvSpPr>
          <p:spPr>
            <a:xfrm rot="10800000">
              <a:off x="1305222" y="-114300"/>
              <a:ext cx="145256" cy="78581"/>
            </a:xfrm>
            <a:prstGeom prst="triangle">
              <a:avLst/>
            </a:prstGeom>
            <a:solidFill>
              <a:srgbClr val="FF6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200" dirty="0">
                <a:solidFill>
                  <a:schemeClr val="tx1"/>
                </a:solidFill>
                <a:latin typeface="Calibri" panose="020F0502020204030204" pitchFamily="34" charset="0"/>
              </a:endParaRPr>
            </a:p>
          </p:txBody>
        </p:sp>
      </p:grpSp>
      <p:sp>
        <p:nvSpPr>
          <p:cNvPr id="6" name="Rechteck 5"/>
          <p:cNvSpPr/>
          <p:nvPr/>
        </p:nvSpPr>
        <p:spPr>
          <a:xfrm>
            <a:off x="188912" y="441325"/>
            <a:ext cx="8772525" cy="451961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eaLnBrk="1"/>
            <a:endParaRPr lang="en-GB" sz="1200" dirty="0">
              <a:solidFill>
                <a:schemeClr val="tx1"/>
              </a:solidFill>
              <a:latin typeface="Calibri" panose="020F0502020204030204" pitchFamily="34" charset="0"/>
            </a:endParaRPr>
          </a:p>
        </p:txBody>
      </p:sp>
      <p:sp>
        <p:nvSpPr>
          <p:cNvPr id="26" name="Textfeld 26"/>
          <p:cNvSpPr txBox="1">
            <a:spLocks noChangeArrowheads="1"/>
          </p:cNvSpPr>
          <p:nvPr/>
        </p:nvSpPr>
        <p:spPr bwMode="gray">
          <a:xfrm>
            <a:off x="8273941" y="5003805"/>
            <a:ext cx="92974" cy="92333"/>
          </a:xfrm>
          <a:prstGeom prst="rect">
            <a:avLst/>
          </a:prstGeom>
          <a:noFill/>
          <a:ln w="9525">
            <a:noFill/>
            <a:miter lim="800000"/>
            <a:headEnd/>
            <a:tailEnd/>
          </a:ln>
        </p:spPr>
        <p:txBody>
          <a:bodyPr wrap="none" lIns="0" tIns="0" rIns="0" bIns="0" anchor="ctr">
            <a:spAutoFit/>
          </a:bodyPr>
          <a:lstStyle/>
          <a:p>
            <a:pPr algn="l" defTabSz="685800"/>
            <a:fld id="{7D6EB20D-04D2-4A2D-94DA-2F197CC5CE85}" type="slidenum">
              <a:rPr lang="en-GB" sz="600" b="1" noProof="0" smtClean="0">
                <a:solidFill>
                  <a:schemeClr val="tx1"/>
                </a:solidFill>
                <a:latin typeface="Calibri" panose="020F0502020204030204" pitchFamily="34" charset="0"/>
              </a:rPr>
              <a:pPr algn="l" defTabSz="685800"/>
              <a:t>‹#›</a:t>
            </a:fld>
            <a:endParaRPr lang="en-GB" sz="600" b="1" noProof="0" dirty="0">
              <a:solidFill>
                <a:schemeClr val="tx1"/>
              </a:solidFill>
              <a:latin typeface="Calibri" panose="020F0502020204030204" pitchFamily="34" charset="0"/>
            </a:endParaRPr>
          </a:p>
        </p:txBody>
      </p:sp>
      <p:sp>
        <p:nvSpPr>
          <p:cNvPr id="29" name="Datumsplatzhalter 28"/>
          <p:cNvSpPr>
            <a:spLocks noGrp="1"/>
          </p:cNvSpPr>
          <p:nvPr>
            <p:ph type="dt" sz="half" idx="2"/>
          </p:nvPr>
        </p:nvSpPr>
        <p:spPr>
          <a:xfrm>
            <a:off x="7495990" y="5010454"/>
            <a:ext cx="387927" cy="92333"/>
          </a:xfrm>
          <a:prstGeom prst="rect">
            <a:avLst/>
          </a:prstGeom>
          <a:noFill/>
          <a:ln w="9525">
            <a:noFill/>
            <a:miter lim="800000"/>
            <a:headEnd/>
            <a:tailEnd/>
          </a:ln>
        </p:spPr>
        <p:txBody>
          <a:bodyPr wrap="none" lIns="0" tIns="0" rIns="0" bIns="0" anchor="ctr">
            <a:spAutoFit/>
          </a:bodyPr>
          <a:lstStyle>
            <a:lvl1pPr algn="l">
              <a:defRPr lang="de-DE" sz="600" b="1" smtClean="0">
                <a:solidFill>
                  <a:srgbClr val="000000"/>
                </a:solidFill>
                <a:latin typeface="Calibri" panose="020F0502020204030204" pitchFamily="34" charset="0"/>
              </a:defRPr>
            </a:lvl1pPr>
          </a:lstStyle>
          <a:p>
            <a:pPr defTabSz="685800"/>
            <a:fld id="{8BAA9E09-39F7-46E2-BDD7-FA103A830958}" type="datetime1">
              <a:rPr lang="en-GB" smtClean="0"/>
              <a:pPr defTabSz="685800"/>
              <a:t>12/12/2020</a:t>
            </a:fld>
            <a:endParaRPr lang="en-GB" dirty="0"/>
          </a:p>
        </p:txBody>
      </p:sp>
      <p:sp>
        <p:nvSpPr>
          <p:cNvPr id="32" name="Titelplatzhalter 31"/>
          <p:cNvSpPr>
            <a:spLocks noGrp="1"/>
          </p:cNvSpPr>
          <p:nvPr>
            <p:ph type="title"/>
          </p:nvPr>
        </p:nvSpPr>
        <p:spPr>
          <a:xfrm>
            <a:off x="978102" y="663575"/>
            <a:ext cx="7185713" cy="332399"/>
          </a:xfrm>
          <a:prstGeom prst="rect">
            <a:avLst/>
          </a:prstGeom>
        </p:spPr>
        <p:txBody>
          <a:bodyPr vert="horz" wrap="square" lIns="0" tIns="0" rIns="0" bIns="0" rtlCol="0" anchor="t">
            <a:spAutoFit/>
          </a:bodyPr>
          <a:lstStyle/>
          <a:p>
            <a:r>
              <a:rPr lang="en-GB" dirty="0"/>
              <a:t>Headline</a:t>
            </a:r>
          </a:p>
        </p:txBody>
      </p:sp>
      <p:sp>
        <p:nvSpPr>
          <p:cNvPr id="63" name="Rectangle 92"/>
          <p:cNvSpPr>
            <a:spLocks noChangeArrowheads="1"/>
          </p:cNvSpPr>
          <p:nvPr/>
        </p:nvSpPr>
        <p:spPr bwMode="auto">
          <a:xfrm>
            <a:off x="8169275" y="5016634"/>
            <a:ext cx="68263"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GB" dirty="0">
              <a:solidFill>
                <a:srgbClr val="000000"/>
              </a:solidFill>
              <a:latin typeface="Calibri" panose="020F0502020204030204" pitchFamily="34" charset="0"/>
            </a:endParaRPr>
          </a:p>
        </p:txBody>
      </p:sp>
      <p:sp>
        <p:nvSpPr>
          <p:cNvPr id="67" name="Textplatzhalter 66"/>
          <p:cNvSpPr>
            <a:spLocks noGrp="1"/>
          </p:cNvSpPr>
          <p:nvPr>
            <p:ph type="body" idx="1"/>
          </p:nvPr>
        </p:nvSpPr>
        <p:spPr>
          <a:xfrm>
            <a:off x="978102" y="1573213"/>
            <a:ext cx="7185713" cy="1166473"/>
          </a:xfrm>
          <a:prstGeom prst="rect">
            <a:avLst/>
          </a:prstGeom>
        </p:spPr>
        <p:txBody>
          <a:bodyPr vert="horz" lIns="0" tIns="0" rIns="0" bIns="0" rtlCol="0">
            <a:sp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5" name="Fußzeilenplatzhalter 2"/>
          <p:cNvSpPr txBox="1">
            <a:spLocks/>
          </p:cNvSpPr>
          <p:nvPr/>
        </p:nvSpPr>
        <p:spPr>
          <a:xfrm flipH="1">
            <a:off x="2900558" y="4960938"/>
            <a:ext cx="2156074" cy="182562"/>
          </a:xfrm>
          <a:prstGeom prst="rect">
            <a:avLst/>
          </a:prstGeom>
          <a:noFill/>
          <a:ln w="9525">
            <a:noFill/>
            <a:miter lim="800000"/>
            <a:headEnd/>
            <a:tailEnd/>
          </a:ln>
        </p:spPr>
        <p:txBody>
          <a:bodyPr wrap="square" lIns="0" tIns="0" rIns="0" bIns="0" anchor="ctr">
            <a:noAutofit/>
          </a:bodyPr>
          <a:lstStyle>
            <a:defPPr>
              <a:defRPr lang="de-DE"/>
            </a:defPPr>
            <a:lvl1pPr marL="0" algn="l" defTabSz="914400" rtl="0" eaLnBrk="1" latinLnBrk="0" hangingPunct="1">
              <a:defRPr lang="de-DE" sz="600" b="1" kern="1200" cap="all" baseline="0" dirty="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GB" dirty="0">
                <a:solidFill>
                  <a:schemeClr val="tx1"/>
                </a:solidFill>
                <a:latin typeface="Calibri" panose="020F0502020204030204" pitchFamily="34" charset="0"/>
              </a:rPr>
              <a:t>H2020 FINSEC – DIGITAL FINANCE ACADEMY FOR SECURITY</a:t>
            </a:r>
          </a:p>
        </p:txBody>
      </p:sp>
      <p:grpSp>
        <p:nvGrpSpPr>
          <p:cNvPr id="3" name="Gruppieren 2"/>
          <p:cNvGrpSpPr/>
          <p:nvPr/>
        </p:nvGrpSpPr>
        <p:grpSpPr>
          <a:xfrm>
            <a:off x="-275113" y="-281940"/>
            <a:ext cx="9702165" cy="5739765"/>
            <a:chOff x="-275113" y="-281940"/>
            <a:chExt cx="9702165" cy="5739765"/>
          </a:xfrm>
        </p:grpSpPr>
        <p:cxnSp>
          <p:nvCxnSpPr>
            <p:cNvPr id="47" name="Gerade Verbindung 46"/>
            <p:cNvCxnSpPr/>
            <p:nvPr userDrawn="1"/>
          </p:nvCxnSpPr>
          <p:spPr bwMode="gray">
            <a:xfrm>
              <a:off x="97810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177681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257553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337424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417296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497167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77039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656910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7367823"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8166538"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186532"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8959057" y="-28194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1" name="Gruppieren 70"/>
            <p:cNvGrpSpPr/>
            <p:nvPr userDrawn="1"/>
          </p:nvGrpSpPr>
          <p:grpSpPr>
            <a:xfrm>
              <a:off x="186532" y="5290185"/>
              <a:ext cx="8772525" cy="167640"/>
              <a:chOff x="186532" y="-281940"/>
              <a:chExt cx="8772525" cy="708660"/>
            </a:xfrm>
          </p:grpSpPr>
          <p:cxnSp>
            <p:nvCxnSpPr>
              <p:cNvPr id="72" name="Gerade Verbindung 71"/>
              <p:cNvCxnSpPr/>
              <p:nvPr userDrawn="1"/>
            </p:nvCxnSpPr>
            <p:spPr bwMode="gray">
              <a:xfrm>
                <a:off x="97810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177681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257553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337424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417296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497167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577039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bwMode="gray">
              <a:xfrm>
                <a:off x="656910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7367823"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8166538"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186532"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8959057" y="-281940"/>
                <a:ext cx="0" cy="70866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7" name="Gerade Verbindung 96"/>
            <p:cNvCxnSpPr/>
            <p:nvPr userDrawn="1"/>
          </p:nvCxnSpPr>
          <p:spPr bwMode="gray">
            <a:xfrm rot="16200000">
              <a:off x="-191293" y="355441"/>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bwMode="gray">
            <a:xfrm rot="16200000">
              <a:off x="-191293" y="579755"/>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userDrawn="1"/>
          </p:nvCxnSpPr>
          <p:spPr bwMode="gray">
            <a:xfrm rot="16200000">
              <a:off x="-191293" y="487711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userDrawn="1"/>
          </p:nvCxnSpPr>
          <p:spPr bwMode="gray">
            <a:xfrm rot="16200000">
              <a:off x="-191293" y="468503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userDrawn="1"/>
          </p:nvCxnSpPr>
          <p:spPr bwMode="gray">
            <a:xfrm rot="16200000">
              <a:off x="9343232" y="35306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userDrawn="1"/>
          </p:nvCxnSpPr>
          <p:spPr bwMode="gray">
            <a:xfrm rot="16200000">
              <a:off x="9343232" y="580073"/>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userDrawn="1"/>
          </p:nvCxnSpPr>
          <p:spPr bwMode="gray">
            <a:xfrm rot="16200000">
              <a:off x="9343232" y="487711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userDrawn="1"/>
          </p:nvCxnSpPr>
          <p:spPr bwMode="gray">
            <a:xfrm rot="16200000">
              <a:off x="9343232" y="468503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bwMode="gray">
            <a:xfrm rot="16200000">
              <a:off x="-191293" y="148586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bwMode="gray">
            <a:xfrm rot="16200000">
              <a:off x="-191293" y="2616279"/>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userDrawn="1"/>
          </p:nvCxnSpPr>
          <p:spPr bwMode="gray">
            <a:xfrm rot="16200000">
              <a:off x="-191293" y="374669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userDrawn="1"/>
          </p:nvCxnSpPr>
          <p:spPr bwMode="gray">
            <a:xfrm rot="16200000">
              <a:off x="9343232" y="1485860"/>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userDrawn="1"/>
          </p:nvCxnSpPr>
          <p:spPr bwMode="gray">
            <a:xfrm rot="16200000">
              <a:off x="9343232" y="2616279"/>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userDrawn="1"/>
          </p:nvCxnSpPr>
          <p:spPr bwMode="gray">
            <a:xfrm rot="16200000">
              <a:off x="9343232" y="3746698"/>
              <a:ext cx="0" cy="1676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a:spLocks/>
          </p:cNvSpPr>
          <p:nvPr/>
        </p:nvSpPr>
        <p:spPr>
          <a:xfrm>
            <a:off x="1781377" y="92442"/>
            <a:ext cx="720523" cy="249299"/>
          </a:xfrm>
          <a:prstGeom prst="rect">
            <a:avLst/>
          </a:prstGeom>
        </p:spPr>
        <p:txBody>
          <a:bodyPr vert="horz" lIns="0" tIns="0" rIns="0" bIns="0" rtlCol="0" anchor="t">
            <a:noAutofit/>
          </a:bodyPr>
          <a:lstStyle>
            <a:defPPr>
              <a:defRPr lang="de-DE"/>
            </a:defPPr>
            <a:lvl1pPr>
              <a:lnSpc>
                <a:spcPct val="90000"/>
              </a:lnSpc>
              <a:defRPr sz="600" b="1">
                <a:solidFill>
                  <a:schemeClr val="accent1"/>
                </a:solidFill>
              </a:defRPr>
            </a:lvl1pPr>
          </a:lstStyle>
          <a:p>
            <a:pPr lvl="0"/>
            <a:r>
              <a:rPr lang="en-GB" dirty="0">
                <a:latin typeface="Calibri" panose="020F0502020204030204" pitchFamily="34" charset="0"/>
              </a:rPr>
              <a:t> </a:t>
            </a:r>
          </a:p>
        </p:txBody>
      </p:sp>
      <p:pic>
        <p:nvPicPr>
          <p:cNvPr id="66" name="Picture 65">
            <a:extLst>
              <a:ext uri="{FF2B5EF4-FFF2-40B4-BE49-F238E27FC236}">
                <a16:creationId xmlns:a16="http://schemas.microsoft.com/office/drawing/2014/main" id="{F7C95B5D-5B4C-BF42-BC7F-1A6E2B8B9582}"/>
              </a:ext>
            </a:extLst>
          </p:cNvPr>
          <p:cNvPicPr>
            <a:picLocks noChangeAspect="1"/>
          </p:cNvPicPr>
          <p:nvPr userDrawn="1"/>
        </p:nvPicPr>
        <p:blipFill>
          <a:blip r:embed="rId21"/>
          <a:stretch>
            <a:fillRect/>
          </a:stretch>
        </p:blipFill>
        <p:spPr>
          <a:xfrm>
            <a:off x="7689954" y="3175"/>
            <a:ext cx="1271484" cy="424312"/>
          </a:xfrm>
          <a:prstGeom prst="rect">
            <a:avLst/>
          </a:prstGeom>
        </p:spPr>
      </p:pic>
    </p:spTree>
    <p:custDataLst>
      <p:tags r:id="rId17"/>
    </p:custDataLst>
    <p:extLst>
      <p:ext uri="{BB962C8B-B14F-4D97-AF65-F5344CB8AC3E}">
        <p14:creationId xmlns:p14="http://schemas.microsoft.com/office/powerpoint/2010/main" val="1219859992"/>
      </p:ext>
    </p:extLst>
  </p:cSld>
  <p:clrMap bg1="lt1" tx1="dk1" bg2="lt2" tx2="dk2" accent1="accent1" accent2="accent2" accent3="accent3" accent4="accent4" accent5="accent5" accent6="accent6" hlink="hlink" folHlink="folHlink"/>
  <p:sldLayoutIdLst>
    <p:sldLayoutId id="2147483682" r:id="rId1"/>
    <p:sldLayoutId id="2147483690" r:id="rId2"/>
    <p:sldLayoutId id="2147483692" r:id="rId3"/>
    <p:sldLayoutId id="2147483691" r:id="rId4"/>
    <p:sldLayoutId id="2147483693" r:id="rId5"/>
    <p:sldLayoutId id="2147483681" r:id="rId6"/>
    <p:sldLayoutId id="2147483680" r:id="rId7"/>
    <p:sldLayoutId id="2147483665" r:id="rId8"/>
    <p:sldLayoutId id="2147483683" r:id="rId9"/>
    <p:sldLayoutId id="2147483686" r:id="rId10"/>
    <p:sldLayoutId id="2147483687" r:id="rId11"/>
    <p:sldLayoutId id="2147483688" r:id="rId12"/>
    <p:sldLayoutId id="2147483736" r:id="rId13"/>
    <p:sldLayoutId id="2147483738" r:id="rId14"/>
  </p:sldLayoutIdLst>
  <p:hf sldNum="0" hdr="0"/>
  <p:txStyles>
    <p:titleStyle>
      <a:lvl1pPr algn="l" defTabSz="914400" rtl="0" eaLnBrk="1" latinLnBrk="0" hangingPunct="1">
        <a:lnSpc>
          <a:spcPct val="90000"/>
        </a:lnSpc>
        <a:spcBef>
          <a:spcPct val="0"/>
        </a:spcBef>
        <a:buNone/>
        <a:defRPr lang="de-DE" sz="2400" b="1" kern="1200" dirty="0">
          <a:solidFill>
            <a:schemeClr val="accent1"/>
          </a:solidFill>
          <a:latin typeface="Calibri" panose="020F0502020204030204" pitchFamily="34" charset="0"/>
          <a:ea typeface="Geneva" pitchFamily="-128" charset="-128"/>
          <a:cs typeface="+mj-cs"/>
        </a:defRPr>
      </a:lvl1pPr>
    </p:titleStyle>
    <p:bodyStyle>
      <a:lvl1pPr marL="17780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400" b="0" kern="1200" smtClean="0">
          <a:solidFill>
            <a:schemeClr val="accent1"/>
          </a:solidFill>
          <a:latin typeface="Calibri" panose="020F0502020204030204" pitchFamily="34" charset="0"/>
          <a:ea typeface="Geneva" pitchFamily="-128" charset="-128"/>
          <a:cs typeface="+mn-cs"/>
        </a:defRPr>
      </a:lvl1pPr>
      <a:lvl2pPr marL="361950" marR="0" indent="-18415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smtClean="0">
          <a:solidFill>
            <a:schemeClr val="accent1"/>
          </a:solidFill>
          <a:latin typeface="Calibri" panose="020F0502020204030204" pitchFamily="34" charset="0"/>
          <a:ea typeface="Geneva" pitchFamily="-128" charset="-128"/>
          <a:cs typeface="+mn-cs"/>
        </a:defRPr>
      </a:lvl2pPr>
      <a:lvl3pPr marL="53975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baseline="0" smtClean="0">
          <a:solidFill>
            <a:schemeClr val="accent1"/>
          </a:solidFill>
          <a:latin typeface="Calibri" panose="020F0502020204030204" pitchFamily="34" charset="0"/>
          <a:ea typeface="Geneva" pitchFamily="-128" charset="-128"/>
          <a:cs typeface="+mn-cs"/>
        </a:defRPr>
      </a:lvl3pPr>
      <a:lvl4pPr marL="71755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smtClean="0">
          <a:solidFill>
            <a:schemeClr val="accent1"/>
          </a:solidFill>
          <a:latin typeface="Calibri" panose="020F0502020204030204" pitchFamily="34" charset="0"/>
          <a:ea typeface="Geneva" pitchFamily="-128" charset="-128"/>
          <a:cs typeface="+mn-cs"/>
        </a:defRPr>
      </a:lvl4pPr>
      <a:lvl5pPr marL="895350" marR="0" indent="-177800" algn="l" defTabSz="685800" rtl="0" eaLnBrk="1" fontAlgn="base" latinLnBrk="0" hangingPunct="1">
        <a:lnSpc>
          <a:spcPct val="90000"/>
        </a:lnSpc>
        <a:spcBef>
          <a:spcPts val="600"/>
        </a:spcBef>
        <a:spcAft>
          <a:spcPct val="0"/>
        </a:spcAft>
        <a:buClr>
          <a:srgbClr val="000000"/>
        </a:buClr>
        <a:buSzTx/>
        <a:buFont typeface="Wingdings" panose="05000000000000000000" pitchFamily="2" charset="2"/>
        <a:buChar char="§"/>
        <a:tabLst/>
        <a:defRPr lang="de-DE" sz="1200" b="0" kern="1200" baseline="0">
          <a:solidFill>
            <a:schemeClr val="accent1"/>
          </a:solidFill>
          <a:latin typeface="Calibri" panose="020F0502020204030204" pitchFamily="34" charset="0"/>
          <a:ea typeface="Geneva" pitchFamily="-128"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0" userDrawn="1">
          <p15:clr>
            <a:srgbClr val="F26B43"/>
          </p15:clr>
        </p15:guide>
        <p15:guide id="2" pos="117" userDrawn="1">
          <p15:clr>
            <a:srgbClr val="F26B43"/>
          </p15:clr>
        </p15:guide>
        <p15:guide id="3" pos="5643" userDrawn="1">
          <p15:clr>
            <a:srgbClr val="F26B43"/>
          </p15:clr>
        </p15:guide>
        <p15:guide id="4" pos="615" userDrawn="1">
          <p15:clr>
            <a:srgbClr val="F26B43"/>
          </p15:clr>
        </p15:guide>
        <p15:guide id="5" pos="1119" userDrawn="1">
          <p15:clr>
            <a:srgbClr val="F26B43"/>
          </p15:clr>
        </p15:guide>
        <p15:guide id="6" pos="1622" userDrawn="1">
          <p15:clr>
            <a:srgbClr val="F26B43"/>
          </p15:clr>
        </p15:guide>
        <p15:guide id="7" pos="2124" userDrawn="1">
          <p15:clr>
            <a:srgbClr val="F26B43"/>
          </p15:clr>
        </p15:guide>
        <p15:guide id="8" pos="2628" userDrawn="1">
          <p15:clr>
            <a:srgbClr val="F26B43"/>
          </p15:clr>
        </p15:guide>
        <p15:guide id="9" pos="3132" userDrawn="1">
          <p15:clr>
            <a:srgbClr val="F26B43"/>
          </p15:clr>
        </p15:guide>
        <p15:guide id="10" pos="3635" userDrawn="1">
          <p15:clr>
            <a:srgbClr val="F26B43"/>
          </p15:clr>
        </p15:guide>
        <p15:guide id="11" pos="4137" userDrawn="1">
          <p15:clr>
            <a:srgbClr val="F26B43"/>
          </p15:clr>
        </p15:guide>
        <p15:guide id="12" pos="5144" userDrawn="1">
          <p15:clr>
            <a:srgbClr val="F26B43"/>
          </p15:clr>
        </p15:guide>
        <p15:guide id="13" pos="4640" userDrawn="1">
          <p15:clr>
            <a:srgbClr val="F26B43"/>
          </p15:clr>
        </p15:guide>
        <p15:guide id="15" orient="horz" pos="276" userDrawn="1">
          <p15:clr>
            <a:srgbClr val="F26B43"/>
          </p15:clr>
        </p15:guide>
        <p15:guide id="16" orient="horz" pos="990" userDrawn="1">
          <p15:clr>
            <a:srgbClr val="F26B43"/>
          </p15:clr>
        </p15:guide>
        <p15:guide id="17" orient="horz" pos="2414" userDrawn="1">
          <p15:clr>
            <a:srgbClr val="F26B43"/>
          </p15:clr>
        </p15:guide>
        <p15:guide id="18" orient="horz" pos="3123" userDrawn="1">
          <p15:clr>
            <a:srgbClr val="F26B43"/>
          </p15:clr>
        </p15:guide>
        <p15:guide id="19" orient="horz" pos="418" userDrawn="1">
          <p15:clr>
            <a:srgbClr val="F26B43"/>
          </p15:clr>
        </p15:guide>
        <p15:guide id="20" orient="horz" pos="3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1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0.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976" y="441959"/>
            <a:ext cx="8772525" cy="4518660"/>
          </a:xfrm>
          <a:custGeom>
            <a:avLst/>
            <a:gdLst/>
            <a:ahLst/>
            <a:cxnLst/>
            <a:rect l="l" t="t" r="r" b="b"/>
            <a:pathLst>
              <a:path w="8772525" h="4518660">
                <a:moveTo>
                  <a:pt x="8772144" y="0"/>
                </a:moveTo>
                <a:lnTo>
                  <a:pt x="0" y="0"/>
                </a:lnTo>
                <a:lnTo>
                  <a:pt x="0" y="4518660"/>
                </a:lnTo>
                <a:lnTo>
                  <a:pt x="8772144" y="4518660"/>
                </a:lnTo>
                <a:lnTo>
                  <a:pt x="8772144" y="0"/>
                </a:lnTo>
                <a:close/>
              </a:path>
            </a:pathLst>
          </a:custGeom>
          <a:solidFill>
            <a:srgbClr val="E6E6E6"/>
          </a:solidFill>
        </p:spPr>
        <p:txBody>
          <a:bodyPr wrap="square" lIns="0" tIns="0" rIns="0" bIns="0" rtlCol="0"/>
          <a:lstStyle/>
          <a:p>
            <a:endParaRPr/>
          </a:p>
        </p:txBody>
      </p:sp>
      <p:sp>
        <p:nvSpPr>
          <p:cNvPr id="3" name="object 3"/>
          <p:cNvSpPr txBox="1"/>
          <p:nvPr/>
        </p:nvSpPr>
        <p:spPr>
          <a:xfrm>
            <a:off x="8262619" y="4988458"/>
            <a:ext cx="64135"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arlito"/>
                <a:cs typeface="Carlito"/>
              </a:rPr>
              <a:t>1</a:t>
            </a:r>
            <a:endParaRPr sz="600">
              <a:latin typeface="Carlito"/>
              <a:cs typeface="Carlito"/>
            </a:endParaRPr>
          </a:p>
        </p:txBody>
      </p:sp>
      <p:sp>
        <p:nvSpPr>
          <p:cNvPr id="4" name="object 4"/>
          <p:cNvSpPr/>
          <p:nvPr/>
        </p:nvSpPr>
        <p:spPr>
          <a:xfrm>
            <a:off x="8168640" y="5017008"/>
            <a:ext cx="68580" cy="67310"/>
          </a:xfrm>
          <a:custGeom>
            <a:avLst/>
            <a:gdLst/>
            <a:ahLst/>
            <a:cxnLst/>
            <a:rect l="l" t="t" r="r" b="b"/>
            <a:pathLst>
              <a:path w="68579" h="67310">
                <a:moveTo>
                  <a:pt x="68579" y="0"/>
                </a:moveTo>
                <a:lnTo>
                  <a:pt x="0" y="0"/>
                </a:lnTo>
                <a:lnTo>
                  <a:pt x="0" y="67055"/>
                </a:lnTo>
                <a:lnTo>
                  <a:pt x="68579" y="67055"/>
                </a:lnTo>
                <a:lnTo>
                  <a:pt x="68579" y="0"/>
                </a:lnTo>
                <a:close/>
              </a:path>
            </a:pathLst>
          </a:custGeom>
          <a:solidFill>
            <a:srgbClr val="203D7E"/>
          </a:solidFill>
        </p:spPr>
        <p:txBody>
          <a:bodyPr wrap="square" lIns="0" tIns="0" rIns="0" bIns="0" rtlCol="0"/>
          <a:lstStyle/>
          <a:p>
            <a:endParaRPr/>
          </a:p>
        </p:txBody>
      </p:sp>
      <p:sp>
        <p:nvSpPr>
          <p:cNvPr id="5" name="object 5"/>
          <p:cNvSpPr txBox="1"/>
          <p:nvPr/>
        </p:nvSpPr>
        <p:spPr>
          <a:xfrm>
            <a:off x="4851400" y="5000140"/>
            <a:ext cx="1891664" cy="105157"/>
          </a:xfrm>
          <a:prstGeom prst="rect">
            <a:avLst/>
          </a:prstGeom>
        </p:spPr>
        <p:txBody>
          <a:bodyPr vert="horz" wrap="square" lIns="0" tIns="12700" rIns="0" bIns="0" rtlCol="0">
            <a:spAutoFit/>
          </a:bodyPr>
          <a:lstStyle/>
          <a:p>
            <a:pPr marL="12700">
              <a:lnSpc>
                <a:spcPct val="100000"/>
              </a:lnSpc>
              <a:spcBef>
                <a:spcPts val="100"/>
              </a:spcBef>
            </a:pPr>
            <a:r>
              <a:rPr sz="600" b="1" spc="-5" dirty="0">
                <a:latin typeface="Carlito"/>
                <a:cs typeface="Carlito"/>
              </a:rPr>
              <a:t>H2020 FINSEC </a:t>
            </a:r>
            <a:r>
              <a:rPr sz="600" b="1" dirty="0">
                <a:latin typeface="Carlito"/>
                <a:cs typeface="Carlito"/>
              </a:rPr>
              <a:t>– </a:t>
            </a:r>
            <a:r>
              <a:rPr lang="en-US" sz="600" b="1" spc="-5" dirty="0">
                <a:latin typeface="Carlito"/>
                <a:cs typeface="Carlito"/>
              </a:rPr>
              <a:t>No 786727</a:t>
            </a:r>
            <a:endParaRPr sz="600" dirty="0">
              <a:latin typeface="Carlito"/>
              <a:cs typeface="Carlito"/>
            </a:endParaRPr>
          </a:p>
        </p:txBody>
      </p:sp>
      <p:grpSp>
        <p:nvGrpSpPr>
          <p:cNvPr id="6" name="object 6"/>
          <p:cNvGrpSpPr/>
          <p:nvPr/>
        </p:nvGrpSpPr>
        <p:grpSpPr>
          <a:xfrm>
            <a:off x="184404" y="3047"/>
            <a:ext cx="8776970" cy="4958080"/>
            <a:chOff x="184404" y="3047"/>
            <a:chExt cx="8776970" cy="4958080"/>
          </a:xfrm>
        </p:grpSpPr>
        <p:sp>
          <p:nvSpPr>
            <p:cNvPr id="7" name="object 7"/>
            <p:cNvSpPr/>
            <p:nvPr/>
          </p:nvSpPr>
          <p:spPr>
            <a:xfrm>
              <a:off x="7690104" y="3047"/>
              <a:ext cx="1271016" cy="42519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84404" y="441960"/>
              <a:ext cx="8772144" cy="4518660"/>
            </a:xfrm>
            <a:prstGeom prst="rect">
              <a:avLst/>
            </a:prstGeom>
            <a:blipFill>
              <a:blip r:embed="rId6"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390245" y="611835"/>
            <a:ext cx="8267700" cy="3054554"/>
          </a:xfrm>
          <a:prstGeom prst="rect">
            <a:avLst/>
          </a:prstGeom>
        </p:spPr>
        <p:txBody>
          <a:bodyPr vert="horz" wrap="square" lIns="0" tIns="172085" rIns="0" bIns="0" rtlCol="0">
            <a:spAutoFit/>
          </a:bodyPr>
          <a:lstStyle/>
          <a:p>
            <a:pPr algn="ctr">
              <a:buClr>
                <a:srgbClr val="000000"/>
              </a:buClr>
              <a:buSzPts val="6600"/>
            </a:pPr>
            <a:r>
              <a:rPr lang="en-US" sz="4400" dirty="0">
                <a:solidFill>
                  <a:schemeClr val="bg1"/>
                </a:solidFill>
              </a:rPr>
              <a:t>Securing Critical Infrastructures In The Financial Sector</a:t>
            </a:r>
            <a:br>
              <a:rPr lang="en-US" sz="4400" dirty="0">
                <a:solidFill>
                  <a:schemeClr val="bg1"/>
                </a:solidFill>
              </a:rPr>
            </a:br>
            <a:br>
              <a:rPr lang="en-US" sz="4400" dirty="0">
                <a:solidFill>
                  <a:schemeClr val="bg1"/>
                </a:solidFill>
              </a:rPr>
            </a:br>
            <a:r>
              <a:rPr lang="en-US" sz="3200" dirty="0">
                <a:solidFill>
                  <a:schemeClr val="bg1"/>
                </a:solidFill>
                <a:latin typeface="Lato"/>
                <a:ea typeface="Lato"/>
                <a:cs typeface="Lato"/>
                <a:sym typeface="Lato"/>
              </a:rPr>
              <a:t>The </a:t>
            </a:r>
            <a:r>
              <a:rPr lang="en-US" sz="3200" dirty="0" err="1">
                <a:solidFill>
                  <a:schemeClr val="bg1"/>
                </a:solidFill>
                <a:latin typeface="Lato"/>
                <a:ea typeface="Lato"/>
                <a:cs typeface="Lato"/>
                <a:sym typeface="Lato"/>
              </a:rPr>
              <a:t>FinSec</a:t>
            </a:r>
            <a:r>
              <a:rPr lang="en-US" sz="3200">
                <a:solidFill>
                  <a:schemeClr val="bg1"/>
                </a:solidFill>
                <a:latin typeface="Lato"/>
                <a:ea typeface="Lato"/>
                <a:cs typeface="Lato"/>
                <a:sym typeface="Lato"/>
              </a:rPr>
              <a:t> Dashboard</a:t>
            </a:r>
            <a:br>
              <a:rPr lang="en-US" sz="4400" dirty="0">
                <a:solidFill>
                  <a:schemeClr val="dk2"/>
                </a:solidFill>
                <a:latin typeface="Lato"/>
                <a:ea typeface="Lato"/>
                <a:cs typeface="Lato"/>
                <a:sym typeface="Lato"/>
              </a:rPr>
            </a:br>
            <a:endParaRPr lang="en-US" sz="4300" dirty="0">
              <a:solidFill>
                <a:schemeClr val="bg1"/>
              </a:solidFill>
              <a:latin typeface="Carlito"/>
              <a:cs typeface="Carlito"/>
            </a:endParaRPr>
          </a:p>
        </p:txBody>
      </p:sp>
      <p:pic>
        <p:nvPicPr>
          <p:cNvPr id="9" name="page1">
            <a:hlinkClick r:id="" action="ppaction://media"/>
            <a:extLst>
              <a:ext uri="{FF2B5EF4-FFF2-40B4-BE49-F238E27FC236}">
                <a16:creationId xmlns:a16="http://schemas.microsoft.com/office/drawing/2014/main" id="{91FDEFF6-3D57-447A-9975-8E86A31765D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57819" y="4060138"/>
            <a:ext cx="609600" cy="609600"/>
          </a:xfrm>
          <a:prstGeom prst="rect">
            <a:avLst/>
          </a:prstGeom>
        </p:spPr>
      </p:pic>
    </p:spTree>
    <p:extLst>
      <p:ext uri="{BB962C8B-B14F-4D97-AF65-F5344CB8AC3E}">
        <p14:creationId xmlns:p14="http://schemas.microsoft.com/office/powerpoint/2010/main" val="152098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 CRUD operations</a:t>
            </a:r>
            <a:endParaRPr lang="it-IT"/>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A security officer may even generate objects that will be stored inside the platform. The figure on the left displays a form to generate a new service (x-service object). A dual list is used in case an association is needed (right hand side)</a:t>
            </a:r>
            <a:endParaRPr lang="en-US" sz="1300"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10;&#10;Description automatically generated">
            <a:extLst>
              <a:ext uri="{FF2B5EF4-FFF2-40B4-BE49-F238E27FC236}">
                <a16:creationId xmlns:a16="http://schemas.microsoft.com/office/drawing/2014/main" id="{1DE71029-8B40-4DB4-A87B-227AB122A2F2}"/>
              </a:ext>
            </a:extLst>
          </p:cNvPr>
          <p:cNvPicPr>
            <a:picLocks noChangeAspect="1"/>
          </p:cNvPicPr>
          <p:nvPr/>
        </p:nvPicPr>
        <p:blipFill>
          <a:blip r:embed="rId4"/>
          <a:stretch>
            <a:fillRect/>
          </a:stretch>
        </p:blipFill>
        <p:spPr>
          <a:xfrm>
            <a:off x="585474" y="2003846"/>
            <a:ext cx="3552776" cy="1975255"/>
          </a:xfrm>
          <a:prstGeom prst="rect">
            <a:avLst/>
          </a:prstGeom>
        </p:spPr>
      </p:pic>
      <p:pic>
        <p:nvPicPr>
          <p:cNvPr id="6" name="Picture 6" descr="A screenshot of a video game&#10;&#10;Description automatically generated">
            <a:extLst>
              <a:ext uri="{FF2B5EF4-FFF2-40B4-BE49-F238E27FC236}">
                <a16:creationId xmlns:a16="http://schemas.microsoft.com/office/drawing/2014/main" id="{23C0C7A2-2E5F-491B-9F43-CFDD3D039C48}"/>
              </a:ext>
            </a:extLst>
          </p:cNvPr>
          <p:cNvPicPr>
            <a:picLocks noChangeAspect="1"/>
          </p:cNvPicPr>
          <p:nvPr/>
        </p:nvPicPr>
        <p:blipFill>
          <a:blip r:embed="rId5"/>
          <a:stretch>
            <a:fillRect/>
          </a:stretch>
        </p:blipFill>
        <p:spPr>
          <a:xfrm>
            <a:off x="4949292" y="1990413"/>
            <a:ext cx="3615116" cy="1997166"/>
          </a:xfrm>
          <a:prstGeom prst="rect">
            <a:avLst/>
          </a:prstGeom>
        </p:spPr>
      </p:pic>
      <p:pic>
        <p:nvPicPr>
          <p:cNvPr id="7" name="page10">
            <a:hlinkClick r:id="" action="ppaction://media"/>
            <a:extLst>
              <a:ext uri="{FF2B5EF4-FFF2-40B4-BE49-F238E27FC236}">
                <a16:creationId xmlns:a16="http://schemas.microsoft.com/office/drawing/2014/main" id="{21C1EADB-A711-4326-9FC2-04B581298C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59608" y="4190892"/>
            <a:ext cx="609600" cy="609600"/>
          </a:xfrm>
          <a:prstGeom prst="rect">
            <a:avLst/>
          </a:prstGeom>
        </p:spPr>
      </p:pic>
    </p:spTree>
    <p:extLst>
      <p:ext uri="{BB962C8B-B14F-4D97-AF65-F5344CB8AC3E}">
        <p14:creationId xmlns:p14="http://schemas.microsoft.com/office/powerpoint/2010/main" val="66602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47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a:t>
            </a:r>
            <a:r>
              <a:rPr lang="it-IT" err="1">
                <a:solidFill>
                  <a:srgbClr val="213E7F"/>
                </a:solidFill>
                <a:latin typeface="Calibri"/>
                <a:ea typeface="Geneva"/>
                <a:cs typeface="Calibri"/>
              </a:rPr>
              <a:t>Predicted</a:t>
            </a:r>
            <a:r>
              <a:rPr lang="it-IT">
                <a:solidFill>
                  <a:srgbClr val="213E7F"/>
                </a:solidFill>
                <a:latin typeface="Calibri"/>
                <a:ea typeface="Geneva"/>
                <a:cs typeface="Calibri"/>
              </a:rPr>
              <a:t>/</a:t>
            </a:r>
            <a:r>
              <a:rPr lang="it-IT" err="1">
                <a:solidFill>
                  <a:srgbClr val="213E7F"/>
                </a:solidFill>
                <a:latin typeface="Calibri"/>
                <a:ea typeface="Geneva"/>
                <a:cs typeface="Calibri"/>
              </a:rPr>
              <a:t>Detected</a:t>
            </a:r>
            <a:r>
              <a:rPr lang="it-IT">
                <a:solidFill>
                  <a:srgbClr val="213E7F"/>
                </a:solidFill>
                <a:latin typeface="Calibri"/>
                <a:ea typeface="Geneva"/>
                <a:cs typeface="Calibri"/>
              </a:rPr>
              <a:t> Attacks</a:t>
            </a:r>
            <a:endParaRPr lang="it-IT">
              <a:cs typeface="Calibri"/>
            </a:endParaRPr>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The next figure presents the outcomes of the anomaly detection service. After clicking the attack row, the security officer is provided with a list of assets involved, the event sequence that led to the attack as well as a set of courses of actions applied by the Mitigation Service</a:t>
            </a:r>
            <a:endParaRPr lang="en-US" sz="1300" spc="-1" dirty="0">
              <a:cs typeface="Calibri" panose="020F0502020204030204" pitchFamily="34" charset="0"/>
            </a:endParaRPr>
          </a:p>
          <a:p>
            <a:pPr marL="0" indent="0">
              <a:buNone/>
            </a:pPr>
            <a:endParaRPr lang="en-US" sz="1125"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 shot of a video game&#10;&#10;Description automatically generated">
            <a:extLst>
              <a:ext uri="{FF2B5EF4-FFF2-40B4-BE49-F238E27FC236}">
                <a16:creationId xmlns:a16="http://schemas.microsoft.com/office/drawing/2014/main" id="{D979E506-AF9B-48D8-880C-EDCC6942CF7E}"/>
              </a:ext>
            </a:extLst>
          </p:cNvPr>
          <p:cNvPicPr>
            <a:picLocks noChangeAspect="1"/>
          </p:cNvPicPr>
          <p:nvPr/>
        </p:nvPicPr>
        <p:blipFill>
          <a:blip r:embed="rId4"/>
          <a:stretch>
            <a:fillRect/>
          </a:stretch>
        </p:blipFill>
        <p:spPr>
          <a:xfrm>
            <a:off x="2645312" y="1833363"/>
            <a:ext cx="3853375" cy="2825094"/>
          </a:xfrm>
          <a:prstGeom prst="rect">
            <a:avLst/>
          </a:prstGeom>
        </p:spPr>
      </p:pic>
      <p:pic>
        <p:nvPicPr>
          <p:cNvPr id="6" name="page11">
            <a:hlinkClick r:id="" action="ppaction://media"/>
            <a:extLst>
              <a:ext uri="{FF2B5EF4-FFF2-40B4-BE49-F238E27FC236}">
                <a16:creationId xmlns:a16="http://schemas.microsoft.com/office/drawing/2014/main" id="{4FB7FAC4-CFEA-4DDF-825E-9BAE0DCADD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241223"/>
            <a:ext cx="609600" cy="609600"/>
          </a:xfrm>
          <a:prstGeom prst="rect">
            <a:avLst/>
          </a:prstGeom>
        </p:spPr>
      </p:pic>
    </p:spTree>
    <p:extLst>
      <p:ext uri="{BB962C8B-B14F-4D97-AF65-F5344CB8AC3E}">
        <p14:creationId xmlns:p14="http://schemas.microsoft.com/office/powerpoint/2010/main" val="37894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TLS </a:t>
            </a:r>
            <a:r>
              <a:rPr lang="it-IT" err="1">
                <a:solidFill>
                  <a:srgbClr val="213E7F"/>
                </a:solidFill>
                <a:latin typeface="Calibri"/>
                <a:ea typeface="Geneva"/>
                <a:cs typeface="Calibri"/>
              </a:rPr>
              <a:t>Scans</a:t>
            </a:r>
            <a:endParaRPr lang="it-IT" err="1"/>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TLS scans, are the outcomes of the TLS assistant service. Under the corresponding tab, Dashboard displays the scanned asset details, the mitigation actions applied, and the vulnerabilities detected</a:t>
            </a:r>
            <a:endParaRPr lang="en-US" sz="1300" dirty="0"/>
          </a:p>
          <a:p>
            <a:pPr marL="0" indent="0">
              <a:buNone/>
            </a:pPr>
            <a:endParaRPr lang="en-US" sz="1125"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 screen&#10;&#10;Description automatically generated">
            <a:extLst>
              <a:ext uri="{FF2B5EF4-FFF2-40B4-BE49-F238E27FC236}">
                <a16:creationId xmlns:a16="http://schemas.microsoft.com/office/drawing/2014/main" id="{6A5F8655-CFD9-4313-84D7-A04416E3C867}"/>
              </a:ext>
            </a:extLst>
          </p:cNvPr>
          <p:cNvPicPr>
            <a:picLocks noChangeAspect="1"/>
          </p:cNvPicPr>
          <p:nvPr/>
        </p:nvPicPr>
        <p:blipFill>
          <a:blip r:embed="rId4"/>
          <a:stretch>
            <a:fillRect/>
          </a:stretch>
        </p:blipFill>
        <p:spPr>
          <a:xfrm>
            <a:off x="1704392" y="1609341"/>
            <a:ext cx="5735216" cy="3188341"/>
          </a:xfrm>
          <a:prstGeom prst="rect">
            <a:avLst/>
          </a:prstGeom>
        </p:spPr>
      </p:pic>
      <p:pic>
        <p:nvPicPr>
          <p:cNvPr id="6" name="page12">
            <a:hlinkClick r:id="" action="ppaction://media"/>
            <a:extLst>
              <a:ext uri="{FF2B5EF4-FFF2-40B4-BE49-F238E27FC236}">
                <a16:creationId xmlns:a16="http://schemas.microsoft.com/office/drawing/2014/main" id="{78261B2A-0A75-4DA1-A757-F7E4B7246B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282787"/>
            <a:ext cx="609600" cy="609600"/>
          </a:xfrm>
          <a:prstGeom prst="rect">
            <a:avLst/>
          </a:prstGeom>
        </p:spPr>
      </p:pic>
    </p:spTree>
    <p:extLst>
      <p:ext uri="{BB962C8B-B14F-4D97-AF65-F5344CB8AC3E}">
        <p14:creationId xmlns:p14="http://schemas.microsoft.com/office/powerpoint/2010/main" val="32296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110" y="519952"/>
            <a:ext cx="7185713" cy="664797"/>
          </a:xfrm>
        </p:spPr>
        <p:txBody>
          <a:bodyPr/>
          <a:lstStyle/>
          <a:p>
            <a:r>
              <a:rPr lang="it-IT" dirty="0">
                <a:solidFill>
                  <a:srgbClr val="213E7F"/>
                </a:solidFill>
                <a:latin typeface="Calibri"/>
                <a:ea typeface="Geneva"/>
                <a:cs typeface="Calibri"/>
              </a:rPr>
              <a:t>FINSEC </a:t>
            </a:r>
            <a:r>
              <a:rPr lang="en-US" spc="-1" dirty="0">
                <a:solidFill>
                  <a:srgbClr val="213E7F"/>
                </a:solidFill>
                <a:latin typeface="Calibri"/>
                <a:ea typeface="DejaVu Sans"/>
                <a:cs typeface="DejaVu Sans"/>
              </a:rPr>
              <a:t>– </a:t>
            </a:r>
            <a:r>
              <a:rPr lang="it-IT" dirty="0">
                <a:solidFill>
                  <a:srgbClr val="213E7F"/>
                </a:solidFill>
                <a:latin typeface="Calibri"/>
                <a:ea typeface="Geneva"/>
                <a:cs typeface="Calibri"/>
              </a:rPr>
              <a:t>Dashboard </a:t>
            </a:r>
            <a:r>
              <a:rPr lang="en-US" spc="-1" dirty="0">
                <a:solidFill>
                  <a:srgbClr val="213E7F"/>
                </a:solidFill>
                <a:latin typeface="Calibri"/>
                <a:ea typeface="Geneva"/>
              </a:rPr>
              <a:t>–</a:t>
            </a:r>
            <a:r>
              <a:rPr lang="it-IT" dirty="0">
                <a:solidFill>
                  <a:srgbClr val="213E7F"/>
                </a:solidFill>
                <a:latin typeface="Calibri"/>
                <a:ea typeface="Geneva"/>
                <a:cs typeface="Calibri"/>
              </a:rPr>
              <a:t> Audit and Certification (security models)</a:t>
            </a:r>
            <a:endParaRPr lang="it-IT" dirty="0"/>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97110" y="1330904"/>
            <a:ext cx="7187848" cy="438593"/>
          </a:xfrm>
        </p:spPr>
        <p:txBody>
          <a:bodyPr vert="horz" lIns="0" tIns="0" rIns="0" bIns="0" rtlCol="0" anchor="t">
            <a:noAutofit/>
          </a:bodyPr>
          <a:lstStyle/>
          <a:p>
            <a:pPr marL="0" indent="0">
              <a:buNone/>
            </a:pPr>
            <a:r>
              <a:rPr lang="en-US" sz="1300" spc="-1" dirty="0">
                <a:latin typeface="Calibri"/>
                <a:ea typeface="Geneva"/>
                <a:cs typeface="Calibri"/>
              </a:rPr>
              <a:t>Under "Security Models" tab, the Dashboard illustrates the Audit Service outcomes. The Risks, the courses of actions and the assets involved based on internal tool libraries </a:t>
            </a:r>
          </a:p>
          <a:p>
            <a:pPr marL="0" indent="0">
              <a:buNone/>
            </a:pPr>
            <a:endParaRPr lang="en-US" sz="1125"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 screen&#10;&#10;Description automatically generated">
            <a:extLst>
              <a:ext uri="{FF2B5EF4-FFF2-40B4-BE49-F238E27FC236}">
                <a16:creationId xmlns:a16="http://schemas.microsoft.com/office/drawing/2014/main" id="{B24E66B1-76D7-4C7D-B8F5-2939F62E0510}"/>
              </a:ext>
            </a:extLst>
          </p:cNvPr>
          <p:cNvPicPr>
            <a:picLocks noChangeAspect="1"/>
          </p:cNvPicPr>
          <p:nvPr/>
        </p:nvPicPr>
        <p:blipFill>
          <a:blip r:embed="rId4"/>
          <a:stretch>
            <a:fillRect/>
          </a:stretch>
        </p:blipFill>
        <p:spPr>
          <a:xfrm>
            <a:off x="2396865" y="1769497"/>
            <a:ext cx="4350269" cy="2936841"/>
          </a:xfrm>
          <a:prstGeom prst="rect">
            <a:avLst/>
          </a:prstGeom>
        </p:spPr>
      </p:pic>
      <p:pic>
        <p:nvPicPr>
          <p:cNvPr id="6" name="page13">
            <a:hlinkClick r:id="" action="ppaction://media"/>
            <a:extLst>
              <a:ext uri="{FF2B5EF4-FFF2-40B4-BE49-F238E27FC236}">
                <a16:creationId xmlns:a16="http://schemas.microsoft.com/office/drawing/2014/main" id="{097EF6F7-B035-4EC9-B6E6-D483096D91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82823" y="4096738"/>
            <a:ext cx="609600" cy="609600"/>
          </a:xfrm>
          <a:prstGeom prst="rect">
            <a:avLst/>
          </a:prstGeom>
        </p:spPr>
      </p:pic>
    </p:spTree>
    <p:extLst>
      <p:ext uri="{BB962C8B-B14F-4D97-AF65-F5344CB8AC3E}">
        <p14:creationId xmlns:p14="http://schemas.microsoft.com/office/powerpoint/2010/main" val="22310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6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a:t>
            </a:r>
            <a:r>
              <a:rPr lang="it-IT" err="1">
                <a:solidFill>
                  <a:srgbClr val="213E7F"/>
                </a:solidFill>
                <a:latin typeface="Calibri"/>
                <a:ea typeface="Geneva"/>
                <a:cs typeface="Calibri"/>
              </a:rPr>
              <a:t>Mitigation</a:t>
            </a:r>
            <a:r>
              <a:rPr lang="it-IT">
                <a:solidFill>
                  <a:srgbClr val="213E7F"/>
                </a:solidFill>
                <a:latin typeface="Calibri"/>
                <a:ea typeface="Geneva"/>
                <a:cs typeface="Calibri"/>
              </a:rPr>
              <a:t> (Courses of action)</a:t>
            </a:r>
            <a:endParaRPr lang="it-IT" err="1"/>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Under courses of actions tab, Dashboard holds the outcomes of the mitigation service</a:t>
            </a:r>
            <a:endParaRPr lang="en-US" sz="1300"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 screen&#10;&#10;Description automatically generated">
            <a:extLst>
              <a:ext uri="{FF2B5EF4-FFF2-40B4-BE49-F238E27FC236}">
                <a16:creationId xmlns:a16="http://schemas.microsoft.com/office/drawing/2014/main" id="{F90D26CC-523B-4B14-A674-046E1847DEDD}"/>
              </a:ext>
            </a:extLst>
          </p:cNvPr>
          <p:cNvPicPr>
            <a:picLocks noChangeAspect="1"/>
          </p:cNvPicPr>
          <p:nvPr/>
        </p:nvPicPr>
        <p:blipFill>
          <a:blip r:embed="rId4"/>
          <a:stretch>
            <a:fillRect/>
          </a:stretch>
        </p:blipFill>
        <p:spPr>
          <a:xfrm>
            <a:off x="2036619" y="1727814"/>
            <a:ext cx="5070763" cy="2849765"/>
          </a:xfrm>
          <a:prstGeom prst="rect">
            <a:avLst/>
          </a:prstGeom>
        </p:spPr>
      </p:pic>
      <p:pic>
        <p:nvPicPr>
          <p:cNvPr id="6" name="page14">
            <a:hlinkClick r:id="" action="ppaction://media"/>
            <a:extLst>
              <a:ext uri="{FF2B5EF4-FFF2-40B4-BE49-F238E27FC236}">
                <a16:creationId xmlns:a16="http://schemas.microsoft.com/office/drawing/2014/main" id="{1F984B29-FBA2-44DC-B597-EF0FA56B33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9654" y="4272779"/>
            <a:ext cx="609600" cy="609600"/>
          </a:xfrm>
          <a:prstGeom prst="rect">
            <a:avLst/>
          </a:prstGeom>
        </p:spPr>
      </p:pic>
    </p:spTree>
    <p:extLst>
      <p:ext uri="{BB962C8B-B14F-4D97-AF65-F5344CB8AC3E}">
        <p14:creationId xmlns:p14="http://schemas.microsoft.com/office/powerpoint/2010/main" val="39431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solidFill>
                  <a:srgbClr val="213E7F"/>
                </a:solidFill>
                <a:latin typeface="Calibri"/>
                <a:ea typeface="Geneva"/>
                <a:cs typeface="Calibri"/>
              </a:rPr>
              <a:t>FINSEC </a:t>
            </a:r>
            <a:r>
              <a:rPr lang="en-US" spc="-1" dirty="0">
                <a:solidFill>
                  <a:srgbClr val="213E7F"/>
                </a:solidFill>
                <a:latin typeface="Calibri"/>
                <a:ea typeface="DejaVu Sans"/>
                <a:cs typeface="DejaVu Sans"/>
              </a:rPr>
              <a:t>– </a:t>
            </a:r>
            <a:r>
              <a:rPr lang="it-IT" dirty="0">
                <a:solidFill>
                  <a:srgbClr val="213E7F"/>
                </a:solidFill>
                <a:latin typeface="Calibri"/>
                <a:ea typeface="Geneva"/>
                <a:cs typeface="Calibri"/>
              </a:rPr>
              <a:t>Dashboard </a:t>
            </a:r>
            <a:r>
              <a:rPr lang="en-US" spc="-1" dirty="0">
                <a:solidFill>
                  <a:srgbClr val="213E7F"/>
                </a:solidFill>
                <a:latin typeface="Calibri"/>
                <a:ea typeface="Geneva"/>
              </a:rPr>
              <a:t>–</a:t>
            </a:r>
            <a:r>
              <a:rPr lang="en-US" spc="-1">
                <a:solidFill>
                  <a:srgbClr val="213E7F"/>
                </a:solidFill>
                <a:latin typeface="Calibri"/>
                <a:ea typeface="Geneva"/>
                <a:cs typeface="Calibri"/>
              </a:rPr>
              <a:t> Risk Assessment Engine</a:t>
            </a:r>
            <a:endParaRPr lang="it-IT" dirty="0">
              <a:cs typeface="Calibri"/>
            </a:endParaRPr>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Under risks tab, RAE outcomes include a list of risks detected for the organization as well as the relationships with the assets scanned</a:t>
            </a:r>
            <a:endParaRPr lang="en-US" sz="1300" dirty="0"/>
          </a:p>
          <a:p>
            <a:pPr marL="0" indent="0">
              <a:buNone/>
            </a:pPr>
            <a:endParaRPr lang="en-US" sz="1125"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 screen&#10;&#10;Description automatically generated">
            <a:extLst>
              <a:ext uri="{FF2B5EF4-FFF2-40B4-BE49-F238E27FC236}">
                <a16:creationId xmlns:a16="http://schemas.microsoft.com/office/drawing/2014/main" id="{0B2A8419-A5F0-4EC3-9D42-3D06955DCEE0}"/>
              </a:ext>
            </a:extLst>
          </p:cNvPr>
          <p:cNvPicPr>
            <a:picLocks noChangeAspect="1"/>
          </p:cNvPicPr>
          <p:nvPr/>
        </p:nvPicPr>
        <p:blipFill>
          <a:blip r:embed="rId4"/>
          <a:stretch>
            <a:fillRect/>
          </a:stretch>
        </p:blipFill>
        <p:spPr>
          <a:xfrm>
            <a:off x="2277499" y="1879428"/>
            <a:ext cx="4579556" cy="2641001"/>
          </a:xfrm>
          <a:prstGeom prst="rect">
            <a:avLst/>
          </a:prstGeom>
        </p:spPr>
      </p:pic>
      <p:pic>
        <p:nvPicPr>
          <p:cNvPr id="6" name="page15">
            <a:hlinkClick r:id="" action="ppaction://media"/>
            <a:extLst>
              <a:ext uri="{FF2B5EF4-FFF2-40B4-BE49-F238E27FC236}">
                <a16:creationId xmlns:a16="http://schemas.microsoft.com/office/drawing/2014/main" id="{82FD2A26-E63C-4643-9253-53E55DEF4D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126923"/>
            <a:ext cx="609600" cy="609600"/>
          </a:xfrm>
          <a:prstGeom prst="rect">
            <a:avLst/>
          </a:prstGeom>
        </p:spPr>
      </p:pic>
    </p:spTree>
    <p:extLst>
      <p:ext uri="{BB962C8B-B14F-4D97-AF65-F5344CB8AC3E}">
        <p14:creationId xmlns:p14="http://schemas.microsoft.com/office/powerpoint/2010/main" val="16712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03" y="663576"/>
            <a:ext cx="7185713" cy="332399"/>
          </a:xfrm>
        </p:spPr>
        <p:txBody>
          <a:bodyPr/>
          <a:lstStyle/>
          <a:p>
            <a:r>
              <a:rPr lang="it-IT" dirty="0">
                <a:solidFill>
                  <a:srgbClr val="213E7F"/>
                </a:solidFill>
                <a:latin typeface="Calibri"/>
                <a:ea typeface="Geneva"/>
                <a:cs typeface="Calibri"/>
              </a:rPr>
              <a:t>FINSEC </a:t>
            </a:r>
            <a:r>
              <a:rPr lang="en-US" spc="-1" dirty="0">
                <a:solidFill>
                  <a:srgbClr val="213E7F"/>
                </a:solidFill>
                <a:latin typeface="Calibri"/>
                <a:ea typeface="DejaVu Sans"/>
                <a:cs typeface="DejaVu Sans"/>
              </a:rPr>
              <a:t>– </a:t>
            </a:r>
            <a:r>
              <a:rPr lang="it-IT" dirty="0">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Collaborative Risk Assessment</a:t>
            </a:r>
            <a:endParaRPr lang="it-IT" dirty="0">
              <a:cs typeface="Calibri"/>
            </a:endParaRPr>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The latest risk calculation for each service threat is provided under "Services" tab. A service, may have more than one threats, thus an officer may select another one and examine the risk value. The assets involved in the calculation as well as the event sequence that led to the last estimation are also displayed as part of the Collaborative Risk Service outcomes </a:t>
            </a:r>
            <a:endParaRPr lang="en-US" sz="1300" spc="-1" dirty="0">
              <a:cs typeface="Calibri"/>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video game&#10;&#10;Description automatically generated">
            <a:extLst>
              <a:ext uri="{FF2B5EF4-FFF2-40B4-BE49-F238E27FC236}">
                <a16:creationId xmlns:a16="http://schemas.microsoft.com/office/drawing/2014/main" id="{B94442BB-E0EA-476B-BB3F-7ACF95CD4761}"/>
              </a:ext>
            </a:extLst>
          </p:cNvPr>
          <p:cNvPicPr>
            <a:picLocks noChangeAspect="1"/>
          </p:cNvPicPr>
          <p:nvPr/>
        </p:nvPicPr>
        <p:blipFill>
          <a:blip r:embed="rId4"/>
          <a:stretch>
            <a:fillRect/>
          </a:stretch>
        </p:blipFill>
        <p:spPr>
          <a:xfrm>
            <a:off x="2386422" y="1903591"/>
            <a:ext cx="4371155" cy="2783753"/>
          </a:xfrm>
          <a:prstGeom prst="rect">
            <a:avLst/>
          </a:prstGeom>
        </p:spPr>
      </p:pic>
      <p:pic>
        <p:nvPicPr>
          <p:cNvPr id="6" name="page16">
            <a:hlinkClick r:id="" action="ppaction://media"/>
            <a:extLst>
              <a:ext uri="{FF2B5EF4-FFF2-40B4-BE49-F238E27FC236}">
                <a16:creationId xmlns:a16="http://schemas.microsoft.com/office/drawing/2014/main" id="{9A8752EA-7048-4CFC-9C20-F0273410D2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57309" y="4158096"/>
            <a:ext cx="609600" cy="609600"/>
          </a:xfrm>
          <a:prstGeom prst="rect">
            <a:avLst/>
          </a:prstGeom>
        </p:spPr>
      </p:pic>
    </p:spTree>
    <p:extLst>
      <p:ext uri="{BB962C8B-B14F-4D97-AF65-F5344CB8AC3E}">
        <p14:creationId xmlns:p14="http://schemas.microsoft.com/office/powerpoint/2010/main" val="74731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8788">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solidFill>
                  <a:srgbClr val="213E7F"/>
                </a:solidFill>
                <a:latin typeface="Calibri"/>
                <a:ea typeface="Geneva"/>
                <a:cs typeface="Calibri"/>
              </a:rPr>
              <a:t>FINSEC </a:t>
            </a:r>
            <a:r>
              <a:rPr lang="en-US" spc="-1" dirty="0">
                <a:solidFill>
                  <a:srgbClr val="213E7F"/>
                </a:solidFill>
                <a:latin typeface="Calibri"/>
                <a:ea typeface="DejaVu Sans"/>
                <a:cs typeface="DejaVu Sans"/>
              </a:rPr>
              <a:t>– </a:t>
            </a:r>
            <a:r>
              <a:rPr lang="it-IT" dirty="0">
                <a:solidFill>
                  <a:srgbClr val="213E7F"/>
                </a:solidFill>
                <a:latin typeface="Calibri"/>
                <a:ea typeface="Geneva"/>
                <a:cs typeface="Calibri"/>
              </a:rPr>
              <a:t>Dashboard </a:t>
            </a:r>
            <a:r>
              <a:rPr lang="en-US" spc="-1" dirty="0">
                <a:solidFill>
                  <a:srgbClr val="213E7F"/>
                </a:solidFill>
                <a:latin typeface="Calibri"/>
                <a:ea typeface="Geneva"/>
              </a:rPr>
              <a:t>–</a:t>
            </a:r>
            <a:r>
              <a:rPr lang="it-IT" dirty="0">
                <a:solidFill>
                  <a:srgbClr val="213E7F"/>
                </a:solidFill>
                <a:latin typeface="Calibri"/>
                <a:ea typeface="Geneva"/>
                <a:cs typeface="Calibri"/>
              </a:rPr>
              <a:t> Security KB (</a:t>
            </a:r>
            <a:r>
              <a:rPr lang="it-IT" dirty="0" err="1">
                <a:solidFill>
                  <a:srgbClr val="213E7F"/>
                </a:solidFill>
                <a:latin typeface="Calibri"/>
                <a:ea typeface="Geneva"/>
                <a:cs typeface="Calibri"/>
              </a:rPr>
              <a:t>vulnerabilities</a:t>
            </a:r>
            <a:r>
              <a:rPr lang="it-IT" dirty="0">
                <a:solidFill>
                  <a:srgbClr val="213E7F"/>
                </a:solidFill>
                <a:latin typeface="Calibri"/>
                <a:ea typeface="Geneva"/>
                <a:cs typeface="Calibri"/>
              </a:rPr>
              <a:t>)</a:t>
            </a:r>
            <a:endParaRPr lang="it-IT" dirty="0"/>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The asset vulnerabilities are provided by the Security Knowledge Base which makes use of sources like CVE and CWE. Their score is again calculated based on CVSS. The results of KB are presented in the next figure</a:t>
            </a:r>
            <a:endParaRPr lang="en-US" sz="1300" dirty="0"/>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 screen&#10;&#10;Description automatically generated">
            <a:extLst>
              <a:ext uri="{FF2B5EF4-FFF2-40B4-BE49-F238E27FC236}">
                <a16:creationId xmlns:a16="http://schemas.microsoft.com/office/drawing/2014/main" id="{BD8773F1-D790-405F-8DCC-E263EC36881C}"/>
              </a:ext>
            </a:extLst>
          </p:cNvPr>
          <p:cNvPicPr>
            <a:picLocks noChangeAspect="1"/>
          </p:cNvPicPr>
          <p:nvPr/>
        </p:nvPicPr>
        <p:blipFill>
          <a:blip r:embed="rId4"/>
          <a:stretch>
            <a:fillRect/>
          </a:stretch>
        </p:blipFill>
        <p:spPr>
          <a:xfrm>
            <a:off x="2013003" y="1726948"/>
            <a:ext cx="5108548" cy="3064040"/>
          </a:xfrm>
          <a:prstGeom prst="rect">
            <a:avLst/>
          </a:prstGeom>
        </p:spPr>
      </p:pic>
      <p:pic>
        <p:nvPicPr>
          <p:cNvPr id="6" name="page17">
            <a:hlinkClick r:id="" action="ppaction://media"/>
            <a:extLst>
              <a:ext uri="{FF2B5EF4-FFF2-40B4-BE49-F238E27FC236}">
                <a16:creationId xmlns:a16="http://schemas.microsoft.com/office/drawing/2014/main" id="{BD537D70-BA0B-4BBE-8338-A9F14A854D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181388"/>
            <a:ext cx="609600" cy="609600"/>
          </a:xfrm>
          <a:prstGeom prst="rect">
            <a:avLst/>
          </a:prstGeom>
        </p:spPr>
      </p:pic>
    </p:spTree>
    <p:extLst>
      <p:ext uri="{BB962C8B-B14F-4D97-AF65-F5344CB8AC3E}">
        <p14:creationId xmlns:p14="http://schemas.microsoft.com/office/powerpoint/2010/main" val="12601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a:t>
            </a:r>
            <a:r>
              <a:rPr lang="it-IT" err="1">
                <a:solidFill>
                  <a:srgbClr val="213E7F"/>
                </a:solidFill>
                <a:latin typeface="Calibri"/>
                <a:ea typeface="Geneva"/>
                <a:cs typeface="Calibri"/>
              </a:rPr>
              <a:t>Notifications</a:t>
            </a:r>
            <a:endParaRPr lang="it-IT" err="1"/>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Based on the data-layer's change streams and a </a:t>
            </a:r>
            <a:r>
              <a:rPr lang="en-US" sz="1300" spc="-1" dirty="0" err="1">
                <a:latin typeface="Calibri"/>
                <a:ea typeface="Geneva"/>
                <a:cs typeface="Calibri"/>
              </a:rPr>
              <a:t>webscocket</a:t>
            </a:r>
            <a:r>
              <a:rPr lang="en-US" sz="1300" spc="-1" dirty="0">
                <a:latin typeface="Calibri"/>
                <a:ea typeface="Geneva"/>
                <a:cs typeface="Calibri"/>
              </a:rPr>
              <a:t> implementation, the Dashboard is updated in real-time. Almost all charts and the bell on the right-hand side, are updated based on changes in the data-layer or blockchain transactions</a:t>
            </a:r>
            <a:endParaRPr lang="en-US" sz="1300" dirty="0"/>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video game&#10;&#10;Description automatically generated">
            <a:extLst>
              <a:ext uri="{FF2B5EF4-FFF2-40B4-BE49-F238E27FC236}">
                <a16:creationId xmlns:a16="http://schemas.microsoft.com/office/drawing/2014/main" id="{3DFBBDEF-44A6-4DE5-AB0D-6A95662014FC}"/>
              </a:ext>
            </a:extLst>
          </p:cNvPr>
          <p:cNvPicPr>
            <a:picLocks noChangeAspect="1"/>
          </p:cNvPicPr>
          <p:nvPr/>
        </p:nvPicPr>
        <p:blipFill>
          <a:blip r:embed="rId4"/>
          <a:stretch>
            <a:fillRect/>
          </a:stretch>
        </p:blipFill>
        <p:spPr>
          <a:xfrm>
            <a:off x="2050788" y="1947959"/>
            <a:ext cx="5037701" cy="2041071"/>
          </a:xfrm>
          <a:prstGeom prst="rect">
            <a:avLst/>
          </a:prstGeom>
        </p:spPr>
      </p:pic>
      <p:pic>
        <p:nvPicPr>
          <p:cNvPr id="6" name="page18">
            <a:hlinkClick r:id="" action="ppaction://media"/>
            <a:extLst>
              <a:ext uri="{FF2B5EF4-FFF2-40B4-BE49-F238E27FC236}">
                <a16:creationId xmlns:a16="http://schemas.microsoft.com/office/drawing/2014/main" id="{53E79518-AAFA-49D0-BFFA-70D5B786FF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199659"/>
            <a:ext cx="609600" cy="609600"/>
          </a:xfrm>
          <a:prstGeom prst="rect">
            <a:avLst/>
          </a:prstGeom>
        </p:spPr>
      </p:pic>
    </p:spTree>
    <p:extLst>
      <p:ext uri="{BB962C8B-B14F-4D97-AF65-F5344CB8AC3E}">
        <p14:creationId xmlns:p14="http://schemas.microsoft.com/office/powerpoint/2010/main" val="9975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7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978120" y="565119"/>
            <a:ext cx="7182360" cy="674852"/>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defTabSz="914378">
              <a:lnSpc>
                <a:spcPct val="90000"/>
              </a:lnSpc>
            </a:pPr>
            <a:r>
              <a:rPr lang="en-US" sz="2400" b="1" spc="-1" dirty="0">
                <a:solidFill>
                  <a:srgbClr val="213E7F"/>
                </a:solidFill>
                <a:latin typeface="Calibri"/>
                <a:ea typeface="DejaVu Sans"/>
                <a:cs typeface="DejaVu Sans"/>
              </a:rPr>
              <a:t>FINSEC – Dashboard </a:t>
            </a:r>
            <a:r>
              <a:rPr lang="en-US" sz="2400" b="1" spc="-1" dirty="0">
                <a:solidFill>
                  <a:srgbClr val="213E7F"/>
                </a:solidFill>
                <a:latin typeface="Calibri"/>
              </a:rPr>
              <a:t>–</a:t>
            </a:r>
            <a:r>
              <a:rPr lang="en-US" sz="2400" b="1" spc="-1" dirty="0">
                <a:solidFill>
                  <a:srgbClr val="213E7F"/>
                </a:solidFill>
                <a:latin typeface="Calibri"/>
                <a:ea typeface="DejaVu Sans"/>
                <a:cs typeface="DejaVu Sans"/>
              </a:rPr>
              <a:t> Architecture/Communication</a:t>
            </a:r>
            <a:endParaRPr lang="en-US" sz="2400" spc="-1" dirty="0">
              <a:solidFill>
                <a:prstClr val="black"/>
              </a:solidFill>
              <a:latin typeface="Arial"/>
              <a:ea typeface="DejaVu Sans"/>
              <a:cs typeface="DejaVu Sans"/>
            </a:endParaRPr>
          </a:p>
        </p:txBody>
      </p:sp>
      <p:sp>
        <p:nvSpPr>
          <p:cNvPr id="414" name="CustomShape 2"/>
          <p:cNvSpPr/>
          <p:nvPr/>
        </p:nvSpPr>
        <p:spPr>
          <a:xfrm>
            <a:off x="7563240" y="5003640"/>
            <a:ext cx="384840" cy="88920"/>
          </a:xfrm>
          <a:prstGeom prst="rect">
            <a:avLst/>
          </a:prstGeom>
          <a:noFill/>
          <a:ln w="9360">
            <a:noFill/>
          </a:ln>
        </p:spPr>
        <p:style>
          <a:lnRef idx="0">
            <a:scrgbClr r="0" g="0" b="0"/>
          </a:lnRef>
          <a:fillRef idx="0">
            <a:scrgbClr r="0" g="0" b="0"/>
          </a:fillRef>
          <a:effectRef idx="0">
            <a:scrgbClr r="0" g="0" b="0"/>
          </a:effectRef>
          <a:fontRef idx="minor"/>
        </p:style>
      </p:sp>
      <p:sp>
        <p:nvSpPr>
          <p:cNvPr id="415" name="CustomShape 3"/>
          <p:cNvSpPr/>
          <p:nvPr/>
        </p:nvSpPr>
        <p:spPr>
          <a:xfrm>
            <a:off x="5426215" y="2045076"/>
            <a:ext cx="3449689" cy="3852589"/>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marL="140494" defTabSz="914378">
              <a:lnSpc>
                <a:spcPct val="90000"/>
              </a:lnSpc>
              <a:spcBef>
                <a:spcPts val="601"/>
              </a:spcBef>
            </a:pPr>
            <a:endParaRPr lang="en-US" sz="1300" spc="-1" dirty="0">
              <a:solidFill>
                <a:srgbClr val="213E7F"/>
              </a:solidFill>
              <a:latin typeface="Calibri"/>
              <a:ea typeface="DejaVu Sans"/>
              <a:cs typeface="Calibri"/>
            </a:endParaRPr>
          </a:p>
          <a:p>
            <a:pPr marL="140494" defTabSz="914378">
              <a:lnSpc>
                <a:spcPct val="90000"/>
              </a:lnSpc>
              <a:spcBef>
                <a:spcPts val="601"/>
              </a:spcBef>
            </a:pPr>
            <a:r>
              <a:rPr lang="en-US" sz="1275" spc="-1" dirty="0">
                <a:solidFill>
                  <a:srgbClr val="213E7F"/>
                </a:solidFill>
                <a:latin typeface="Calibri"/>
                <a:ea typeface="DejaVu Sans"/>
                <a:cs typeface="Calibri"/>
              </a:rPr>
              <a:t>Dashboard communicates with the FINSEC's Service Tier through the API gateway which exposes the endpoints provided by each service. </a:t>
            </a:r>
            <a:endParaRPr lang="en-US" dirty="0">
              <a:solidFill>
                <a:srgbClr val="213E7F"/>
              </a:solidFill>
              <a:latin typeface="Arial"/>
              <a:ea typeface="DejaVu Sans"/>
              <a:cs typeface="Calibri"/>
            </a:endParaRPr>
          </a:p>
          <a:p>
            <a:pPr marL="140494" defTabSz="914378">
              <a:lnSpc>
                <a:spcPct val="90000"/>
              </a:lnSpc>
              <a:spcBef>
                <a:spcPts val="601"/>
              </a:spcBef>
            </a:pPr>
            <a:r>
              <a:rPr lang="en-US" sz="1275" spc="-1" dirty="0">
                <a:solidFill>
                  <a:srgbClr val="213E7F"/>
                </a:solidFill>
                <a:latin typeface="Calibri"/>
                <a:ea typeface="DejaVu Sans"/>
                <a:cs typeface="Calibri"/>
              </a:rPr>
              <a:t>For infrastructure data it fetches information of the KB or the data tier trough the Data access API.</a:t>
            </a:r>
            <a:endParaRPr lang="en-US" sz="1275" dirty="0">
              <a:solidFill>
                <a:srgbClr val="213E7F"/>
              </a:solidFill>
              <a:latin typeface="Arial"/>
              <a:ea typeface="DejaVu Sans"/>
              <a:cs typeface="DejaVu Sans"/>
            </a:endParaRPr>
          </a:p>
          <a:p>
            <a:pPr marL="140494" defTabSz="914378">
              <a:lnSpc>
                <a:spcPct val="90000"/>
              </a:lnSpc>
              <a:spcBef>
                <a:spcPts val="601"/>
              </a:spcBef>
            </a:pPr>
            <a:endParaRPr lang="en-US" sz="1300" b="1" spc="-1" dirty="0">
              <a:solidFill>
                <a:srgbClr val="213E7F"/>
              </a:solidFill>
              <a:latin typeface="Calibri"/>
              <a:ea typeface="DejaVu Sans"/>
              <a:cs typeface="Calibri"/>
            </a:endParaRPr>
          </a:p>
          <a:p>
            <a:pPr marL="140494" defTabSz="914378">
              <a:lnSpc>
                <a:spcPct val="90000"/>
              </a:lnSpc>
              <a:spcBef>
                <a:spcPts val="601"/>
              </a:spcBef>
            </a:pPr>
            <a:endParaRPr lang="en-US" sz="1300" b="1" spc="-1" dirty="0">
              <a:solidFill>
                <a:srgbClr val="213E7F"/>
              </a:solidFill>
              <a:latin typeface="Calibri"/>
              <a:ea typeface="DejaVu Sans"/>
              <a:cs typeface="Calibri"/>
            </a:endParaRPr>
          </a:p>
        </p:txBody>
      </p:sp>
      <p:pic>
        <p:nvPicPr>
          <p:cNvPr id="2" name="Picture 2" descr="A screenshot of a cell phone&#10;&#10;Description generated with high confidence">
            <a:extLst>
              <a:ext uri="{FF2B5EF4-FFF2-40B4-BE49-F238E27FC236}">
                <a16:creationId xmlns:a16="http://schemas.microsoft.com/office/drawing/2014/main" id="{ADAE69A2-69E7-4B64-9FFF-51DCCEAEDE1B}"/>
              </a:ext>
            </a:extLst>
          </p:cNvPr>
          <p:cNvPicPr>
            <a:picLocks noChangeAspect="1"/>
          </p:cNvPicPr>
          <p:nvPr/>
        </p:nvPicPr>
        <p:blipFill>
          <a:blip r:embed="rId4"/>
          <a:stretch>
            <a:fillRect/>
          </a:stretch>
        </p:blipFill>
        <p:spPr>
          <a:xfrm>
            <a:off x="539121" y="1000907"/>
            <a:ext cx="4445363" cy="3856157"/>
          </a:xfrm>
          <a:prstGeom prst="rect">
            <a:avLst/>
          </a:prstGeom>
        </p:spPr>
      </p:pic>
      <p:pic>
        <p:nvPicPr>
          <p:cNvPr id="3" name="page2">
            <a:hlinkClick r:id="" action="ppaction://media"/>
            <a:extLst>
              <a:ext uri="{FF2B5EF4-FFF2-40B4-BE49-F238E27FC236}">
                <a16:creationId xmlns:a16="http://schemas.microsoft.com/office/drawing/2014/main" id="{8AF96DA7-EEAE-420A-93D6-8061C14A76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0480" y="4247464"/>
            <a:ext cx="609600" cy="609600"/>
          </a:xfrm>
          <a:prstGeom prst="rect">
            <a:avLst/>
          </a:prstGeom>
        </p:spPr>
      </p:pic>
    </p:spTree>
    <p:extLst>
      <p:ext uri="{BB962C8B-B14F-4D97-AF65-F5344CB8AC3E}">
        <p14:creationId xmlns:p14="http://schemas.microsoft.com/office/powerpoint/2010/main" val="41836876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3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978120" y="663481"/>
            <a:ext cx="7182360" cy="674852"/>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defTabSz="914378">
              <a:lnSpc>
                <a:spcPct val="90000"/>
              </a:lnSpc>
            </a:pPr>
            <a:r>
              <a:rPr lang="en-US" sz="2400" b="1" spc="-1">
                <a:solidFill>
                  <a:srgbClr val="213E7F"/>
                </a:solidFill>
                <a:latin typeface="Calibri"/>
                <a:ea typeface="DejaVu Sans"/>
                <a:cs typeface="DejaVu Sans"/>
              </a:rPr>
              <a:t>FINSEC – Dashboard – Inputs/Outputs</a:t>
            </a:r>
            <a:endParaRPr lang="en-US" sz="2400" spc="-1">
              <a:solidFill>
                <a:prstClr val="black"/>
              </a:solidFill>
              <a:latin typeface="Arial"/>
              <a:ea typeface="DejaVu Sans"/>
              <a:cs typeface="DejaVu Sans"/>
            </a:endParaRPr>
          </a:p>
        </p:txBody>
      </p:sp>
      <p:sp>
        <p:nvSpPr>
          <p:cNvPr id="414" name="CustomShape 2"/>
          <p:cNvSpPr/>
          <p:nvPr/>
        </p:nvSpPr>
        <p:spPr>
          <a:xfrm>
            <a:off x="7563240" y="5003640"/>
            <a:ext cx="384840" cy="88920"/>
          </a:xfrm>
          <a:prstGeom prst="rect">
            <a:avLst/>
          </a:prstGeom>
          <a:noFill/>
          <a:ln w="9360">
            <a:noFill/>
          </a:ln>
        </p:spPr>
        <p:style>
          <a:lnRef idx="0">
            <a:scrgbClr r="0" g="0" b="0"/>
          </a:lnRef>
          <a:fillRef idx="0">
            <a:scrgbClr r="0" g="0" b="0"/>
          </a:fillRef>
          <a:effectRef idx="0">
            <a:scrgbClr r="0" g="0" b="0"/>
          </a:effectRef>
          <a:fontRef idx="minor"/>
        </p:style>
      </p:sp>
      <p:sp>
        <p:nvSpPr>
          <p:cNvPr id="415" name="CustomShape 3"/>
          <p:cNvSpPr/>
          <p:nvPr/>
        </p:nvSpPr>
        <p:spPr>
          <a:xfrm>
            <a:off x="848645" y="1001270"/>
            <a:ext cx="7188120" cy="3852589"/>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marL="140494" defTabSz="914378">
              <a:lnSpc>
                <a:spcPct val="90000"/>
              </a:lnSpc>
              <a:spcBef>
                <a:spcPts val="601"/>
              </a:spcBef>
            </a:pPr>
            <a:endParaRPr lang="en-US" sz="1300" b="1" spc="-1" dirty="0">
              <a:solidFill>
                <a:srgbClr val="213E7F"/>
              </a:solidFill>
              <a:latin typeface="Calibri"/>
              <a:ea typeface="DejaVu Sans"/>
              <a:cs typeface="Calibri"/>
            </a:endParaRPr>
          </a:p>
          <a:p>
            <a:pPr marL="140494" defTabSz="914378">
              <a:lnSpc>
                <a:spcPct val="90000"/>
              </a:lnSpc>
              <a:spcBef>
                <a:spcPts val="601"/>
              </a:spcBef>
            </a:pPr>
            <a:r>
              <a:rPr lang="en-US" sz="1300" b="1" spc="-1" dirty="0">
                <a:solidFill>
                  <a:srgbClr val="213E7F"/>
                </a:solidFill>
                <a:latin typeface="Calibri"/>
                <a:ea typeface="DejaVu Sans"/>
                <a:cs typeface="Calibri"/>
              </a:rPr>
              <a:t>Inputs:</a:t>
            </a:r>
            <a:endParaRPr lang="en-US" dirty="0">
              <a:solidFill>
                <a:srgbClr val="213E7F"/>
              </a:solidFill>
              <a:latin typeface="Arial"/>
              <a:ea typeface="DejaVu Sans"/>
              <a:cs typeface="DejaVu Sans"/>
            </a:endParaRPr>
          </a:p>
          <a:p>
            <a:pPr marL="140494" defTabSz="914378">
              <a:lnSpc>
                <a:spcPct val="90000"/>
              </a:lnSpc>
              <a:spcBef>
                <a:spcPts val="601"/>
              </a:spcBef>
            </a:pPr>
            <a:r>
              <a:rPr lang="en-US" sz="1300" spc="-1" dirty="0">
                <a:solidFill>
                  <a:srgbClr val="213E7F"/>
                </a:solidFill>
                <a:latin typeface="Calibri"/>
                <a:ea typeface="DejaVu Sans"/>
                <a:cs typeface="Calibri"/>
              </a:rPr>
              <a:t>Dashboard Inputs will be produced by Security services. Data format follows the FINSTIX reference model. </a:t>
            </a:r>
          </a:p>
          <a:p>
            <a:pPr marL="140494" defTabSz="914378">
              <a:lnSpc>
                <a:spcPct val="90000"/>
              </a:lnSpc>
              <a:spcBef>
                <a:spcPts val="601"/>
              </a:spcBef>
            </a:pPr>
            <a:r>
              <a:rPr lang="en-US" sz="1275" spc="-1" dirty="0">
                <a:solidFill>
                  <a:srgbClr val="213E7F"/>
                </a:solidFill>
                <a:latin typeface="Calibri"/>
                <a:ea typeface="DejaVu Sans"/>
                <a:cs typeface="Calibri"/>
              </a:rPr>
              <a:t>Thus, all services need to provide their endpoints and output in FINSTIX format.</a:t>
            </a:r>
            <a:endParaRPr lang="en-US" sz="1275" dirty="0">
              <a:solidFill>
                <a:srgbClr val="213E7F"/>
              </a:solidFill>
              <a:latin typeface="Arial"/>
              <a:ea typeface="DejaVu Sans"/>
              <a:cs typeface="DejaVu Sans"/>
            </a:endParaRPr>
          </a:p>
          <a:p>
            <a:pPr marL="140494" defTabSz="914378">
              <a:lnSpc>
                <a:spcPct val="90000"/>
              </a:lnSpc>
              <a:spcBef>
                <a:spcPts val="601"/>
              </a:spcBef>
            </a:pPr>
            <a:r>
              <a:rPr lang="en-US" sz="1300" spc="-1" dirty="0">
                <a:solidFill>
                  <a:srgbClr val="213E7F"/>
                </a:solidFill>
                <a:latin typeface="Calibri"/>
                <a:ea typeface="DejaVu Sans"/>
                <a:cs typeface="Calibri"/>
              </a:rPr>
              <a:t>The following inputs have been identified:</a:t>
            </a:r>
            <a:endParaRPr lang="en-US" dirty="0">
              <a:solidFill>
                <a:srgbClr val="213E7F"/>
              </a:solidFill>
              <a:latin typeface="Arial"/>
              <a:ea typeface="DejaVu Sans"/>
              <a:cs typeface="DejaVu Sans"/>
            </a:endParaRP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Collaborative Risk Assessment Service </a:t>
            </a:r>
            <a:r>
              <a:rPr lang="en-US" sz="1050" spc="-1" dirty="0">
                <a:solidFill>
                  <a:srgbClr val="213E7F"/>
                </a:solidFill>
                <a:latin typeface="Arial"/>
                <a:ea typeface="DejaVu Sans"/>
                <a:cs typeface="Calibri"/>
              </a:rPr>
              <a:t>- Services/Vulnerabilities/Regulation Violations/Risk (per Asset or Service)/Risk Configuration  </a:t>
            </a:r>
            <a:endParaRPr lang="en-US" sz="1050" dirty="0">
              <a:solidFill>
                <a:srgbClr val="213E7F"/>
              </a:solidFill>
              <a:latin typeface="Arial"/>
              <a:ea typeface="DejaVu Sans"/>
              <a:cs typeface="Calibri"/>
            </a:endParaRP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Risk Assessment Engine </a:t>
            </a:r>
            <a:r>
              <a:rPr lang="en-US" sz="1050" spc="-1" dirty="0">
                <a:solidFill>
                  <a:srgbClr val="213E7F"/>
                </a:solidFill>
                <a:latin typeface="Arial"/>
                <a:ea typeface="DejaVu Sans"/>
                <a:cs typeface="Calibri"/>
              </a:rPr>
              <a:t>- Risks per Asset/Risk models </a:t>
            </a:r>
            <a:endParaRPr lang="en-US" sz="1050" dirty="0">
              <a:solidFill>
                <a:srgbClr val="213E7F"/>
              </a:solidFill>
              <a:latin typeface="Arial"/>
              <a:ea typeface="DejaVu Sans"/>
              <a:cs typeface="Calibri"/>
            </a:endParaRP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Mitigation Service – </a:t>
            </a:r>
            <a:r>
              <a:rPr lang="en-US" sz="1050" spc="-1" dirty="0">
                <a:solidFill>
                  <a:srgbClr val="213E7F"/>
                </a:solidFill>
                <a:latin typeface="Arial"/>
                <a:ea typeface="DejaVu Sans"/>
                <a:cs typeface="Calibri"/>
              </a:rPr>
              <a:t>Courses of action</a:t>
            </a:r>
            <a:endParaRPr lang="en-US" sz="1050" dirty="0">
              <a:solidFill>
                <a:srgbClr val="213E7F"/>
              </a:solidFill>
              <a:latin typeface="Arial"/>
              <a:ea typeface="DejaVu Sans"/>
              <a:cs typeface="Calibri"/>
            </a:endParaRP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Predictive Analytics Service – </a:t>
            </a:r>
            <a:r>
              <a:rPr lang="en-US" sz="1050" spc="-1" dirty="0">
                <a:solidFill>
                  <a:srgbClr val="213E7F"/>
                </a:solidFill>
                <a:latin typeface="Arial"/>
                <a:ea typeface="DejaVu Sans"/>
                <a:cs typeface="Calibri"/>
              </a:rPr>
              <a:t>Attacks</a:t>
            </a: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TLS Assistant Service </a:t>
            </a:r>
            <a:r>
              <a:rPr lang="en-US" sz="1050" spc="-1" dirty="0">
                <a:solidFill>
                  <a:srgbClr val="213E7F"/>
                </a:solidFill>
                <a:latin typeface="Arial"/>
                <a:ea typeface="DejaVu Sans"/>
                <a:cs typeface="Calibri"/>
              </a:rPr>
              <a:t> - Scans</a:t>
            </a:r>
          </a:p>
          <a:p>
            <a:pPr marL="426244" indent="-285274" defTabSz="914378">
              <a:lnSpc>
                <a:spcPct val="90000"/>
              </a:lnSpc>
              <a:spcBef>
                <a:spcPts val="601"/>
              </a:spcBef>
              <a:buFont typeface="Arial"/>
              <a:buChar char="•"/>
            </a:pPr>
            <a:r>
              <a:rPr lang="en-US" sz="1050" b="1" dirty="0">
                <a:solidFill>
                  <a:srgbClr val="213E7F"/>
                </a:solidFill>
                <a:latin typeface="Arial"/>
                <a:ea typeface="DejaVu Sans"/>
                <a:cs typeface="DejaVu Sans"/>
              </a:rPr>
              <a:t>Audit and certification Service – </a:t>
            </a:r>
            <a:r>
              <a:rPr lang="en-US" sz="1050" dirty="0">
                <a:solidFill>
                  <a:srgbClr val="213E7F"/>
                </a:solidFill>
                <a:latin typeface="Arial"/>
                <a:ea typeface="DejaVu Sans"/>
                <a:cs typeface="DejaVu Sans"/>
              </a:rPr>
              <a:t>Libraries/Assets/Security models</a:t>
            </a: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Anomaly Detection Service </a:t>
            </a:r>
            <a:r>
              <a:rPr lang="en-US" sz="1050" spc="-1" dirty="0">
                <a:solidFill>
                  <a:srgbClr val="213E7F"/>
                </a:solidFill>
                <a:latin typeface="Arial"/>
                <a:ea typeface="DejaVu Sans"/>
                <a:cs typeface="Calibri"/>
              </a:rPr>
              <a:t>- Attacks</a:t>
            </a: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Security knowledge base</a:t>
            </a:r>
            <a:r>
              <a:rPr lang="en-US" sz="1050" spc="-1" dirty="0">
                <a:solidFill>
                  <a:srgbClr val="213E7F"/>
                </a:solidFill>
                <a:latin typeface="Arial"/>
                <a:ea typeface="DejaVu Sans"/>
                <a:cs typeface="Calibri"/>
              </a:rPr>
              <a:t> - CVE (Common Vulnerabilities) for each asset as well as their score (CVSS – Common Vulnerability Scoring System), TTPs (</a:t>
            </a:r>
            <a:r>
              <a:rPr lang="en-US" sz="1050" spc="-1" dirty="0">
                <a:solidFill>
                  <a:srgbClr val="213E7F"/>
                </a:solidFill>
                <a:ea typeface="+mn-lt"/>
                <a:cs typeface="+mn-lt"/>
              </a:rPr>
              <a:t>Malware/Tools/Threat Actors/Intrusion sets/Campaigns)</a:t>
            </a:r>
          </a:p>
          <a:p>
            <a:pPr marL="426244" indent="-285274" defTabSz="914378">
              <a:lnSpc>
                <a:spcPct val="90000"/>
              </a:lnSpc>
              <a:spcBef>
                <a:spcPts val="601"/>
              </a:spcBef>
              <a:buFont typeface="Arial"/>
              <a:buChar char="•"/>
            </a:pPr>
            <a:r>
              <a:rPr lang="en-US" sz="1050" b="1" spc="-1" dirty="0">
                <a:solidFill>
                  <a:srgbClr val="213E7F"/>
                </a:solidFill>
                <a:latin typeface="Arial"/>
                <a:ea typeface="DejaVu Sans"/>
                <a:cs typeface="Calibri"/>
              </a:rPr>
              <a:t>FINSEC's data tier</a:t>
            </a:r>
            <a:r>
              <a:rPr lang="en-US" sz="1050" spc="-1" dirty="0">
                <a:solidFill>
                  <a:srgbClr val="213E7F"/>
                </a:solidFill>
                <a:latin typeface="Arial"/>
                <a:ea typeface="DejaVu Sans"/>
                <a:cs typeface="Calibri"/>
              </a:rPr>
              <a:t> – Infrastructure data - Assets/Organizations/Events/Observed Data/Agents/Probes/Probe Configuration/Areas  </a:t>
            </a:r>
          </a:p>
          <a:p>
            <a:pPr marL="426244" indent="-285274" defTabSz="914378">
              <a:lnSpc>
                <a:spcPct val="90000"/>
              </a:lnSpc>
              <a:spcBef>
                <a:spcPts val="601"/>
              </a:spcBef>
              <a:buFont typeface="Arial"/>
              <a:buChar char="•"/>
            </a:pPr>
            <a:endParaRPr lang="en-US" sz="1300" spc="-1" dirty="0">
              <a:solidFill>
                <a:srgbClr val="213E7F"/>
              </a:solidFill>
              <a:latin typeface="Calibri"/>
              <a:ea typeface="DejaVu Sans"/>
              <a:cs typeface="Calibri"/>
            </a:endParaRPr>
          </a:p>
          <a:p>
            <a:pPr marL="140494" defTabSz="914378">
              <a:lnSpc>
                <a:spcPct val="90000"/>
              </a:lnSpc>
              <a:spcBef>
                <a:spcPts val="601"/>
              </a:spcBef>
            </a:pPr>
            <a:endParaRPr lang="en-US" sz="1300" spc="-1" dirty="0">
              <a:solidFill>
                <a:srgbClr val="213E7F"/>
              </a:solidFill>
              <a:latin typeface="Calibri"/>
              <a:ea typeface="DejaVu Sans"/>
              <a:cs typeface="Calibri"/>
            </a:endParaRPr>
          </a:p>
          <a:p>
            <a:pPr marL="140494" defTabSz="914378">
              <a:lnSpc>
                <a:spcPct val="90000"/>
              </a:lnSpc>
              <a:spcBef>
                <a:spcPts val="601"/>
              </a:spcBef>
            </a:pPr>
            <a:endParaRPr lang="en-US" sz="1300" b="1" spc="-1" dirty="0">
              <a:solidFill>
                <a:srgbClr val="213E7F"/>
              </a:solidFill>
              <a:latin typeface="Calibri"/>
              <a:ea typeface="DejaVu Sans"/>
              <a:cs typeface="Calibri"/>
            </a:endParaRPr>
          </a:p>
        </p:txBody>
      </p:sp>
      <p:pic>
        <p:nvPicPr>
          <p:cNvPr id="2" name="page3">
            <a:hlinkClick r:id="" action="ppaction://media"/>
            <a:extLst>
              <a:ext uri="{FF2B5EF4-FFF2-40B4-BE49-F238E27FC236}">
                <a16:creationId xmlns:a16="http://schemas.microsoft.com/office/drawing/2014/main" id="{DBFB50F7-5391-49FF-B689-A54D373C70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60480" y="4244259"/>
            <a:ext cx="609600" cy="609600"/>
          </a:xfrm>
          <a:prstGeom prst="rect">
            <a:avLst/>
          </a:prstGeom>
        </p:spPr>
      </p:pic>
    </p:spTree>
    <p:extLst>
      <p:ext uri="{BB962C8B-B14F-4D97-AF65-F5344CB8AC3E}">
        <p14:creationId xmlns:p14="http://schemas.microsoft.com/office/powerpoint/2010/main" val="117519387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1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978120" y="663481"/>
            <a:ext cx="7182360" cy="674852"/>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defTabSz="914378">
              <a:lnSpc>
                <a:spcPct val="90000"/>
              </a:lnSpc>
            </a:pPr>
            <a:r>
              <a:rPr lang="en-US" sz="2400" b="1" spc="-1">
                <a:solidFill>
                  <a:srgbClr val="213E7F"/>
                </a:solidFill>
                <a:latin typeface="Calibri"/>
                <a:ea typeface="DejaVu Sans"/>
                <a:cs typeface="DejaVu Sans"/>
              </a:rPr>
              <a:t>FINSEC – Dashboard – Inputs/Outputs</a:t>
            </a:r>
            <a:endParaRPr lang="en-US" sz="2400" spc="-1">
              <a:solidFill>
                <a:prstClr val="black"/>
              </a:solidFill>
              <a:latin typeface="Arial"/>
              <a:ea typeface="DejaVu Sans"/>
              <a:cs typeface="DejaVu Sans"/>
            </a:endParaRPr>
          </a:p>
        </p:txBody>
      </p:sp>
      <p:sp>
        <p:nvSpPr>
          <p:cNvPr id="414" name="CustomShape 2"/>
          <p:cNvSpPr/>
          <p:nvPr/>
        </p:nvSpPr>
        <p:spPr>
          <a:xfrm>
            <a:off x="7563240" y="5003640"/>
            <a:ext cx="384840" cy="88920"/>
          </a:xfrm>
          <a:prstGeom prst="rect">
            <a:avLst/>
          </a:prstGeom>
          <a:noFill/>
          <a:ln w="9360">
            <a:noFill/>
          </a:ln>
        </p:spPr>
        <p:style>
          <a:lnRef idx="0">
            <a:scrgbClr r="0" g="0" b="0"/>
          </a:lnRef>
          <a:fillRef idx="0">
            <a:scrgbClr r="0" g="0" b="0"/>
          </a:fillRef>
          <a:effectRef idx="0">
            <a:scrgbClr r="0" g="0" b="0"/>
          </a:effectRef>
          <a:fontRef idx="minor"/>
        </p:style>
      </p:sp>
      <p:sp>
        <p:nvSpPr>
          <p:cNvPr id="415" name="CustomShape 3"/>
          <p:cNvSpPr/>
          <p:nvPr/>
        </p:nvSpPr>
        <p:spPr>
          <a:xfrm>
            <a:off x="848645" y="1001270"/>
            <a:ext cx="3243617" cy="3852589"/>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marL="140494" defTabSz="914378">
              <a:lnSpc>
                <a:spcPct val="90000"/>
              </a:lnSpc>
              <a:spcBef>
                <a:spcPts val="601"/>
              </a:spcBef>
            </a:pPr>
            <a:endParaRPr lang="en-US" sz="1300" b="1" spc="-1" dirty="0">
              <a:solidFill>
                <a:srgbClr val="213E7F"/>
              </a:solidFill>
              <a:latin typeface="Calibri"/>
              <a:ea typeface="DejaVu Sans"/>
              <a:cs typeface="Calibri"/>
            </a:endParaRPr>
          </a:p>
          <a:p>
            <a:pPr marL="140494" defTabSz="914378">
              <a:lnSpc>
                <a:spcPct val="90000"/>
              </a:lnSpc>
              <a:spcBef>
                <a:spcPts val="601"/>
              </a:spcBef>
            </a:pPr>
            <a:r>
              <a:rPr lang="en-US" sz="1300" b="1" spc="-1" dirty="0">
                <a:solidFill>
                  <a:srgbClr val="213E7F"/>
                </a:solidFill>
                <a:latin typeface="Calibri"/>
                <a:ea typeface="DejaVu Sans"/>
                <a:cs typeface="Calibri"/>
              </a:rPr>
              <a:t>Outputs</a:t>
            </a:r>
            <a:endParaRPr lang="en-US" sz="1300" spc="-1" dirty="0">
              <a:solidFill>
                <a:srgbClr val="213E7F"/>
              </a:solidFill>
              <a:latin typeface="Arial"/>
              <a:ea typeface="+mn-lt"/>
              <a:cs typeface="Arial"/>
            </a:endParaRPr>
          </a:p>
          <a:p>
            <a:pPr marL="140494" defTabSz="914378">
              <a:lnSpc>
                <a:spcPct val="90000"/>
              </a:lnSpc>
              <a:spcBef>
                <a:spcPts val="601"/>
              </a:spcBef>
            </a:pPr>
            <a:endParaRPr lang="en-US" sz="1300" spc="-1" dirty="0">
              <a:solidFill>
                <a:srgbClr val="213E7F"/>
              </a:solidFill>
              <a:latin typeface="Calibri"/>
              <a:ea typeface="DejaVu Sans"/>
              <a:cs typeface="Calibri"/>
            </a:endParaRPr>
          </a:p>
          <a:p>
            <a:pPr marL="140494" defTabSz="914378">
              <a:lnSpc>
                <a:spcPct val="90000"/>
              </a:lnSpc>
              <a:spcBef>
                <a:spcPts val="601"/>
              </a:spcBef>
            </a:pPr>
            <a:r>
              <a:rPr lang="en-US" sz="1275" spc="-1" dirty="0">
                <a:solidFill>
                  <a:srgbClr val="213E7F"/>
                </a:solidFill>
                <a:latin typeface="Calibri"/>
                <a:ea typeface="DejaVu Sans"/>
                <a:cs typeface="Calibri"/>
              </a:rPr>
              <a:t>Output of the FINSEC dashboard is a graphical representation of the inputs in the following formats:</a:t>
            </a:r>
            <a:endParaRPr lang="en-US" sz="1275" spc="-1" dirty="0">
              <a:solidFill>
                <a:srgbClr val="213E7F"/>
              </a:solidFill>
              <a:latin typeface="Arial"/>
              <a:ea typeface="DejaVu Sans"/>
              <a:cs typeface="Arial"/>
            </a:endParaRPr>
          </a:p>
          <a:p>
            <a:pPr marL="426244" indent="-285274" defTabSz="914378">
              <a:lnSpc>
                <a:spcPct val="90000"/>
              </a:lnSpc>
              <a:spcBef>
                <a:spcPts val="601"/>
              </a:spcBef>
              <a:buFont typeface="Arial"/>
              <a:buChar char="•"/>
            </a:pPr>
            <a:r>
              <a:rPr lang="en-US" sz="1300" spc="-1" dirty="0">
                <a:solidFill>
                  <a:srgbClr val="213E7F"/>
                </a:solidFill>
                <a:latin typeface="Calibri"/>
                <a:ea typeface="DejaVu Sans"/>
                <a:cs typeface="Calibri"/>
              </a:rPr>
              <a:t>Trend graphs</a:t>
            </a:r>
          </a:p>
          <a:p>
            <a:pPr marL="426244" indent="-285274" defTabSz="914378">
              <a:lnSpc>
                <a:spcPct val="90000"/>
              </a:lnSpc>
              <a:spcBef>
                <a:spcPts val="601"/>
              </a:spcBef>
              <a:buFont typeface="Arial"/>
              <a:buChar char="•"/>
            </a:pPr>
            <a:r>
              <a:rPr lang="en-US" sz="1300" spc="-1" dirty="0">
                <a:solidFill>
                  <a:srgbClr val="213E7F"/>
                </a:solidFill>
                <a:latin typeface="Calibri"/>
                <a:ea typeface="DejaVu Sans"/>
                <a:cs typeface="Calibri"/>
              </a:rPr>
              <a:t>Pie charts </a:t>
            </a:r>
          </a:p>
          <a:p>
            <a:pPr marL="426244" indent="-285274" defTabSz="914378">
              <a:lnSpc>
                <a:spcPct val="90000"/>
              </a:lnSpc>
              <a:spcBef>
                <a:spcPts val="601"/>
              </a:spcBef>
              <a:buFont typeface="Arial"/>
              <a:buChar char="•"/>
            </a:pPr>
            <a:r>
              <a:rPr lang="en-US" sz="1300" spc="-1" dirty="0">
                <a:solidFill>
                  <a:srgbClr val="213E7F"/>
                </a:solidFill>
                <a:latin typeface="Calibri"/>
                <a:ea typeface="DejaVu Sans"/>
                <a:cs typeface="Calibri"/>
              </a:rPr>
              <a:t>Maps Containing SDOs geo-location information</a:t>
            </a:r>
          </a:p>
          <a:p>
            <a:pPr marL="426244" indent="-285274" defTabSz="914378">
              <a:lnSpc>
                <a:spcPct val="90000"/>
              </a:lnSpc>
              <a:spcBef>
                <a:spcPts val="601"/>
              </a:spcBef>
              <a:buFont typeface="Arial"/>
              <a:buChar char="•"/>
            </a:pPr>
            <a:r>
              <a:rPr lang="en-US" sz="1300" spc="-1" dirty="0">
                <a:solidFill>
                  <a:srgbClr val="213E7F"/>
                </a:solidFill>
                <a:latin typeface="Calibri"/>
                <a:ea typeface="DejaVu Sans"/>
                <a:cs typeface="Calibri"/>
              </a:rPr>
              <a:t>Relation graphs</a:t>
            </a:r>
            <a:endParaRPr lang="en-US" sz="1300" spc="-1" dirty="0">
              <a:solidFill>
                <a:srgbClr val="213E7F"/>
              </a:solidFill>
              <a:latin typeface="Arial"/>
              <a:ea typeface="DejaVu Sans"/>
              <a:cs typeface="Arial"/>
            </a:endParaRPr>
          </a:p>
          <a:p>
            <a:pPr marL="426244" indent="-285274" defTabSz="914378">
              <a:lnSpc>
                <a:spcPct val="90000"/>
              </a:lnSpc>
              <a:spcBef>
                <a:spcPts val="601"/>
              </a:spcBef>
              <a:buFont typeface="Arial"/>
              <a:buChar char="•"/>
            </a:pPr>
            <a:r>
              <a:rPr lang="en-US" sz="1275" spc="-1" dirty="0">
                <a:solidFill>
                  <a:srgbClr val="213E7F"/>
                </a:solidFill>
                <a:latin typeface="Calibri"/>
                <a:ea typeface="DejaVu Sans"/>
                <a:cs typeface="Calibri"/>
              </a:rPr>
              <a:t>Paginated sortable/searchable tables</a:t>
            </a:r>
            <a:endParaRPr lang="en-US" sz="1275" spc="-1" dirty="0">
              <a:solidFill>
                <a:srgbClr val="213E7F"/>
              </a:solidFill>
              <a:latin typeface="Arial"/>
              <a:ea typeface="DejaVu Sans"/>
              <a:cs typeface="Arial"/>
            </a:endParaRPr>
          </a:p>
          <a:p>
            <a:pPr marL="426244" indent="-285274" defTabSz="914378">
              <a:lnSpc>
                <a:spcPct val="90000"/>
              </a:lnSpc>
              <a:spcBef>
                <a:spcPts val="601"/>
              </a:spcBef>
              <a:buFont typeface="Arial"/>
              <a:buChar char="•"/>
            </a:pPr>
            <a:r>
              <a:rPr lang="en-US" sz="1300" spc="-1" dirty="0">
                <a:solidFill>
                  <a:srgbClr val="213E7F"/>
                </a:solidFill>
                <a:latin typeface="Calibri"/>
                <a:ea typeface="DejaVu Sans"/>
                <a:cs typeface="Calibri"/>
              </a:rPr>
              <a:t>Modals to illustrate more details</a:t>
            </a:r>
          </a:p>
          <a:p>
            <a:pPr marL="426244" indent="-285274" defTabSz="914378">
              <a:lnSpc>
                <a:spcPct val="90000"/>
              </a:lnSpc>
              <a:spcBef>
                <a:spcPts val="601"/>
              </a:spcBef>
              <a:buFont typeface="Arial"/>
              <a:buChar char="•"/>
            </a:pPr>
            <a:r>
              <a:rPr lang="en-US" sz="1300" spc="-1" dirty="0">
                <a:solidFill>
                  <a:srgbClr val="213E7F"/>
                </a:solidFill>
                <a:latin typeface="Calibri"/>
                <a:ea typeface="DejaVu Sans"/>
                <a:cs typeface="Calibri"/>
              </a:rPr>
              <a:t>Timeline to display events in specified intervals</a:t>
            </a:r>
            <a:endParaRPr lang="en-US" sz="1300" spc="-1" dirty="0">
              <a:solidFill>
                <a:srgbClr val="213E7F"/>
              </a:solidFill>
              <a:latin typeface="Arial"/>
              <a:ea typeface="+mn-lt"/>
              <a:cs typeface="Arial"/>
            </a:endParaRPr>
          </a:p>
          <a:p>
            <a:pPr marL="140494" defTabSz="914378">
              <a:lnSpc>
                <a:spcPct val="90000"/>
              </a:lnSpc>
              <a:spcBef>
                <a:spcPts val="601"/>
              </a:spcBef>
            </a:pPr>
            <a:endParaRPr lang="en-US" sz="1300" b="1" spc="-1" dirty="0">
              <a:solidFill>
                <a:srgbClr val="213E7F"/>
              </a:solidFill>
              <a:latin typeface="Calibri"/>
              <a:ea typeface="DejaVu Sans"/>
              <a:cs typeface="Calibri"/>
            </a:endParaRPr>
          </a:p>
          <a:p>
            <a:pPr marL="140494" defTabSz="914378">
              <a:lnSpc>
                <a:spcPct val="90000"/>
              </a:lnSpc>
              <a:spcBef>
                <a:spcPts val="601"/>
              </a:spcBef>
            </a:pPr>
            <a:endParaRPr lang="en-US" sz="1300" b="1" spc="-1" dirty="0">
              <a:solidFill>
                <a:srgbClr val="213E7F"/>
              </a:solidFill>
              <a:latin typeface="Calibri"/>
              <a:ea typeface="DejaVu Sans"/>
              <a:cs typeface="Calibri"/>
            </a:endParaRPr>
          </a:p>
        </p:txBody>
      </p:sp>
      <p:sp>
        <p:nvSpPr>
          <p:cNvPr id="5" name="CustomShape 3">
            <a:extLst>
              <a:ext uri="{FF2B5EF4-FFF2-40B4-BE49-F238E27FC236}">
                <a16:creationId xmlns:a16="http://schemas.microsoft.com/office/drawing/2014/main" id="{7607132C-B8DA-4217-93BF-A1EA28CA674D}"/>
              </a:ext>
            </a:extLst>
          </p:cNvPr>
          <p:cNvSpPr/>
          <p:nvPr/>
        </p:nvSpPr>
        <p:spPr>
          <a:xfrm>
            <a:off x="4922263" y="1000906"/>
            <a:ext cx="3243617" cy="3852589"/>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marL="140494" defTabSz="914378">
              <a:lnSpc>
                <a:spcPct val="90000"/>
              </a:lnSpc>
              <a:spcBef>
                <a:spcPts val="601"/>
              </a:spcBef>
            </a:pPr>
            <a:endParaRPr lang="en-US" sz="1300" b="1" spc="-1">
              <a:solidFill>
                <a:srgbClr val="213E7F"/>
              </a:solidFill>
              <a:latin typeface="Calibri"/>
              <a:ea typeface="DejaVu Sans"/>
              <a:cs typeface="Calibri"/>
            </a:endParaRPr>
          </a:p>
          <a:p>
            <a:pPr marL="140494" defTabSz="914378">
              <a:lnSpc>
                <a:spcPct val="90000"/>
              </a:lnSpc>
              <a:spcBef>
                <a:spcPts val="601"/>
              </a:spcBef>
            </a:pPr>
            <a:endParaRPr lang="en-US" sz="1275" b="1" spc="-1">
              <a:solidFill>
                <a:srgbClr val="213E7F"/>
              </a:solidFill>
              <a:latin typeface="Calibri"/>
              <a:ea typeface="+mn-lt"/>
              <a:cs typeface="Calibri"/>
            </a:endParaRPr>
          </a:p>
          <a:p>
            <a:pPr marL="140494" defTabSz="914378">
              <a:lnSpc>
                <a:spcPct val="90000"/>
              </a:lnSpc>
              <a:spcBef>
                <a:spcPts val="601"/>
              </a:spcBef>
            </a:pPr>
            <a:endParaRPr lang="en-US" sz="1300" spc="-1">
              <a:solidFill>
                <a:srgbClr val="213E7F"/>
              </a:solidFill>
              <a:latin typeface="Calibri"/>
              <a:ea typeface="DejaVu Sans"/>
              <a:cs typeface="Calibri"/>
            </a:endParaRPr>
          </a:p>
          <a:p>
            <a:pPr marL="140494" defTabSz="914378">
              <a:lnSpc>
                <a:spcPct val="90000"/>
              </a:lnSpc>
              <a:spcBef>
                <a:spcPts val="601"/>
              </a:spcBef>
            </a:pPr>
            <a:endParaRPr lang="en-US" sz="1300" spc="-1">
              <a:solidFill>
                <a:srgbClr val="213E7F"/>
              </a:solidFill>
              <a:latin typeface="Arial"/>
              <a:ea typeface="+mn-lt"/>
              <a:cs typeface="Arial"/>
            </a:endParaRPr>
          </a:p>
          <a:p>
            <a:pPr marL="140494" defTabSz="914378">
              <a:lnSpc>
                <a:spcPct val="90000"/>
              </a:lnSpc>
              <a:spcBef>
                <a:spcPts val="601"/>
              </a:spcBef>
            </a:pPr>
            <a:endParaRPr lang="en-US" sz="1300" b="1" spc="-1">
              <a:solidFill>
                <a:srgbClr val="213E7F"/>
              </a:solidFill>
              <a:latin typeface="Calibri"/>
              <a:ea typeface="DejaVu Sans"/>
              <a:cs typeface="Calibri"/>
            </a:endParaRPr>
          </a:p>
          <a:p>
            <a:pPr marL="140494" defTabSz="914378">
              <a:lnSpc>
                <a:spcPct val="90000"/>
              </a:lnSpc>
              <a:spcBef>
                <a:spcPts val="601"/>
              </a:spcBef>
            </a:pPr>
            <a:endParaRPr lang="en-US" sz="1300" b="1" spc="-1">
              <a:solidFill>
                <a:srgbClr val="213E7F"/>
              </a:solidFill>
              <a:latin typeface="Calibri"/>
              <a:ea typeface="DejaVu Sans"/>
              <a:cs typeface="Calibri"/>
            </a:endParaRPr>
          </a:p>
        </p:txBody>
      </p:sp>
      <p:pic>
        <p:nvPicPr>
          <p:cNvPr id="2" name="Picture 2" descr="A screenshot of a video game&#10;&#10;Description generated with very high confidence">
            <a:extLst>
              <a:ext uri="{FF2B5EF4-FFF2-40B4-BE49-F238E27FC236}">
                <a16:creationId xmlns:a16="http://schemas.microsoft.com/office/drawing/2014/main" id="{8B5D29E6-1A40-4FBF-852E-01990E4C7C64}"/>
              </a:ext>
            </a:extLst>
          </p:cNvPr>
          <p:cNvPicPr>
            <a:picLocks noChangeAspect="1"/>
          </p:cNvPicPr>
          <p:nvPr/>
        </p:nvPicPr>
        <p:blipFill>
          <a:blip r:embed="rId4"/>
          <a:stretch>
            <a:fillRect/>
          </a:stretch>
        </p:blipFill>
        <p:spPr>
          <a:xfrm>
            <a:off x="5313317" y="1045094"/>
            <a:ext cx="2217421" cy="1812339"/>
          </a:xfrm>
          <a:prstGeom prst="rect">
            <a:avLst/>
          </a:prstGeom>
        </p:spPr>
      </p:pic>
      <p:pic>
        <p:nvPicPr>
          <p:cNvPr id="4" name="Picture 5" descr="A screenshot of a computer screen&#10;&#10;Description generated with very high confidence">
            <a:extLst>
              <a:ext uri="{FF2B5EF4-FFF2-40B4-BE49-F238E27FC236}">
                <a16:creationId xmlns:a16="http://schemas.microsoft.com/office/drawing/2014/main" id="{06A8A7CB-07E1-42AE-BE98-FE048134B869}"/>
              </a:ext>
            </a:extLst>
          </p:cNvPr>
          <p:cNvPicPr>
            <a:picLocks noChangeAspect="1"/>
          </p:cNvPicPr>
          <p:nvPr/>
        </p:nvPicPr>
        <p:blipFill>
          <a:blip r:embed="rId5"/>
          <a:stretch>
            <a:fillRect/>
          </a:stretch>
        </p:blipFill>
        <p:spPr>
          <a:xfrm>
            <a:off x="5313317" y="2926933"/>
            <a:ext cx="2223951" cy="1980584"/>
          </a:xfrm>
          <a:prstGeom prst="rect">
            <a:avLst/>
          </a:prstGeom>
        </p:spPr>
      </p:pic>
      <p:pic>
        <p:nvPicPr>
          <p:cNvPr id="3" name="page4">
            <a:hlinkClick r:id="" action="ppaction://media"/>
            <a:extLst>
              <a:ext uri="{FF2B5EF4-FFF2-40B4-BE49-F238E27FC236}">
                <a16:creationId xmlns:a16="http://schemas.microsoft.com/office/drawing/2014/main" id="{7DBD0344-1A9E-4075-BFE3-DE75B5B7A2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52134" y="4297917"/>
            <a:ext cx="609600" cy="609600"/>
          </a:xfrm>
          <a:prstGeom prst="rect">
            <a:avLst/>
          </a:prstGeom>
        </p:spPr>
      </p:pic>
    </p:spTree>
    <p:extLst>
      <p:ext uri="{BB962C8B-B14F-4D97-AF65-F5344CB8AC3E}">
        <p14:creationId xmlns:p14="http://schemas.microsoft.com/office/powerpoint/2010/main" val="173113669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Technology</a:t>
            </a:r>
            <a:endParaRPr lang="it-IT"/>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50"/>
            <a:ext cx="7187848" cy="3648869"/>
          </a:xfrm>
        </p:spPr>
        <p:txBody>
          <a:bodyPr vert="horz" lIns="0" tIns="0" rIns="0" bIns="0" rtlCol="0" anchor="t">
            <a:noAutofit/>
          </a:bodyPr>
          <a:lstStyle/>
          <a:p>
            <a:pPr marL="177641" indent="-177641">
              <a:buFont typeface="Arial,Sans-Serif" panose="05000000000000000000" pitchFamily="2" charset="2"/>
              <a:buChar char="•"/>
            </a:pPr>
            <a:endParaRPr lang="en-US" sz="1300" spc="-1" dirty="0">
              <a:solidFill>
                <a:srgbClr val="213E7F"/>
              </a:solidFill>
              <a:latin typeface="Calibri"/>
              <a:ea typeface="DejaVu Sans"/>
              <a:cs typeface="Calibri"/>
            </a:endParaRPr>
          </a:p>
          <a:p>
            <a:pPr marL="177641" indent="-177641">
              <a:buFont typeface="Arial,Sans-Serif" panose="05000000000000000000" pitchFamily="2" charset="2"/>
              <a:buChar char="•"/>
            </a:pPr>
            <a:endParaRPr lang="en-US" sz="1300" spc="-1" dirty="0">
              <a:solidFill>
                <a:srgbClr val="213E7F"/>
              </a:solidFill>
              <a:latin typeface="Calibri"/>
              <a:ea typeface="DejaVu Sans"/>
              <a:cs typeface="Calibri"/>
            </a:endParaRPr>
          </a:p>
          <a:p>
            <a:pPr marL="177641" indent="-177641">
              <a:buFont typeface="Arial,Sans-Serif" panose="05000000000000000000" pitchFamily="2" charset="2"/>
              <a:buChar char="•"/>
            </a:pPr>
            <a:r>
              <a:rPr lang="en-US" sz="1300" spc="-1" dirty="0">
                <a:solidFill>
                  <a:srgbClr val="213E7F"/>
                </a:solidFill>
                <a:latin typeface="Calibri"/>
                <a:ea typeface="DejaVu Sans"/>
                <a:cs typeface="Calibri"/>
              </a:rPr>
              <a:t>Dashboard is already containerized and deployed in the FINSEC platform. It is built using Angular 9 and Laravel. The Dashboard follows the new design reviewed by the service owners</a:t>
            </a:r>
          </a:p>
          <a:p>
            <a:pPr marL="177641" indent="-177641">
              <a:buFont typeface="Arial" panose="05000000000000000000" pitchFamily="2" charset="2"/>
              <a:buChar char="•"/>
            </a:pPr>
            <a:r>
              <a:rPr lang="en-US" sz="1300" spc="-1" dirty="0">
                <a:solidFill>
                  <a:srgbClr val="213E7F"/>
                </a:solidFill>
                <a:latin typeface="Calibri"/>
                <a:ea typeface="DejaVu Sans"/>
                <a:cs typeface="Calibri"/>
              </a:rPr>
              <a:t>Charting is based on Apache 2 licensed library named </a:t>
            </a:r>
            <a:r>
              <a:rPr lang="en-US" sz="1300" spc="-1" dirty="0" err="1">
                <a:solidFill>
                  <a:srgbClr val="213E7F"/>
                </a:solidFill>
                <a:latin typeface="Calibri"/>
                <a:ea typeface="DejaVu Sans"/>
                <a:cs typeface="Calibri"/>
              </a:rPr>
              <a:t>eCharts</a:t>
            </a:r>
            <a:endParaRPr lang="en-US" sz="1300" spc="-1" dirty="0">
              <a:solidFill>
                <a:srgbClr val="213E7F"/>
              </a:solidFill>
              <a:latin typeface="Calibri"/>
              <a:ea typeface="DejaVu Sans"/>
              <a:cs typeface="Calibri"/>
            </a:endParaRPr>
          </a:p>
          <a:p>
            <a:pPr marL="177641" indent="-177641">
              <a:buFont typeface="Arial" panose="05000000000000000000" pitchFamily="2" charset="2"/>
              <a:buChar char="•"/>
            </a:pPr>
            <a:r>
              <a:rPr lang="en-US" sz="1300" spc="-1" dirty="0">
                <a:solidFill>
                  <a:srgbClr val="213E7F"/>
                </a:solidFill>
                <a:latin typeface="Calibri"/>
                <a:ea typeface="DejaVu Sans"/>
                <a:cs typeface="Calibri"/>
              </a:rPr>
              <a:t>Fetches data from the data tier and displays trends, relationships and stats which were produced both by the probes and the service tier</a:t>
            </a:r>
          </a:p>
          <a:p>
            <a:pPr marL="177641" indent="-177641">
              <a:buFont typeface="Arial" panose="05000000000000000000" pitchFamily="2" charset="2"/>
              <a:buChar char="•"/>
            </a:pPr>
            <a:r>
              <a:rPr lang="en-US" sz="1300" spc="-1" dirty="0">
                <a:solidFill>
                  <a:srgbClr val="213E7F"/>
                </a:solidFill>
                <a:latin typeface="Calibri"/>
                <a:ea typeface="DejaVu Sans"/>
                <a:cs typeface="Calibri"/>
              </a:rPr>
              <a:t>Provides drill down operation for stored FINSTIX object details </a:t>
            </a:r>
          </a:p>
          <a:p>
            <a:pPr marL="177641" indent="-177641">
              <a:buFont typeface="Arial" panose="05000000000000000000" pitchFamily="2" charset="2"/>
              <a:buChar char="•"/>
            </a:pPr>
            <a:r>
              <a:rPr lang="en-US" sz="1300" spc="-1" dirty="0">
                <a:solidFill>
                  <a:srgbClr val="213E7F"/>
                </a:solidFill>
                <a:latin typeface="Calibri"/>
                <a:ea typeface="DejaVu Sans"/>
                <a:cs typeface="Calibri"/>
              </a:rPr>
              <a:t>Requests data using JWT authentication (AAA through API gateway and </a:t>
            </a:r>
            <a:r>
              <a:rPr lang="en-US" sz="1300" spc="-1" dirty="0" err="1">
                <a:solidFill>
                  <a:srgbClr val="213E7F"/>
                </a:solidFill>
                <a:latin typeface="Calibri"/>
                <a:ea typeface="DejaVu Sans"/>
                <a:cs typeface="Calibri"/>
              </a:rPr>
              <a:t>keycloak</a:t>
            </a:r>
            <a:r>
              <a:rPr lang="en-US" sz="1300" spc="-1" dirty="0">
                <a:solidFill>
                  <a:srgbClr val="213E7F"/>
                </a:solidFill>
                <a:latin typeface="Calibri"/>
                <a:ea typeface="DejaVu Sans"/>
                <a:cs typeface="Calibri"/>
              </a:rPr>
              <a:t>)</a:t>
            </a:r>
            <a:endParaRPr lang="en-US" sz="1300" spc="-1" dirty="0">
              <a:latin typeface="Calibri"/>
              <a:ea typeface="Geneva"/>
              <a:cs typeface="Calibri"/>
            </a:endParaRPr>
          </a:p>
          <a:p>
            <a:pPr marL="177641" indent="-177641">
              <a:buFont typeface="Arial" panose="05000000000000000000" pitchFamily="2" charset="2"/>
              <a:buChar char="•"/>
            </a:pPr>
            <a:r>
              <a:rPr lang="en-US" sz="1300" spc="-1" dirty="0">
                <a:latin typeface="Calibri"/>
                <a:ea typeface="Geneva"/>
                <a:cs typeface="Calibri"/>
              </a:rPr>
              <a:t>Supports multitenancy (by </a:t>
            </a:r>
            <a:r>
              <a:rPr lang="en-US" sz="1300" spc="-1" dirty="0" err="1">
                <a:latin typeface="Calibri"/>
                <a:ea typeface="Geneva"/>
                <a:cs typeface="Calibri"/>
              </a:rPr>
              <a:t>datalayer</a:t>
            </a:r>
            <a:r>
              <a:rPr lang="en-US" sz="1300" spc="-1" dirty="0">
                <a:latin typeface="Calibri"/>
                <a:ea typeface="Geneva"/>
                <a:cs typeface="Calibri"/>
              </a:rPr>
              <a:t> design)</a:t>
            </a:r>
          </a:p>
          <a:p>
            <a:pPr marL="177641" indent="-177641">
              <a:buFont typeface="Arial" panose="05000000000000000000" pitchFamily="2" charset="2"/>
              <a:buChar char="•"/>
            </a:pPr>
            <a:r>
              <a:rPr lang="en-US" sz="1300" spc="-1" dirty="0">
                <a:latin typeface="Calibri"/>
                <a:ea typeface="Geneva"/>
                <a:cs typeface="Calibri"/>
              </a:rPr>
              <a:t>Supports Object reading/creation/deletion/update (forms and dual lists to create/edit objects)</a:t>
            </a:r>
          </a:p>
          <a:p>
            <a:pPr marL="177641" indent="-177641">
              <a:buFont typeface="Arial" panose="05000000000000000000" pitchFamily="2" charset="2"/>
              <a:buChar char="•"/>
            </a:pPr>
            <a:r>
              <a:rPr lang="en-US" sz="1300" spc="-1" dirty="0">
                <a:latin typeface="Calibri"/>
                <a:ea typeface="Geneva"/>
                <a:cs typeface="Calibri"/>
              </a:rPr>
              <a:t>Supports </a:t>
            </a:r>
            <a:r>
              <a:rPr lang="en-US" sz="1300" spc="-1" dirty="0" err="1">
                <a:latin typeface="Calibri"/>
                <a:ea typeface="Geneva"/>
                <a:cs typeface="Calibri"/>
              </a:rPr>
              <a:t>realtime</a:t>
            </a:r>
            <a:r>
              <a:rPr lang="en-US" sz="1300" spc="-1" dirty="0">
                <a:latin typeface="Calibri"/>
                <a:ea typeface="Geneva"/>
                <a:cs typeface="Calibri"/>
              </a:rPr>
              <a:t> notifications (</a:t>
            </a:r>
            <a:r>
              <a:rPr lang="en-US" sz="1300" spc="-1" dirty="0" err="1">
                <a:latin typeface="Calibri"/>
                <a:ea typeface="Geneva"/>
                <a:cs typeface="Calibri"/>
              </a:rPr>
              <a:t>mongdb</a:t>
            </a:r>
            <a:r>
              <a:rPr lang="en-US" sz="1300" spc="-1" dirty="0">
                <a:latin typeface="Calibri"/>
                <a:ea typeface="Geneva"/>
                <a:cs typeface="Calibri"/>
              </a:rPr>
              <a:t> change streams)</a:t>
            </a:r>
            <a:endParaRPr lang="en-US" sz="1300" dirty="0"/>
          </a:p>
          <a:p>
            <a:pPr marL="0" indent="0">
              <a:buNone/>
            </a:pPr>
            <a:endParaRPr lang="en-US" sz="1275" spc="-1" dirty="0">
              <a:cs typeface="Calibri" panose="020F0502020204030204" pitchFamily="34" charset="0"/>
            </a:endParaRPr>
          </a:p>
        </p:txBody>
      </p:sp>
      <p:pic>
        <p:nvPicPr>
          <p:cNvPr id="5" name="page5">
            <a:hlinkClick r:id="" action="ppaction://media"/>
            <a:extLst>
              <a:ext uri="{FF2B5EF4-FFF2-40B4-BE49-F238E27FC236}">
                <a16:creationId xmlns:a16="http://schemas.microsoft.com/office/drawing/2014/main" id="{3A1EFB48-3C59-41C9-A6E0-D032258C18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63815" y="4210319"/>
            <a:ext cx="609600" cy="609600"/>
          </a:xfrm>
          <a:prstGeom prst="rect">
            <a:avLst/>
          </a:prstGeom>
        </p:spPr>
      </p:pic>
    </p:spTree>
    <p:extLst>
      <p:ext uri="{BB962C8B-B14F-4D97-AF65-F5344CB8AC3E}">
        <p14:creationId xmlns:p14="http://schemas.microsoft.com/office/powerpoint/2010/main" val="1606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4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Login Page</a:t>
            </a:r>
            <a:endParaRPr lang="it-IT"/>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125" spc="-1" dirty="0">
                <a:latin typeface="Calibri"/>
                <a:ea typeface="Geneva"/>
                <a:cs typeface="Calibri"/>
              </a:rPr>
              <a:t>The following figure presents the Dashboard's login page</a:t>
            </a:r>
            <a:endParaRPr lang="en-US" dirty="0"/>
          </a:p>
          <a:p>
            <a:pPr marL="0" indent="0">
              <a:buNone/>
            </a:pPr>
            <a:endParaRPr lang="en-US" sz="1125" spc="-1">
              <a:cs typeface="Calibri" panose="020F0502020204030204" pitchFamily="34" charset="0"/>
            </a:endParaRPr>
          </a:p>
          <a:p>
            <a:pPr marL="177641" indent="-177641">
              <a:buFont typeface="Arial" panose="05000000000000000000" pitchFamily="2" charset="2"/>
              <a:buChar char="•"/>
            </a:pPr>
            <a:endParaRPr lang="en-US" sz="1125" spc="-1">
              <a:cs typeface="Calibri" panose="020F0502020204030204" pitchFamily="34" charset="0"/>
            </a:endParaRPr>
          </a:p>
          <a:p>
            <a:pPr marL="0" indent="0">
              <a:buNone/>
            </a:pPr>
            <a:endParaRPr lang="en-US" sz="1275" spc="-1">
              <a:cs typeface="Calibri" panose="020F0502020204030204" pitchFamily="34" charset="0"/>
            </a:endParaRPr>
          </a:p>
        </p:txBody>
      </p:sp>
      <p:pic>
        <p:nvPicPr>
          <p:cNvPr id="5" name="Picture 5" descr="A screenshot of a cell phone&#10;&#10;Description automatically generated">
            <a:extLst>
              <a:ext uri="{FF2B5EF4-FFF2-40B4-BE49-F238E27FC236}">
                <a16:creationId xmlns:a16="http://schemas.microsoft.com/office/drawing/2014/main" id="{D6B92819-E773-43F5-A8C4-8F91875F7512}"/>
              </a:ext>
            </a:extLst>
          </p:cNvPr>
          <p:cNvPicPr>
            <a:picLocks noChangeAspect="1"/>
          </p:cNvPicPr>
          <p:nvPr/>
        </p:nvPicPr>
        <p:blipFill>
          <a:blip r:embed="rId4"/>
          <a:stretch>
            <a:fillRect/>
          </a:stretch>
        </p:blipFill>
        <p:spPr>
          <a:xfrm>
            <a:off x="1719944" y="1897996"/>
            <a:ext cx="5704113" cy="2747099"/>
          </a:xfrm>
          <a:prstGeom prst="rect">
            <a:avLst/>
          </a:prstGeom>
        </p:spPr>
      </p:pic>
      <p:pic>
        <p:nvPicPr>
          <p:cNvPr id="6" name="page6">
            <a:hlinkClick r:id="" action="ppaction://media"/>
            <a:extLst>
              <a:ext uri="{FF2B5EF4-FFF2-40B4-BE49-F238E27FC236}">
                <a16:creationId xmlns:a16="http://schemas.microsoft.com/office/drawing/2014/main" id="{B8945F63-6B96-42A6-A9FC-35A646B1F5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8091" y="4230832"/>
            <a:ext cx="609600" cy="609600"/>
          </a:xfrm>
          <a:prstGeom prst="rect">
            <a:avLst/>
          </a:prstGeom>
        </p:spPr>
      </p:pic>
    </p:spTree>
    <p:extLst>
      <p:ext uri="{BB962C8B-B14F-4D97-AF65-F5344CB8AC3E}">
        <p14:creationId xmlns:p14="http://schemas.microsoft.com/office/powerpoint/2010/main" val="36255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Home Page</a:t>
            </a:r>
            <a:endParaRPr lang="it-IT"/>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The home page displays the last month detected and predicted attacks by type, the assets of the Organization (grouped by domain vendor and type), the system's detected vulnerabilities, an attack trend (for the current week) and an event timeline. When needed a map with geolocation is available</a:t>
            </a:r>
            <a:endParaRPr lang="en-US" sz="1300" dirty="0"/>
          </a:p>
          <a:p>
            <a:pPr marL="0" indent="0">
              <a:buNone/>
            </a:pPr>
            <a:endParaRPr lang="en-US" sz="1125"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 shot of a computer&#10;&#10;Description automatically generated">
            <a:extLst>
              <a:ext uri="{FF2B5EF4-FFF2-40B4-BE49-F238E27FC236}">
                <a16:creationId xmlns:a16="http://schemas.microsoft.com/office/drawing/2014/main" id="{C1DB3E92-8C07-4AFF-9428-2D51C305BBC5}"/>
              </a:ext>
            </a:extLst>
          </p:cNvPr>
          <p:cNvPicPr>
            <a:picLocks noChangeAspect="1"/>
          </p:cNvPicPr>
          <p:nvPr/>
        </p:nvPicPr>
        <p:blipFill>
          <a:blip r:embed="rId4"/>
          <a:stretch>
            <a:fillRect/>
          </a:stretch>
        </p:blipFill>
        <p:spPr>
          <a:xfrm>
            <a:off x="2458616" y="1852627"/>
            <a:ext cx="4222880" cy="2865052"/>
          </a:xfrm>
          <a:prstGeom prst="rect">
            <a:avLst/>
          </a:prstGeom>
        </p:spPr>
      </p:pic>
      <p:pic>
        <p:nvPicPr>
          <p:cNvPr id="6" name="page7">
            <a:hlinkClick r:id="" action="ppaction://media"/>
            <a:extLst>
              <a:ext uri="{FF2B5EF4-FFF2-40B4-BE49-F238E27FC236}">
                <a16:creationId xmlns:a16="http://schemas.microsoft.com/office/drawing/2014/main" id="{7EAABB6E-E390-4996-A78F-E38055570A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251614"/>
            <a:ext cx="609600" cy="609600"/>
          </a:xfrm>
          <a:prstGeom prst="rect">
            <a:avLst/>
          </a:prstGeom>
        </p:spPr>
      </p:pic>
    </p:spTree>
    <p:extLst>
      <p:ext uri="{BB962C8B-B14F-4D97-AF65-F5344CB8AC3E}">
        <p14:creationId xmlns:p14="http://schemas.microsoft.com/office/powerpoint/2010/main" val="42273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solidFill>
                  <a:srgbClr val="213E7F"/>
                </a:solidFill>
                <a:latin typeface="Calibri"/>
                <a:ea typeface="Geneva"/>
                <a:cs typeface="Calibri"/>
              </a:rPr>
              <a:t>FINSEC </a:t>
            </a:r>
            <a:r>
              <a:rPr lang="en-US" spc="-1" dirty="0">
                <a:solidFill>
                  <a:srgbClr val="213E7F"/>
                </a:solidFill>
                <a:latin typeface="Calibri"/>
                <a:ea typeface="DejaVu Sans"/>
                <a:cs typeface="DejaVu Sans"/>
              </a:rPr>
              <a:t>– </a:t>
            </a:r>
            <a:r>
              <a:rPr lang="it-IT" dirty="0">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Filtering/Sorting</a:t>
            </a:r>
            <a:endParaRPr lang="it-IT"/>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Table views provided can be filtered or sorted by column. On the left we can see the filtering of the name column while on the right the sorting on the same column</a:t>
            </a:r>
            <a:endParaRPr lang="en-US" sz="1300"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 screen&#10;&#10;Description automatically generated">
            <a:extLst>
              <a:ext uri="{FF2B5EF4-FFF2-40B4-BE49-F238E27FC236}">
                <a16:creationId xmlns:a16="http://schemas.microsoft.com/office/drawing/2014/main" id="{1EF0F154-0A7C-4420-B72B-5523BAB91156}"/>
              </a:ext>
            </a:extLst>
          </p:cNvPr>
          <p:cNvPicPr>
            <a:picLocks noChangeAspect="1"/>
          </p:cNvPicPr>
          <p:nvPr/>
        </p:nvPicPr>
        <p:blipFill>
          <a:blip r:embed="rId4"/>
          <a:stretch>
            <a:fillRect/>
          </a:stretch>
        </p:blipFill>
        <p:spPr>
          <a:xfrm>
            <a:off x="4771596" y="1983900"/>
            <a:ext cx="3393652" cy="1735412"/>
          </a:xfrm>
          <a:prstGeom prst="rect">
            <a:avLst/>
          </a:prstGeom>
        </p:spPr>
      </p:pic>
      <p:pic>
        <p:nvPicPr>
          <p:cNvPr id="6" name="Picture 6" descr="A screenshot of a computer screen&#10;&#10;Description automatically generated">
            <a:extLst>
              <a:ext uri="{FF2B5EF4-FFF2-40B4-BE49-F238E27FC236}">
                <a16:creationId xmlns:a16="http://schemas.microsoft.com/office/drawing/2014/main" id="{2B1A1AB8-D89A-4FD1-91DD-ADECA103E0EE}"/>
              </a:ext>
            </a:extLst>
          </p:cNvPr>
          <p:cNvPicPr>
            <a:picLocks noChangeAspect="1"/>
          </p:cNvPicPr>
          <p:nvPr/>
        </p:nvPicPr>
        <p:blipFill>
          <a:blip r:embed="rId4"/>
          <a:stretch>
            <a:fillRect/>
          </a:stretch>
        </p:blipFill>
        <p:spPr>
          <a:xfrm>
            <a:off x="777049" y="1983900"/>
            <a:ext cx="3373290" cy="1732793"/>
          </a:xfrm>
          <a:prstGeom prst="rect">
            <a:avLst/>
          </a:prstGeom>
        </p:spPr>
      </p:pic>
      <p:pic>
        <p:nvPicPr>
          <p:cNvPr id="7" name="page6">
            <a:hlinkClick r:id="" action="ppaction://media"/>
            <a:extLst>
              <a:ext uri="{FF2B5EF4-FFF2-40B4-BE49-F238E27FC236}">
                <a16:creationId xmlns:a16="http://schemas.microsoft.com/office/drawing/2014/main" id="{F95D495F-795D-4ED5-BF21-105E7AEC81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093570"/>
            <a:ext cx="609600" cy="609600"/>
          </a:xfrm>
          <a:prstGeom prst="rect">
            <a:avLst/>
          </a:prstGeom>
        </p:spPr>
      </p:pic>
    </p:spTree>
    <p:extLst>
      <p:ext uri="{BB962C8B-B14F-4D97-AF65-F5344CB8AC3E}">
        <p14:creationId xmlns:p14="http://schemas.microsoft.com/office/powerpoint/2010/main" val="6146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solidFill>
                  <a:srgbClr val="213E7F"/>
                </a:solidFill>
                <a:latin typeface="Calibri"/>
                <a:ea typeface="Geneva"/>
                <a:cs typeface="Calibri"/>
              </a:rPr>
              <a:t>FINSEC </a:t>
            </a:r>
            <a:r>
              <a:rPr lang="en-US" spc="-1">
                <a:solidFill>
                  <a:srgbClr val="213E7F"/>
                </a:solidFill>
                <a:latin typeface="Calibri"/>
                <a:ea typeface="DejaVu Sans"/>
                <a:cs typeface="DejaVu Sans"/>
              </a:rPr>
              <a:t>– </a:t>
            </a:r>
            <a:r>
              <a:rPr lang="it-IT">
                <a:solidFill>
                  <a:srgbClr val="213E7F"/>
                </a:solidFill>
                <a:latin typeface="Calibri"/>
                <a:ea typeface="Geneva"/>
                <a:cs typeface="Calibri"/>
              </a:rPr>
              <a:t>Dashboard </a:t>
            </a:r>
            <a:r>
              <a:rPr lang="en-US" spc="-1">
                <a:solidFill>
                  <a:srgbClr val="213E7F"/>
                </a:solidFill>
                <a:latin typeface="Calibri"/>
                <a:ea typeface="Geneva"/>
              </a:rPr>
              <a:t>–</a:t>
            </a:r>
            <a:r>
              <a:rPr lang="it-IT">
                <a:solidFill>
                  <a:srgbClr val="213E7F"/>
                </a:solidFill>
                <a:latin typeface="Calibri"/>
                <a:ea typeface="Geneva"/>
                <a:cs typeface="Calibri"/>
              </a:rPr>
              <a:t> Relations</a:t>
            </a:r>
            <a:endParaRPr lang="it-IT"/>
          </a:p>
        </p:txBody>
      </p:sp>
      <p:sp>
        <p:nvSpPr>
          <p:cNvPr id="3" name="Date Placeholder 2"/>
          <p:cNvSpPr>
            <a:spLocks noGrp="1"/>
          </p:cNvSpPr>
          <p:nvPr>
            <p:ph type="dt" sz="half" idx="2"/>
          </p:nvPr>
        </p:nvSpPr>
        <p:spPr/>
        <p:txBody>
          <a:bodyPr/>
          <a:lstStyle/>
          <a:p>
            <a:pPr defTabSz="685783"/>
            <a:fld id="{4D2422DD-D2E3-4F32-8AFA-81028778F855}" type="datetime1">
              <a:rPr lang="en-GB"/>
              <a:pPr defTabSz="685783"/>
              <a:t>12/12/2020</a:t>
            </a:fld>
            <a:endParaRPr lang="en-GB"/>
          </a:p>
        </p:txBody>
      </p:sp>
      <p:sp>
        <p:nvSpPr>
          <p:cNvPr id="4" name="Text Placeholder 3"/>
          <p:cNvSpPr>
            <a:spLocks noGrp="1"/>
          </p:cNvSpPr>
          <p:nvPr>
            <p:ph type="body" sz="quarter" idx="10"/>
          </p:nvPr>
        </p:nvSpPr>
        <p:spPr>
          <a:xfrm>
            <a:off x="977901" y="1171049"/>
            <a:ext cx="7187848" cy="438593"/>
          </a:xfrm>
        </p:spPr>
        <p:txBody>
          <a:bodyPr vert="horz" lIns="0" tIns="0" rIns="0" bIns="0" rtlCol="0" anchor="t">
            <a:noAutofit/>
          </a:bodyPr>
          <a:lstStyle/>
          <a:p>
            <a:pPr marL="0" indent="0">
              <a:buNone/>
            </a:pPr>
            <a:r>
              <a:rPr lang="en-US" sz="1300" spc="-1" dirty="0">
                <a:latin typeface="Calibri"/>
                <a:ea typeface="Geneva"/>
                <a:cs typeface="Calibri"/>
              </a:rPr>
              <a:t>In each detail page of the FINSEC dashboard a security officer can click on the Relations button. The result is a node graph with all model object references</a:t>
            </a:r>
            <a:endParaRPr lang="en-US" sz="1300" spc="-1" dirty="0">
              <a:cs typeface="Calibri" panose="020F0502020204030204" pitchFamily="34" charset="0"/>
            </a:endParaRPr>
          </a:p>
          <a:p>
            <a:pPr marL="0" indent="0">
              <a:buNone/>
            </a:pPr>
            <a:endParaRPr lang="en-US" sz="1125" spc="-1" dirty="0">
              <a:cs typeface="Calibri" panose="020F0502020204030204" pitchFamily="34" charset="0"/>
            </a:endParaRPr>
          </a:p>
          <a:p>
            <a:pPr marL="177641" indent="-177641">
              <a:buFont typeface="Arial" panose="05000000000000000000" pitchFamily="2" charset="2"/>
              <a:buChar char="•"/>
            </a:pPr>
            <a:endParaRPr lang="en-US" sz="1125" spc="-1" dirty="0">
              <a:cs typeface="Calibri" panose="020F0502020204030204" pitchFamily="34" charset="0"/>
            </a:endParaRPr>
          </a:p>
          <a:p>
            <a:pPr marL="0" indent="0">
              <a:buNone/>
            </a:pPr>
            <a:endParaRPr lang="en-US" sz="1275" spc="-1" dirty="0">
              <a:cs typeface="Calibri" panose="020F0502020204030204" pitchFamily="34" charset="0"/>
            </a:endParaRPr>
          </a:p>
        </p:txBody>
      </p:sp>
      <p:pic>
        <p:nvPicPr>
          <p:cNvPr id="5" name="Picture 5" descr="A screenshot of a computer screen&#10;&#10;Description automatically generated">
            <a:extLst>
              <a:ext uri="{FF2B5EF4-FFF2-40B4-BE49-F238E27FC236}">
                <a16:creationId xmlns:a16="http://schemas.microsoft.com/office/drawing/2014/main" id="{378E5A1F-5FF1-4C56-8156-537EF0715BAF}"/>
              </a:ext>
            </a:extLst>
          </p:cNvPr>
          <p:cNvPicPr>
            <a:picLocks noChangeAspect="1"/>
          </p:cNvPicPr>
          <p:nvPr/>
        </p:nvPicPr>
        <p:blipFill>
          <a:blip r:embed="rId4"/>
          <a:stretch>
            <a:fillRect/>
          </a:stretch>
        </p:blipFill>
        <p:spPr>
          <a:xfrm>
            <a:off x="1700505" y="1850305"/>
            <a:ext cx="5742991" cy="2683085"/>
          </a:xfrm>
          <a:prstGeom prst="rect">
            <a:avLst/>
          </a:prstGeom>
        </p:spPr>
      </p:pic>
      <p:pic>
        <p:nvPicPr>
          <p:cNvPr id="6" name="page9">
            <a:hlinkClick r:id="" action="ppaction://media"/>
            <a:extLst>
              <a:ext uri="{FF2B5EF4-FFF2-40B4-BE49-F238E27FC236}">
                <a16:creationId xmlns:a16="http://schemas.microsoft.com/office/drawing/2014/main" id="{9075480A-A141-4900-8C79-A3DFCB6248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3815" y="4147705"/>
            <a:ext cx="609600" cy="609600"/>
          </a:xfrm>
          <a:prstGeom prst="rect">
            <a:avLst/>
          </a:prstGeom>
        </p:spPr>
      </p:pic>
    </p:spTree>
    <p:extLst>
      <p:ext uri="{BB962C8B-B14F-4D97-AF65-F5344CB8AC3E}">
        <p14:creationId xmlns:p14="http://schemas.microsoft.com/office/powerpoint/2010/main" val="8710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SP_AGENDA" val="SectionNumber SlideNumber"/>
  <p:tag name="THINKCELLUNDODONOTDELETE" val="0"/>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FT_PPT_Template_16_9">
  <a:themeElements>
    <a:clrScheme name="Farben_GFT">
      <a:dk1>
        <a:srgbClr val="000000"/>
      </a:dk1>
      <a:lt1>
        <a:sysClr val="window" lastClr="FFFFFF"/>
      </a:lt1>
      <a:dk2>
        <a:srgbClr val="4D4D4D"/>
      </a:dk2>
      <a:lt2>
        <a:srgbClr val="EDEDED"/>
      </a:lt2>
      <a:accent1>
        <a:srgbClr val="213E7F"/>
      </a:accent1>
      <a:accent2>
        <a:srgbClr val="0097D9"/>
      </a:accent2>
      <a:accent3>
        <a:srgbClr val="0098B0"/>
      </a:accent3>
      <a:accent4>
        <a:srgbClr val="969696"/>
      </a:accent4>
      <a:accent5>
        <a:srgbClr val="B9B9B9"/>
      </a:accent5>
      <a:accent6>
        <a:srgbClr val="E6E6E6"/>
      </a:accent6>
      <a:hlink>
        <a:srgbClr val="213E7F"/>
      </a:hlink>
      <a:folHlink>
        <a:srgbClr val="0097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noFill/>
        </a:ln>
      </a:spPr>
      <a:bodyPr lIns="108000" tIns="108000" rIns="108000" bIns="108000" rtlCol="0" anchor="ct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Orange">
      <a:srgbClr val="FF6800"/>
    </a:custClr>
    <a:custClr>
      <a:srgbClr val="FFFFFF"/>
    </a:custClr>
    <a:custClr>
      <a:srgbClr val="FFFFFF"/>
    </a:custClr>
    <a:custClr>
      <a:srgbClr val="FFFFFF"/>
    </a:custClr>
    <a:custClr name="Blue 65%">
      <a:srgbClr val="5082BE"/>
    </a:custClr>
    <a:custClr name="Light Blue 65%">
      <a:srgbClr val="59BBE6"/>
    </a:custClr>
    <a:custClr name="Turquoise 65%">
      <a:srgbClr val="59BCCC"/>
    </a:custClr>
    <a:custClr>
      <a:srgbClr val="FFFFFF"/>
    </a:custClr>
    <a:custClr>
      <a:srgbClr val="FFFFFF"/>
    </a:custClr>
    <a:custClr name="Red">
      <a:srgbClr val="CC1000"/>
    </a:custClr>
    <a:custClr>
      <a:srgbClr val="FFFFFF"/>
    </a:custClr>
    <a:custClr>
      <a:srgbClr val="FFFFFF"/>
    </a:custClr>
    <a:custClr>
      <a:srgbClr val="FFFFFF"/>
    </a:custClr>
    <a:custClr>
      <a:srgbClr val="FFFFFF"/>
    </a:custClr>
    <a:custClr name="Blue 40%">
      <a:srgbClr val="73ACE1"/>
    </a:custClr>
    <a:custClr name="Light Blue 40%">
      <a:srgbClr val="99D5F0"/>
    </a:custClr>
    <a:custClr name="Turquoise 40%">
      <a:srgbClr val="99D6DF"/>
    </a:custClr>
    <a:custClr>
      <a:srgbClr val="FFFFFF"/>
    </a:custClr>
    <a:custClr>
      <a:srgbClr val="FFFFFF"/>
    </a:custClr>
    <a:custClr name="Yellow">
      <a:srgbClr val="FDC800"/>
    </a:custClr>
    <a:custClr>
      <a:srgbClr val="FFFFFF"/>
    </a:custClr>
    <a:custClr>
      <a:srgbClr val="FFFFFF"/>
    </a:custClr>
    <a:custClr>
      <a:srgbClr val="FFFFFF"/>
    </a:custClr>
    <a:custClr>
      <a:srgbClr val="FFFFFF"/>
    </a:custClr>
    <a:custClr name="Blue 25%">
      <a:srgbClr val="AAC8E6"/>
    </a:custClr>
    <a:custClr name="Light Blue 25%">
      <a:srgbClr val="BAE3F5"/>
    </a:custClr>
    <a:custClr name="Turquoise 25%">
      <a:srgbClr val="B2E0E7"/>
    </a:custClr>
    <a:custClr>
      <a:srgbClr val="FFFFFF"/>
    </a:custClr>
    <a:custClr>
      <a:srgbClr val="FFFFFF"/>
    </a:custClr>
    <a:custClr name="Green">
      <a:srgbClr val="339C3A"/>
    </a:custClr>
    <a:custClr>
      <a:srgbClr val="FFFFFF"/>
    </a:custClr>
    <a:custClr>
      <a:srgbClr val="FFFFFF"/>
    </a:custClr>
    <a:custClr>
      <a:srgbClr val="FFFFFF"/>
    </a:custClr>
    <a:custClr>
      <a:srgbClr val="FFFFFF"/>
    </a:custClr>
    <a:custClr name="Background Blue">
      <a:srgbClr val="E1EBF5"/>
    </a:custClr>
    <a:custClr name="Background Light Blue">
      <a:srgbClr val="E3F4FB"/>
    </a:custClr>
    <a:custClr name="Background Turquoise">
      <a:srgbClr val="E9FFFF"/>
    </a:custClr>
    <a:custClr name="Background Grey">
      <a:srgbClr val="EDEDED"/>
    </a:custClr>
    <a:custClr>
      <a:srgbClr val="FFFFFF"/>
    </a:custClr>
    <a:custClr>
      <a:srgbClr val="FFFFFF"/>
    </a:custClr>
  </a:custClrLst>
  <a:extLst>
    <a:ext uri="{05A4C25C-085E-4340-85A3-A5531E510DB2}">
      <thm15:themeFamily xmlns:thm15="http://schemas.microsoft.com/office/thememl/2012/main" name="GFT_PPT_template_16_9.potx" id="{9C6F4585-1E9C-4998-99AB-3C0AA192A231}" vid="{059AB16E-62D5-43D2-ADB3-6505EA981FDD}"/>
    </a:ext>
  </a:extLst>
</a:theme>
</file>

<file path=ppt/theme/theme2.xml><?xml version="1.0" encoding="utf-8"?>
<a:theme xmlns:a="http://schemas.openxmlformats.org/drawingml/2006/main" name="Larissa">
  <a:themeElements>
    <a:clrScheme name="GFT_colors_new">
      <a:dk1>
        <a:srgbClr val="000000"/>
      </a:dk1>
      <a:lt1>
        <a:sysClr val="window" lastClr="FFFFFF"/>
      </a:lt1>
      <a:dk2>
        <a:srgbClr val="4D4D4D"/>
      </a:dk2>
      <a:lt2>
        <a:srgbClr val="EDEDED"/>
      </a:lt2>
      <a:accent1>
        <a:srgbClr val="213E7F"/>
      </a:accent1>
      <a:accent2>
        <a:srgbClr val="0097D9"/>
      </a:accent2>
      <a:accent3>
        <a:srgbClr val="0098B0"/>
      </a:accent3>
      <a:accent4>
        <a:srgbClr val="969696"/>
      </a:accent4>
      <a:accent5>
        <a:srgbClr val="B9B9B9"/>
      </a:accent5>
      <a:accent6>
        <a:srgbClr val="E6E6E6"/>
      </a:accent6>
      <a:hlink>
        <a:srgbClr val="213E7F"/>
      </a:hlink>
      <a:folHlink>
        <a:srgbClr val="0097D9"/>
      </a:folHlink>
    </a:clrScheme>
    <a:fontScheme name="GFT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GFT_colors_new">
      <a:dk1>
        <a:srgbClr val="000000"/>
      </a:dk1>
      <a:lt1>
        <a:sysClr val="window" lastClr="FFFFFF"/>
      </a:lt1>
      <a:dk2>
        <a:srgbClr val="4D4D4D"/>
      </a:dk2>
      <a:lt2>
        <a:srgbClr val="EDEDED"/>
      </a:lt2>
      <a:accent1>
        <a:srgbClr val="213E7F"/>
      </a:accent1>
      <a:accent2>
        <a:srgbClr val="0097D9"/>
      </a:accent2>
      <a:accent3>
        <a:srgbClr val="0098B0"/>
      </a:accent3>
      <a:accent4>
        <a:srgbClr val="969696"/>
      </a:accent4>
      <a:accent5>
        <a:srgbClr val="B9B9B9"/>
      </a:accent5>
      <a:accent6>
        <a:srgbClr val="E6E6E6"/>
      </a:accent6>
      <a:hlink>
        <a:srgbClr val="213E7F"/>
      </a:hlink>
      <a:folHlink>
        <a:srgbClr val="0097D9"/>
      </a:folHlink>
    </a:clrScheme>
    <a:fontScheme name="GFT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1710</TotalTime>
  <Words>736</Words>
  <Application>Microsoft Macintosh PowerPoint</Application>
  <PresentationFormat>On-screen Show (16:9)</PresentationFormat>
  <Paragraphs>98</Paragraphs>
  <Slides>18</Slides>
  <Notes>1</Notes>
  <HiddenSlides>0</HiddenSlides>
  <MMClips>18</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Arial,Sans-Serif</vt:lpstr>
      <vt:lpstr>Calibri</vt:lpstr>
      <vt:lpstr>Carlito</vt:lpstr>
      <vt:lpstr>DejaVu Sans</vt:lpstr>
      <vt:lpstr>Geneva</vt:lpstr>
      <vt:lpstr>Lato</vt:lpstr>
      <vt:lpstr>Wingdings</vt:lpstr>
      <vt:lpstr>GFT_PPT_Template_16_9</vt:lpstr>
      <vt:lpstr>think-cell Folie</vt:lpstr>
      <vt:lpstr>Securing Critical Infrastructures In The Financial Sector  The FinSec Dashboard </vt:lpstr>
      <vt:lpstr>PowerPoint Presentation</vt:lpstr>
      <vt:lpstr>PowerPoint Presentation</vt:lpstr>
      <vt:lpstr>PowerPoint Presentation</vt:lpstr>
      <vt:lpstr>FINSEC – Dashboard – Technology</vt:lpstr>
      <vt:lpstr>FINSEC – Dashboard – Login Page</vt:lpstr>
      <vt:lpstr>FINSEC – Dashboard – Home Page</vt:lpstr>
      <vt:lpstr>FINSEC – Dashboard – Filtering/Sorting</vt:lpstr>
      <vt:lpstr>FINSEC – Dashboard – Relations</vt:lpstr>
      <vt:lpstr>FINSEC – Dashboard – CRUD operations</vt:lpstr>
      <vt:lpstr>FINSEC – Dashboard – Predicted/Detected Attacks</vt:lpstr>
      <vt:lpstr>FINSEC – Dashboard – TLS Scans</vt:lpstr>
      <vt:lpstr>FINSEC – Dashboard – Audit and Certification (security models)</vt:lpstr>
      <vt:lpstr>FINSEC – Dashboard – Mitigation (Courses of action)</vt:lpstr>
      <vt:lpstr>FINSEC – Dashboard – Risk Assessment Engine</vt:lpstr>
      <vt:lpstr>FINSEC – Dashboard – Collaborative Risk Assessment</vt:lpstr>
      <vt:lpstr>FINSEC – Dashboard – Security KB (vulnerabilities)</vt:lpstr>
      <vt:lpstr>FINSEC – Dashboard – Notifications</vt:lpstr>
    </vt:vector>
  </TitlesOfParts>
  <Company>GFT Technologies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Nucera, Francesco</dc:creator>
  <cp:lastModifiedBy>Ariana Polyviou</cp:lastModifiedBy>
  <cp:revision>288</cp:revision>
  <cp:lastPrinted>2020-11-18T09:59:04Z</cp:lastPrinted>
  <dcterms:created xsi:type="dcterms:W3CDTF">2018-03-27T08:13:46Z</dcterms:created>
  <dcterms:modified xsi:type="dcterms:W3CDTF">2020-12-12T20:55:13Z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10F26842-5C4B-49D6-9954-1FF7DA29193C</vt:lpwstr>
  </property>
  <property fmtid="{D5CDD505-2E9C-101B-9397-08002B2CF9AE}" pid="3" name="ArticulatePath">
    <vt:lpwstr>Präsentation3</vt:lpwstr>
  </property>
</Properties>
</file>