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7" r:id="rId3"/>
    <p:sldId id="258" r:id="rId4"/>
    <p:sldId id="265" r:id="rId5"/>
    <p:sldId id="264" r:id="rId6"/>
    <p:sldId id="271" r:id="rId7"/>
    <p:sldId id="272" r:id="rId8"/>
    <p:sldId id="273" r:id="rId9"/>
    <p:sldId id="262" r:id="rId10"/>
    <p:sldId id="270" r:id="rId11"/>
    <p:sldId id="274" r:id="rId12"/>
    <p:sldId id="275" r:id="rId13"/>
    <p:sldId id="276" r:id="rId14"/>
    <p:sldId id="277"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E3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06AF2E-7B28-434A-BD77-0C894E306B24}" type="datetimeFigureOut">
              <a:rPr lang="it-IT" smtClean="0"/>
              <a:t>01/02/2021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148EB-5345-462C-B376-B3ECC5CD168B}" type="slidenum">
              <a:rPr lang="it-IT" smtClean="0"/>
              <a:t>‹N›</a:t>
            </a:fld>
            <a:endParaRPr lang="it-IT"/>
          </a:p>
        </p:txBody>
      </p:sp>
    </p:spTree>
    <p:extLst>
      <p:ext uri="{BB962C8B-B14F-4D97-AF65-F5344CB8AC3E}">
        <p14:creationId xmlns:p14="http://schemas.microsoft.com/office/powerpoint/2010/main" val="2650321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049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300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27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332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1752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5" name="Google Shape;1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330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0426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CB5EA20-7141-4063-80FF-F5CA2AF47AE2}" type="datetimeFigureOut">
              <a:rPr lang="it-IT" smtClean="0"/>
              <a:t>01/02/2021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3902629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B5EA20-7141-4063-80FF-F5CA2AF47AE2}" type="datetimeFigureOut">
              <a:rPr lang="it-IT" smtClean="0"/>
              <a:t>01/02/2021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4179508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B5EA20-7141-4063-80FF-F5CA2AF47AE2}" type="datetimeFigureOut">
              <a:rPr lang="it-IT" smtClean="0"/>
              <a:t>01/02/2021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155734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58"/>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8000"/>
              <a:buFont typeface="Lato"/>
              <a:buNone/>
              <a:defRPr sz="4000" b="1">
                <a:solidFill>
                  <a:srgbClr val="1E36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58"/>
          <p:cNvSpPr txBox="1">
            <a:spLocks noGrp="1"/>
          </p:cNvSpPr>
          <p:nvPr>
            <p:ph type="body" idx="1"/>
          </p:nvPr>
        </p:nvSpPr>
        <p:spPr>
          <a:xfrm>
            <a:off x="838200" y="1494692"/>
            <a:ext cx="10515600" cy="4779418"/>
          </a:xfrm>
          <a:prstGeom prst="rect">
            <a:avLst/>
          </a:prstGeom>
          <a:noFill/>
          <a:ln>
            <a:noFill/>
          </a:ln>
        </p:spPr>
        <p:txBody>
          <a:bodyPr spcFirstLastPara="1" wrap="square" lIns="182825" tIns="91400" rIns="182825" bIns="91400" anchor="t" anchorCtr="0">
            <a:normAutofit/>
          </a:bodyPr>
          <a:lstStyle>
            <a:lvl1pPr marL="228600" lvl="0" indent="-266700" algn="l">
              <a:lnSpc>
                <a:spcPct val="90000"/>
              </a:lnSpc>
              <a:spcBef>
                <a:spcPts val="1000"/>
              </a:spcBef>
              <a:spcAft>
                <a:spcPts val="0"/>
              </a:spcAft>
              <a:buClr>
                <a:srgbClr val="1E365C"/>
              </a:buClr>
              <a:buSzPts val="4800"/>
              <a:buChar char="•"/>
              <a:defRPr>
                <a:solidFill>
                  <a:srgbClr val="1E365C"/>
                </a:solidFill>
              </a:defRPr>
            </a:lvl1pPr>
            <a:lvl2pPr marL="457200" lvl="1" indent="-241300" algn="l">
              <a:lnSpc>
                <a:spcPct val="90000"/>
              </a:lnSpc>
              <a:spcBef>
                <a:spcPts val="500"/>
              </a:spcBef>
              <a:spcAft>
                <a:spcPts val="0"/>
              </a:spcAft>
              <a:buClr>
                <a:srgbClr val="1E365C"/>
              </a:buClr>
              <a:buSzPts val="4000"/>
              <a:buChar char="•"/>
              <a:defRPr>
                <a:solidFill>
                  <a:srgbClr val="1E365C"/>
                </a:solidFill>
              </a:defRPr>
            </a:lvl2pPr>
            <a:lvl3pPr marL="685800" lvl="2" indent="-228600" algn="l">
              <a:lnSpc>
                <a:spcPct val="90000"/>
              </a:lnSpc>
              <a:spcBef>
                <a:spcPts val="500"/>
              </a:spcBef>
              <a:spcAft>
                <a:spcPts val="0"/>
              </a:spcAft>
              <a:buClr>
                <a:srgbClr val="1E365C"/>
              </a:buClr>
              <a:buSzPts val="3600"/>
              <a:buChar char="•"/>
              <a:defRPr>
                <a:solidFill>
                  <a:srgbClr val="1E365C"/>
                </a:solidFill>
              </a:defRPr>
            </a:lvl3pPr>
            <a:lvl4pPr marL="914400" lvl="3" indent="-215900" algn="l">
              <a:lnSpc>
                <a:spcPct val="90000"/>
              </a:lnSpc>
              <a:spcBef>
                <a:spcPts val="500"/>
              </a:spcBef>
              <a:spcAft>
                <a:spcPts val="0"/>
              </a:spcAft>
              <a:buClr>
                <a:srgbClr val="1E365C"/>
              </a:buClr>
              <a:buSzPts val="3200"/>
              <a:buChar char="•"/>
              <a:defRPr>
                <a:solidFill>
                  <a:srgbClr val="1E365C"/>
                </a:solidFill>
              </a:defRPr>
            </a:lvl4pPr>
            <a:lvl5pPr marL="1143000" lvl="4" indent="-215900" algn="l">
              <a:lnSpc>
                <a:spcPct val="90000"/>
              </a:lnSpc>
              <a:spcBef>
                <a:spcPts val="500"/>
              </a:spcBef>
              <a:spcAft>
                <a:spcPts val="0"/>
              </a:spcAft>
              <a:buClr>
                <a:srgbClr val="1E365C"/>
              </a:buClr>
              <a:buSzPts val="3200"/>
              <a:buChar char="•"/>
              <a:defRPr>
                <a:solidFill>
                  <a:srgbClr val="1E365C"/>
                </a:solidFill>
              </a:defRPr>
            </a:lvl5pPr>
            <a:lvl6pPr marL="1371600" lvl="5" indent="-171450" algn="l">
              <a:lnSpc>
                <a:spcPct val="90000"/>
              </a:lnSpc>
              <a:spcBef>
                <a:spcPts val="5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
        <p:nvSpPr>
          <p:cNvPr id="21" name="Google Shape;21;p58"/>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sz="800" b="1" i="0">
                <a:solidFill>
                  <a:srgbClr val="1E365C"/>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8"/>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marR="0" lvl="0"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1pPr>
            <a:lvl2pPr marL="0" marR="0" lvl="1"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2pPr>
            <a:lvl3pPr marL="0" marR="0" lvl="2"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3pPr>
            <a:lvl4pPr marL="0" marR="0" lvl="3"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4pPr>
            <a:lvl5pPr marL="0" marR="0" lvl="4"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5pPr>
            <a:lvl6pPr marL="0" marR="0" lvl="5"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6pPr>
            <a:lvl7pPr marL="0" marR="0" lvl="6"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7pPr>
            <a:lvl8pPr marL="0" marR="0" lvl="7"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8pPr>
            <a:lvl9pPr marL="0" marR="0" lvl="8" indent="0" algn="l">
              <a:spcBef>
                <a:spcPts val="0"/>
              </a:spcBef>
              <a:buNone/>
              <a:defRPr sz="800" b="1" i="0" u="sng" strike="noStrike" cap="none">
                <a:solidFill>
                  <a:srgbClr val="1E365C"/>
                </a:solidFill>
                <a:latin typeface="Lato Light"/>
                <a:ea typeface="Lato Light"/>
                <a:cs typeface="Lato Light"/>
                <a:sym typeface="Lato Light"/>
                <a:hlinkClick r:id="" action="ppaction://noaction"/>
              </a:defRPr>
            </a:lvl9pPr>
          </a:lstStyle>
          <a:p>
            <a:r>
              <a:rPr lang="fr-FR"/>
              <a:t>www.finsec-project.eu</a:t>
            </a:r>
            <a:r>
              <a:rPr lang="fr-FR" u="none"/>
              <a:t>	                         </a:t>
            </a:r>
            <a:endParaRPr lang="fr-FR" sz="1000" u="none"/>
          </a:p>
          <a:p>
            <a:r>
              <a:rPr lang="fr-FR" u="none"/>
              <a:t>© 2018 FINSEC Consortium</a:t>
            </a:r>
            <a:endParaRPr lang="fr-FR"/>
          </a:p>
        </p:txBody>
      </p:sp>
    </p:spTree>
    <p:extLst>
      <p:ext uri="{BB962C8B-B14F-4D97-AF65-F5344CB8AC3E}">
        <p14:creationId xmlns:p14="http://schemas.microsoft.com/office/powerpoint/2010/main" val="45134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Picture v4">
  <p:cSld name="Big Picture v4">
    <p:spTree>
      <p:nvGrpSpPr>
        <p:cNvPr id="1" name="Shape 23"/>
        <p:cNvGrpSpPr/>
        <p:nvPr/>
      </p:nvGrpSpPr>
      <p:grpSpPr>
        <a:xfrm>
          <a:off x="0" y="0"/>
          <a:ext cx="0" cy="0"/>
          <a:chOff x="0" y="0"/>
          <a:chExt cx="0" cy="0"/>
        </a:xfrm>
      </p:grpSpPr>
      <p:sp>
        <p:nvSpPr>
          <p:cNvPr id="24" name="Google Shape;24;p59"/>
          <p:cNvSpPr>
            <a:spLocks noGrp="1"/>
          </p:cNvSpPr>
          <p:nvPr>
            <p:ph type="pic" idx="2"/>
          </p:nvPr>
        </p:nvSpPr>
        <p:spPr>
          <a:xfrm>
            <a:off x="1" y="0"/>
            <a:ext cx="12191999" cy="685800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25" name="Google Shape;25;p59"/>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9"/>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
        <p:nvSpPr>
          <p:cNvPr id="27" name="Google Shape;27;p59"/>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90469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bout us">
  <p:cSld name="about us">
    <p:spTree>
      <p:nvGrpSpPr>
        <p:cNvPr id="1" name="Shape 28"/>
        <p:cNvGrpSpPr/>
        <p:nvPr/>
      </p:nvGrpSpPr>
      <p:grpSpPr>
        <a:xfrm>
          <a:off x="0" y="0"/>
          <a:ext cx="0" cy="0"/>
          <a:chOff x="0" y="0"/>
          <a:chExt cx="0" cy="0"/>
        </a:xfrm>
      </p:grpSpPr>
      <p:sp>
        <p:nvSpPr>
          <p:cNvPr id="29" name="Google Shape;29;p60"/>
          <p:cNvSpPr>
            <a:spLocks noGrp="1"/>
          </p:cNvSpPr>
          <p:nvPr>
            <p:ph type="pic" idx="2"/>
          </p:nvPr>
        </p:nvSpPr>
        <p:spPr>
          <a:xfrm>
            <a:off x="7897263" y="2018370"/>
            <a:ext cx="2068837" cy="3914077"/>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26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30" name="Google Shape;30;p60"/>
          <p:cNvSpPr>
            <a:spLocks noGrp="1"/>
          </p:cNvSpPr>
          <p:nvPr>
            <p:ph type="pic" idx="3"/>
          </p:nvPr>
        </p:nvSpPr>
        <p:spPr>
          <a:xfrm>
            <a:off x="10130835" y="2018370"/>
            <a:ext cx="2068837" cy="3914077"/>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26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31" name="Google Shape;31;p60"/>
          <p:cNvSpPr>
            <a:spLocks noGrp="1"/>
          </p:cNvSpPr>
          <p:nvPr>
            <p:ph type="pic" idx="4"/>
          </p:nvPr>
        </p:nvSpPr>
        <p:spPr>
          <a:xfrm>
            <a:off x="5661229" y="2018370"/>
            <a:ext cx="2068837" cy="3914077"/>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26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32" name="Google Shape;32;p60"/>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0"/>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1821279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_Default Slide">
  <p:cSld name="5_Default Slide">
    <p:spTree>
      <p:nvGrpSpPr>
        <p:cNvPr id="1" name="Shape 34"/>
        <p:cNvGrpSpPr/>
        <p:nvPr/>
      </p:nvGrpSpPr>
      <p:grpSpPr>
        <a:xfrm>
          <a:off x="0" y="0"/>
          <a:ext cx="0" cy="0"/>
          <a:chOff x="0" y="0"/>
          <a:chExt cx="0" cy="0"/>
        </a:xfrm>
      </p:grpSpPr>
      <p:sp>
        <p:nvSpPr>
          <p:cNvPr id="35" name="Google Shape;35;p61"/>
          <p:cNvSpPr>
            <a:spLocks noGrp="1"/>
          </p:cNvSpPr>
          <p:nvPr>
            <p:ph type="pic" idx="2"/>
          </p:nvPr>
        </p:nvSpPr>
        <p:spPr>
          <a:xfrm>
            <a:off x="1536845" y="724587"/>
            <a:ext cx="3539252" cy="5208105"/>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4800"/>
              <a:buFont typeface="Arial"/>
              <a:buChar char="•"/>
              <a:defRPr sz="2400" b="0" i="0" u="none" strike="noStrike" cap="none">
                <a:solidFill>
                  <a:srgbClr val="1E365C"/>
                </a:solidFill>
                <a:latin typeface="Lato"/>
                <a:ea typeface="Lato"/>
                <a:cs typeface="Lato"/>
                <a:sym typeface="Lato"/>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36" name="Google Shape;36;p61"/>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1"/>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1875811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Projects 2">
  <p:cSld name="2_Projects 2">
    <p:spTree>
      <p:nvGrpSpPr>
        <p:cNvPr id="1" name="Shape 38"/>
        <p:cNvGrpSpPr/>
        <p:nvPr/>
      </p:nvGrpSpPr>
      <p:grpSpPr>
        <a:xfrm>
          <a:off x="0" y="0"/>
          <a:ext cx="0" cy="0"/>
          <a:chOff x="0" y="0"/>
          <a:chExt cx="0" cy="0"/>
        </a:xfrm>
      </p:grpSpPr>
      <p:sp>
        <p:nvSpPr>
          <p:cNvPr id="39" name="Google Shape;39;p62"/>
          <p:cNvSpPr>
            <a:spLocks noGrp="1"/>
          </p:cNvSpPr>
          <p:nvPr>
            <p:ph type="pic" idx="2"/>
          </p:nvPr>
        </p:nvSpPr>
        <p:spPr>
          <a:xfrm>
            <a:off x="6096000" y="2086972"/>
            <a:ext cx="4795280" cy="353060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26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40" name="Google Shape;40;p62"/>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2"/>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810190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ission">
  <p:cSld name="Mission">
    <p:spTree>
      <p:nvGrpSpPr>
        <p:cNvPr id="1" name="Shape 42"/>
        <p:cNvGrpSpPr/>
        <p:nvPr/>
      </p:nvGrpSpPr>
      <p:grpSpPr>
        <a:xfrm>
          <a:off x="0" y="0"/>
          <a:ext cx="0" cy="0"/>
          <a:chOff x="0" y="0"/>
          <a:chExt cx="0" cy="0"/>
        </a:xfrm>
      </p:grpSpPr>
      <p:sp>
        <p:nvSpPr>
          <p:cNvPr id="43" name="Google Shape;43;p63"/>
          <p:cNvSpPr>
            <a:spLocks noGrp="1"/>
          </p:cNvSpPr>
          <p:nvPr>
            <p:ph type="pic" idx="2"/>
          </p:nvPr>
        </p:nvSpPr>
        <p:spPr>
          <a:xfrm>
            <a:off x="0" y="3644900"/>
            <a:ext cx="6096000" cy="321310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26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44" name="Google Shape;44;p63"/>
          <p:cNvSpPr>
            <a:spLocks noGrp="1"/>
          </p:cNvSpPr>
          <p:nvPr>
            <p:ph type="pic" idx="3"/>
          </p:nvPr>
        </p:nvSpPr>
        <p:spPr>
          <a:xfrm>
            <a:off x="6096000" y="3644900"/>
            <a:ext cx="6096000" cy="321310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26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45" name="Google Shape;45;p63"/>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3"/>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3181180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Master-Placeholder">
  <p:cSld name="3_Master-Placeholder">
    <p:spTree>
      <p:nvGrpSpPr>
        <p:cNvPr id="1" name="Shape 47"/>
        <p:cNvGrpSpPr/>
        <p:nvPr/>
      </p:nvGrpSpPr>
      <p:grpSpPr>
        <a:xfrm>
          <a:off x="0" y="0"/>
          <a:ext cx="0" cy="0"/>
          <a:chOff x="0" y="0"/>
          <a:chExt cx="0" cy="0"/>
        </a:xfrm>
      </p:grpSpPr>
      <p:sp>
        <p:nvSpPr>
          <p:cNvPr id="48" name="Google Shape;48;p64"/>
          <p:cNvSpPr>
            <a:spLocks noGrp="1"/>
          </p:cNvSpPr>
          <p:nvPr>
            <p:ph type="pic" idx="2"/>
          </p:nvPr>
        </p:nvSpPr>
        <p:spPr>
          <a:xfrm>
            <a:off x="6883833" y="0"/>
            <a:ext cx="5308168" cy="6858000"/>
          </a:xfrm>
          <a:prstGeom prst="rect">
            <a:avLst/>
          </a:prstGeom>
          <a:solidFill>
            <a:srgbClr val="F2F2F2"/>
          </a:solid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2400"/>
              <a:buFont typeface="Arial"/>
              <a:buChar char="•"/>
              <a:defRPr sz="1200" b="0" i="0" u="none" strike="noStrike" cap="none">
                <a:solidFill>
                  <a:srgbClr val="1E365C"/>
                </a:solidFill>
                <a:latin typeface="Lato"/>
                <a:ea typeface="Lato"/>
                <a:cs typeface="Lato"/>
                <a:sym typeface="Lato"/>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49" name="Google Shape;49;p64"/>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4"/>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3471005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of 3 - v2 - Martik">
  <p:cSld name="Picture of 3 - v2 - Martik">
    <p:spTree>
      <p:nvGrpSpPr>
        <p:cNvPr id="1" name="Shape 51"/>
        <p:cNvGrpSpPr/>
        <p:nvPr/>
      </p:nvGrpSpPr>
      <p:grpSpPr>
        <a:xfrm>
          <a:off x="0" y="0"/>
          <a:ext cx="0" cy="0"/>
          <a:chOff x="0" y="0"/>
          <a:chExt cx="0" cy="0"/>
        </a:xfrm>
      </p:grpSpPr>
      <p:sp>
        <p:nvSpPr>
          <p:cNvPr id="52" name="Google Shape;52;p65"/>
          <p:cNvSpPr>
            <a:spLocks noGrp="1"/>
          </p:cNvSpPr>
          <p:nvPr>
            <p:ph type="pic" idx="2"/>
          </p:nvPr>
        </p:nvSpPr>
        <p:spPr>
          <a:xfrm>
            <a:off x="4592079" y="1839950"/>
            <a:ext cx="3020622" cy="311119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53" name="Google Shape;53;p65"/>
          <p:cNvSpPr>
            <a:spLocks noGrp="1"/>
          </p:cNvSpPr>
          <p:nvPr>
            <p:ph type="pic" idx="3"/>
          </p:nvPr>
        </p:nvSpPr>
        <p:spPr>
          <a:xfrm>
            <a:off x="7876981" y="1839950"/>
            <a:ext cx="3020622" cy="311119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54" name="Google Shape;54;p65"/>
          <p:cNvSpPr>
            <a:spLocks noGrp="1"/>
          </p:cNvSpPr>
          <p:nvPr>
            <p:ph type="pic" idx="4"/>
          </p:nvPr>
        </p:nvSpPr>
        <p:spPr>
          <a:xfrm>
            <a:off x="1273716" y="1839950"/>
            <a:ext cx="3020622" cy="311119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55" name="Google Shape;55;p65"/>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5"/>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256683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CB5EA20-7141-4063-80FF-F5CA2AF47AE2}" type="datetimeFigureOut">
              <a:rPr lang="it-IT" smtClean="0"/>
              <a:t>01/02/2021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1608561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Master-Placeholder">
  <p:cSld name="2_Master-Placeholder">
    <p:spTree>
      <p:nvGrpSpPr>
        <p:cNvPr id="1" name="Shape 57"/>
        <p:cNvGrpSpPr/>
        <p:nvPr/>
      </p:nvGrpSpPr>
      <p:grpSpPr>
        <a:xfrm>
          <a:off x="0" y="0"/>
          <a:ext cx="0" cy="0"/>
          <a:chOff x="0" y="0"/>
          <a:chExt cx="0" cy="0"/>
        </a:xfrm>
      </p:grpSpPr>
      <p:sp>
        <p:nvSpPr>
          <p:cNvPr id="58" name="Google Shape;58;p66"/>
          <p:cNvSpPr>
            <a:spLocks noGrp="1"/>
          </p:cNvSpPr>
          <p:nvPr>
            <p:ph type="pic" idx="2"/>
          </p:nvPr>
        </p:nvSpPr>
        <p:spPr>
          <a:xfrm>
            <a:off x="5242837" y="0"/>
            <a:ext cx="6949163" cy="6858000"/>
          </a:xfrm>
          <a:prstGeom prst="rect">
            <a:avLst/>
          </a:prstGeom>
          <a:solidFill>
            <a:srgbClr val="F2F2F2"/>
          </a:solid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2400"/>
              <a:buFont typeface="Arial"/>
              <a:buChar char="•"/>
              <a:defRPr sz="1200" b="0" i="0" u="none" strike="noStrike" cap="none">
                <a:solidFill>
                  <a:srgbClr val="1E365C"/>
                </a:solidFill>
                <a:latin typeface="Lato"/>
                <a:ea typeface="Lato"/>
                <a:cs typeface="Lato"/>
                <a:sym typeface="Lato"/>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59" name="Google Shape;59;p66"/>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6"/>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1128759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line and text grey">
  <p:cSld name="Headline and text grey">
    <p:spTree>
      <p:nvGrpSpPr>
        <p:cNvPr id="1" name="Shape 61"/>
        <p:cNvGrpSpPr/>
        <p:nvPr/>
      </p:nvGrpSpPr>
      <p:grpSpPr>
        <a:xfrm>
          <a:off x="0" y="0"/>
          <a:ext cx="0" cy="0"/>
          <a:chOff x="0" y="0"/>
          <a:chExt cx="0" cy="0"/>
        </a:xfrm>
      </p:grpSpPr>
      <p:sp>
        <p:nvSpPr>
          <p:cNvPr id="62" name="Google Shape;62;p67"/>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60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7"/>
          <p:cNvSpPr txBox="1">
            <a:spLocks noGrp="1"/>
          </p:cNvSpPr>
          <p:nvPr>
            <p:ph type="dt" idx="10"/>
          </p:nvPr>
        </p:nvSpPr>
        <p:spPr>
          <a:xfrm>
            <a:off x="10084223" y="6671741"/>
            <a:ext cx="505078" cy="123111"/>
          </a:xfrm>
          <a:prstGeom prst="rect">
            <a:avLst/>
          </a:prstGeom>
          <a:noFill/>
          <a:ln>
            <a:noFill/>
          </a:ln>
        </p:spPr>
        <p:txBody>
          <a:bodyPr spcFirstLastPara="1" wrap="square" lIns="0" tIns="0" rIns="0" bIns="0" anchor="ctr" anchorCtr="0">
            <a:spAutoFit/>
          </a:bodyPr>
          <a:lstStyle>
            <a:lvl1pPr marR="0" lvl="0" algn="l" rtl="0">
              <a:spcBef>
                <a:spcPts val="0"/>
              </a:spcBef>
              <a:spcAft>
                <a:spcPts val="0"/>
              </a:spcAft>
              <a:buSzPts val="1400"/>
              <a:buNone/>
              <a:defRPr sz="800" b="1">
                <a:solidFill>
                  <a:srgbClr val="000000"/>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64" name="Google Shape;64;p67"/>
          <p:cNvSpPr txBox="1">
            <a:spLocks noGrp="1"/>
          </p:cNvSpPr>
          <p:nvPr>
            <p:ph type="body" idx="1"/>
          </p:nvPr>
        </p:nvSpPr>
        <p:spPr>
          <a:xfrm>
            <a:off x="1303868" y="2097620"/>
            <a:ext cx="9588501" cy="1555298"/>
          </a:xfrm>
          <a:prstGeom prst="rect">
            <a:avLst/>
          </a:prstGeom>
          <a:noFill/>
          <a:ln>
            <a:noFill/>
          </a:ln>
        </p:spPr>
        <p:txBody>
          <a:bodyPr spcFirstLastPara="1" wrap="square" lIns="182825" tIns="91400" rIns="182825" bIns="91400" anchor="t" anchorCtr="0">
            <a:noAutofit/>
          </a:bodyPr>
          <a:lstStyle>
            <a:lvl1pPr marL="228600" lvl="0" indent="-266700" algn="l">
              <a:lnSpc>
                <a:spcPct val="90000"/>
              </a:lnSpc>
              <a:spcBef>
                <a:spcPts val="1000"/>
              </a:spcBef>
              <a:spcAft>
                <a:spcPts val="0"/>
              </a:spcAft>
              <a:buClr>
                <a:srgbClr val="1E365C"/>
              </a:buClr>
              <a:buSzPts val="4800"/>
              <a:buChar char="•"/>
              <a:defRPr>
                <a:latin typeface="Calibri"/>
                <a:ea typeface="Calibri"/>
                <a:cs typeface="Calibri"/>
                <a:sym typeface="Calibri"/>
              </a:defRPr>
            </a:lvl1pPr>
            <a:lvl2pPr marL="457200" lvl="1" indent="-241300" algn="l">
              <a:lnSpc>
                <a:spcPct val="90000"/>
              </a:lnSpc>
              <a:spcBef>
                <a:spcPts val="500"/>
              </a:spcBef>
              <a:spcAft>
                <a:spcPts val="0"/>
              </a:spcAft>
              <a:buClr>
                <a:srgbClr val="1E365C"/>
              </a:buClr>
              <a:buSzPts val="4000"/>
              <a:buChar char="•"/>
              <a:defRPr>
                <a:latin typeface="Calibri"/>
                <a:ea typeface="Calibri"/>
                <a:cs typeface="Calibri"/>
                <a:sym typeface="Calibri"/>
              </a:defRPr>
            </a:lvl2pPr>
            <a:lvl3pPr marL="685800" lvl="2" indent="-228600" algn="l">
              <a:lnSpc>
                <a:spcPct val="90000"/>
              </a:lnSpc>
              <a:spcBef>
                <a:spcPts val="500"/>
              </a:spcBef>
              <a:spcAft>
                <a:spcPts val="0"/>
              </a:spcAft>
              <a:buClr>
                <a:srgbClr val="1E365C"/>
              </a:buClr>
              <a:buSzPts val="3600"/>
              <a:buChar char="•"/>
              <a:defRPr>
                <a:latin typeface="Calibri"/>
                <a:ea typeface="Calibri"/>
                <a:cs typeface="Calibri"/>
                <a:sym typeface="Calibri"/>
              </a:defRPr>
            </a:lvl3pPr>
            <a:lvl4pPr marL="914400" lvl="3" indent="-215900" algn="l">
              <a:lnSpc>
                <a:spcPct val="90000"/>
              </a:lnSpc>
              <a:spcBef>
                <a:spcPts val="500"/>
              </a:spcBef>
              <a:spcAft>
                <a:spcPts val="0"/>
              </a:spcAft>
              <a:buClr>
                <a:srgbClr val="1E365C"/>
              </a:buClr>
              <a:buSzPts val="3200"/>
              <a:buChar char="•"/>
              <a:defRPr>
                <a:latin typeface="Calibri"/>
                <a:ea typeface="Calibri"/>
                <a:cs typeface="Calibri"/>
                <a:sym typeface="Calibri"/>
              </a:defRPr>
            </a:lvl4pPr>
            <a:lvl5pPr marL="1143000" lvl="4" indent="-215900" algn="l">
              <a:lnSpc>
                <a:spcPct val="90000"/>
              </a:lnSpc>
              <a:spcBef>
                <a:spcPts val="500"/>
              </a:spcBef>
              <a:spcAft>
                <a:spcPts val="0"/>
              </a:spcAft>
              <a:buClr>
                <a:srgbClr val="1E365C"/>
              </a:buClr>
              <a:buSzPts val="3200"/>
              <a:buChar char="•"/>
              <a:defRPr>
                <a:latin typeface="Calibri"/>
                <a:ea typeface="Calibri"/>
                <a:cs typeface="Calibri"/>
                <a:sym typeface="Calibri"/>
              </a:defRPr>
            </a:lvl5pPr>
            <a:lvl6pPr marL="1371600" lvl="5" indent="-171450" algn="l">
              <a:lnSpc>
                <a:spcPct val="90000"/>
              </a:lnSpc>
              <a:spcBef>
                <a:spcPts val="500"/>
              </a:spcBef>
              <a:spcAft>
                <a:spcPts val="0"/>
              </a:spcAft>
              <a:buClr>
                <a:schemeClr val="dk1"/>
              </a:buClr>
              <a:buSzPts val="1800"/>
              <a:buChar char="•"/>
              <a:defRPr/>
            </a:lvl6pPr>
            <a:lvl7pPr marL="1600200" lvl="6" indent="-171450" algn="l">
              <a:lnSpc>
                <a:spcPct val="90000"/>
              </a:lnSpc>
              <a:spcBef>
                <a:spcPts val="500"/>
              </a:spcBef>
              <a:spcAft>
                <a:spcPts val="0"/>
              </a:spcAft>
              <a:buClr>
                <a:schemeClr val="dk1"/>
              </a:buClr>
              <a:buSzPts val="1800"/>
              <a:buChar char="•"/>
              <a:defRPr/>
            </a:lvl7pPr>
            <a:lvl8pPr marL="1828800" lvl="7" indent="-171450" algn="l">
              <a:lnSpc>
                <a:spcPct val="90000"/>
              </a:lnSpc>
              <a:spcBef>
                <a:spcPts val="500"/>
              </a:spcBef>
              <a:spcAft>
                <a:spcPts val="0"/>
              </a:spcAft>
              <a:buClr>
                <a:schemeClr val="dk1"/>
              </a:buClr>
              <a:buSzPts val="1800"/>
              <a:buChar char="•"/>
              <a:defRPr/>
            </a:lvl8pPr>
            <a:lvl9pPr marL="2057400" lvl="8" indent="-17145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4789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ster Slide 1">
  <p:cSld name="Master Slide 1">
    <p:spTree>
      <p:nvGrpSpPr>
        <p:cNvPr id="1" name="Shape 65"/>
        <p:cNvGrpSpPr/>
        <p:nvPr/>
      </p:nvGrpSpPr>
      <p:grpSpPr>
        <a:xfrm>
          <a:off x="0" y="0"/>
          <a:ext cx="0" cy="0"/>
          <a:chOff x="0" y="0"/>
          <a:chExt cx="0" cy="0"/>
        </a:xfrm>
      </p:grpSpPr>
      <p:sp>
        <p:nvSpPr>
          <p:cNvPr id="66" name="Google Shape;66;p68"/>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8"/>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endParaRPr lang="fr-FR" sz="1000">
              <a:solidFill>
                <a:srgbClr val="1E365C"/>
              </a:solidFill>
            </a:endParaRPr>
          </a:p>
          <a:p>
            <a:r>
              <a:rPr lang="fr-FR">
                <a:solidFill>
                  <a:srgbClr val="1E365C"/>
                </a:solidFill>
              </a:rPr>
              <a:t>© 2018 FINSEC Consortium </a:t>
            </a:r>
          </a:p>
        </p:txBody>
      </p:sp>
      <p:sp>
        <p:nvSpPr>
          <p:cNvPr id="68" name="Google Shape;68;p68"/>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03338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alf Picture Left">
  <p:cSld name="Half Picture Left">
    <p:spTree>
      <p:nvGrpSpPr>
        <p:cNvPr id="1" name="Shape 69"/>
        <p:cNvGrpSpPr/>
        <p:nvPr/>
      </p:nvGrpSpPr>
      <p:grpSpPr>
        <a:xfrm>
          <a:off x="0" y="0"/>
          <a:ext cx="0" cy="0"/>
          <a:chOff x="0" y="0"/>
          <a:chExt cx="0" cy="0"/>
        </a:xfrm>
      </p:grpSpPr>
      <p:sp>
        <p:nvSpPr>
          <p:cNvPr id="70" name="Google Shape;70;p69"/>
          <p:cNvSpPr/>
          <p:nvPr/>
        </p:nvSpPr>
        <p:spPr>
          <a:xfrm>
            <a:off x="4338955" y="6255834"/>
            <a:ext cx="3613936" cy="468352"/>
          </a:xfrm>
          <a:prstGeom prst="rect">
            <a:avLst/>
          </a:prstGeom>
          <a:solidFill>
            <a:schemeClr val="lt2"/>
          </a:solidFill>
          <a:ln>
            <a:noFill/>
          </a:ln>
        </p:spPr>
        <p:txBody>
          <a:bodyPr spcFirstLastPara="1" wrap="square" lIns="45713" tIns="22850" rIns="45713" bIns="22850" anchor="ctr" anchorCtr="0">
            <a:noAutofit/>
          </a:bodyPr>
          <a:lstStyle/>
          <a:p>
            <a:pPr algn="ctr"/>
            <a:endParaRPr>
              <a:solidFill>
                <a:srgbClr val="FFFFFF"/>
              </a:solidFill>
              <a:latin typeface="Lato Light"/>
              <a:ea typeface="Lato Light"/>
              <a:cs typeface="Lato Light"/>
              <a:sym typeface="Lato Light"/>
            </a:endParaRPr>
          </a:p>
        </p:txBody>
      </p:sp>
      <p:sp>
        <p:nvSpPr>
          <p:cNvPr id="71" name="Google Shape;71;p69"/>
          <p:cNvSpPr>
            <a:spLocks noGrp="1"/>
          </p:cNvSpPr>
          <p:nvPr>
            <p:ph type="pic" idx="2"/>
          </p:nvPr>
        </p:nvSpPr>
        <p:spPr>
          <a:xfrm>
            <a:off x="0" y="0"/>
            <a:ext cx="6085702" cy="685800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72" name="Google Shape;72;p69"/>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9"/>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
        <p:nvSpPr>
          <p:cNvPr id="74" name="Google Shape;74;p69"/>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1341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etitors">
  <p:cSld name="Competitors">
    <p:spTree>
      <p:nvGrpSpPr>
        <p:cNvPr id="1" name="Shape 75"/>
        <p:cNvGrpSpPr/>
        <p:nvPr/>
      </p:nvGrpSpPr>
      <p:grpSpPr>
        <a:xfrm>
          <a:off x="0" y="0"/>
          <a:ext cx="0" cy="0"/>
          <a:chOff x="0" y="0"/>
          <a:chExt cx="0" cy="0"/>
        </a:xfrm>
      </p:grpSpPr>
      <p:sp>
        <p:nvSpPr>
          <p:cNvPr id="76" name="Google Shape;76;p70"/>
          <p:cNvSpPr>
            <a:spLocks noGrp="1"/>
          </p:cNvSpPr>
          <p:nvPr>
            <p:ph type="pic" idx="2"/>
          </p:nvPr>
        </p:nvSpPr>
        <p:spPr>
          <a:xfrm>
            <a:off x="8076156" y="1806497"/>
            <a:ext cx="2910684" cy="1397592"/>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77" name="Google Shape;77;p70"/>
          <p:cNvSpPr>
            <a:spLocks noGrp="1"/>
          </p:cNvSpPr>
          <p:nvPr>
            <p:ph type="pic" idx="3"/>
          </p:nvPr>
        </p:nvSpPr>
        <p:spPr>
          <a:xfrm>
            <a:off x="1205188" y="1806497"/>
            <a:ext cx="2910684" cy="1397592"/>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78" name="Google Shape;78;p70"/>
          <p:cNvSpPr>
            <a:spLocks noGrp="1"/>
          </p:cNvSpPr>
          <p:nvPr>
            <p:ph type="pic" idx="4"/>
          </p:nvPr>
        </p:nvSpPr>
        <p:spPr>
          <a:xfrm>
            <a:off x="4640672" y="1806497"/>
            <a:ext cx="2910684" cy="1397592"/>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79" name="Google Shape;79;p70"/>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0"/>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
        <p:nvSpPr>
          <p:cNvPr id="81" name="Google Shape;81;p70"/>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969050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ompetitors">
  <p:cSld name="1_Competitors">
    <p:spTree>
      <p:nvGrpSpPr>
        <p:cNvPr id="1" name="Shape 82"/>
        <p:cNvGrpSpPr/>
        <p:nvPr/>
      </p:nvGrpSpPr>
      <p:grpSpPr>
        <a:xfrm>
          <a:off x="0" y="0"/>
          <a:ext cx="0" cy="0"/>
          <a:chOff x="0" y="0"/>
          <a:chExt cx="0" cy="0"/>
        </a:xfrm>
      </p:grpSpPr>
      <p:sp>
        <p:nvSpPr>
          <p:cNvPr id="83" name="Google Shape;83;p71"/>
          <p:cNvSpPr>
            <a:spLocks noGrp="1"/>
          </p:cNvSpPr>
          <p:nvPr>
            <p:ph type="pic" idx="2"/>
          </p:nvPr>
        </p:nvSpPr>
        <p:spPr>
          <a:xfrm>
            <a:off x="7647709" y="1705605"/>
            <a:ext cx="3718344" cy="4008442"/>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84" name="Google Shape;84;p71"/>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1"/>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
        <p:nvSpPr>
          <p:cNvPr id="86" name="Google Shape;86;p71"/>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16724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ur Mission 2">
  <p:cSld name="Our Mission 2">
    <p:spTree>
      <p:nvGrpSpPr>
        <p:cNvPr id="1" name="Shape 87"/>
        <p:cNvGrpSpPr/>
        <p:nvPr/>
      </p:nvGrpSpPr>
      <p:grpSpPr>
        <a:xfrm>
          <a:off x="0" y="0"/>
          <a:ext cx="0" cy="0"/>
          <a:chOff x="0" y="0"/>
          <a:chExt cx="0" cy="0"/>
        </a:xfrm>
      </p:grpSpPr>
      <p:sp>
        <p:nvSpPr>
          <p:cNvPr id="88" name="Google Shape;88;p72"/>
          <p:cNvSpPr>
            <a:spLocks noGrp="1"/>
          </p:cNvSpPr>
          <p:nvPr>
            <p:ph type="pic" idx="2"/>
          </p:nvPr>
        </p:nvSpPr>
        <p:spPr>
          <a:xfrm>
            <a:off x="1" y="2045843"/>
            <a:ext cx="6054418" cy="3384802"/>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89" name="Google Shape;89;p72"/>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72"/>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
        <p:nvSpPr>
          <p:cNvPr id="91" name="Google Shape;91;p72"/>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52480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alf Picture Right">
  <p:cSld name="Half Picture Right">
    <p:spTree>
      <p:nvGrpSpPr>
        <p:cNvPr id="1" name="Shape 92"/>
        <p:cNvGrpSpPr/>
        <p:nvPr/>
      </p:nvGrpSpPr>
      <p:grpSpPr>
        <a:xfrm>
          <a:off x="0" y="0"/>
          <a:ext cx="0" cy="0"/>
          <a:chOff x="0" y="0"/>
          <a:chExt cx="0" cy="0"/>
        </a:xfrm>
      </p:grpSpPr>
      <p:sp>
        <p:nvSpPr>
          <p:cNvPr id="93" name="Google Shape;93;p73"/>
          <p:cNvSpPr/>
          <p:nvPr/>
        </p:nvSpPr>
        <p:spPr>
          <a:xfrm>
            <a:off x="4338955" y="6255834"/>
            <a:ext cx="3613936" cy="468352"/>
          </a:xfrm>
          <a:prstGeom prst="rect">
            <a:avLst/>
          </a:prstGeom>
          <a:solidFill>
            <a:schemeClr val="lt2"/>
          </a:solidFill>
          <a:ln>
            <a:noFill/>
          </a:ln>
        </p:spPr>
        <p:txBody>
          <a:bodyPr spcFirstLastPara="1" wrap="square" lIns="45713" tIns="22850" rIns="45713" bIns="22850" anchor="ctr" anchorCtr="0">
            <a:noAutofit/>
          </a:bodyPr>
          <a:lstStyle/>
          <a:p>
            <a:pPr algn="ctr"/>
            <a:endParaRPr>
              <a:solidFill>
                <a:srgbClr val="FFFFFF"/>
              </a:solidFill>
              <a:latin typeface="Lato Light"/>
              <a:ea typeface="Lato Light"/>
              <a:cs typeface="Lato Light"/>
              <a:sym typeface="Lato Light"/>
            </a:endParaRPr>
          </a:p>
        </p:txBody>
      </p:sp>
      <p:sp>
        <p:nvSpPr>
          <p:cNvPr id="94" name="Google Shape;94;p73"/>
          <p:cNvSpPr>
            <a:spLocks noGrp="1"/>
          </p:cNvSpPr>
          <p:nvPr>
            <p:ph type="pic" idx="2"/>
          </p:nvPr>
        </p:nvSpPr>
        <p:spPr>
          <a:xfrm>
            <a:off x="6106298" y="0"/>
            <a:ext cx="6085702" cy="685800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95" name="Google Shape;95;p73"/>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73"/>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
        <p:nvSpPr>
          <p:cNvPr id="97" name="Google Shape;97;p73"/>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38307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act us no footer">
  <p:cSld name="Contact us no footer">
    <p:spTree>
      <p:nvGrpSpPr>
        <p:cNvPr id="1" name="Shape 98"/>
        <p:cNvGrpSpPr/>
        <p:nvPr/>
      </p:nvGrpSpPr>
      <p:grpSpPr>
        <a:xfrm>
          <a:off x="0" y="0"/>
          <a:ext cx="0" cy="0"/>
          <a:chOff x="0" y="0"/>
          <a:chExt cx="0" cy="0"/>
        </a:xfrm>
      </p:grpSpPr>
      <p:sp>
        <p:nvSpPr>
          <p:cNvPr id="99" name="Google Shape;99;p74"/>
          <p:cNvSpPr/>
          <p:nvPr/>
        </p:nvSpPr>
        <p:spPr>
          <a:xfrm>
            <a:off x="4338955" y="6255834"/>
            <a:ext cx="3613936" cy="468352"/>
          </a:xfrm>
          <a:prstGeom prst="rect">
            <a:avLst/>
          </a:prstGeom>
          <a:solidFill>
            <a:schemeClr val="lt2"/>
          </a:solidFill>
          <a:ln>
            <a:noFill/>
          </a:ln>
        </p:spPr>
        <p:txBody>
          <a:bodyPr spcFirstLastPara="1" wrap="square" lIns="45713" tIns="22850" rIns="45713" bIns="22850" anchor="ctr" anchorCtr="0">
            <a:noAutofit/>
          </a:bodyPr>
          <a:lstStyle/>
          <a:p>
            <a:pPr algn="ctr"/>
            <a:endParaRPr>
              <a:solidFill>
                <a:srgbClr val="FFFFFF"/>
              </a:solidFill>
              <a:latin typeface="Lato Light"/>
              <a:ea typeface="Lato Light"/>
              <a:cs typeface="Lato Light"/>
              <a:sym typeface="Lato Light"/>
            </a:endParaRPr>
          </a:p>
        </p:txBody>
      </p:sp>
      <p:sp>
        <p:nvSpPr>
          <p:cNvPr id="100" name="Google Shape;100;p74"/>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74"/>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
        <p:nvSpPr>
          <p:cNvPr id="102" name="Google Shape;102;p74"/>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lvl="0" algn="ctr">
              <a:lnSpc>
                <a:spcPct val="90000"/>
              </a:lnSpc>
              <a:spcBef>
                <a:spcPts val="0"/>
              </a:spcBef>
              <a:spcAft>
                <a:spcPts val="0"/>
              </a:spcAft>
              <a:buClr>
                <a:srgbClr val="1E365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90972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ur vision 2">
  <p:cSld name="Our vision 2">
    <p:spTree>
      <p:nvGrpSpPr>
        <p:cNvPr id="1" name="Shape 103"/>
        <p:cNvGrpSpPr/>
        <p:nvPr/>
      </p:nvGrpSpPr>
      <p:grpSpPr>
        <a:xfrm>
          <a:off x="0" y="0"/>
          <a:ext cx="0" cy="0"/>
          <a:chOff x="0" y="0"/>
          <a:chExt cx="0" cy="0"/>
        </a:xfrm>
      </p:grpSpPr>
      <p:sp>
        <p:nvSpPr>
          <p:cNvPr id="104" name="Google Shape;104;p75"/>
          <p:cNvSpPr>
            <a:spLocks noGrp="1"/>
          </p:cNvSpPr>
          <p:nvPr>
            <p:ph type="pic" idx="2"/>
          </p:nvPr>
        </p:nvSpPr>
        <p:spPr>
          <a:xfrm>
            <a:off x="0" y="0"/>
            <a:ext cx="4338954" cy="6858000"/>
          </a:xfrm>
          <a:prstGeom prst="rect">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4800"/>
              <a:buFont typeface="Arial"/>
              <a:buChar char="•"/>
              <a:defRPr sz="2400" b="0" i="0" u="none" strike="noStrike" cap="none">
                <a:solidFill>
                  <a:srgbClr val="1E365C"/>
                </a:solidFill>
                <a:latin typeface="Lato"/>
                <a:ea typeface="Lato"/>
                <a:cs typeface="Lato"/>
                <a:sym typeface="Lato"/>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05" name="Google Shape;105;p75"/>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75"/>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396918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CB5EA20-7141-4063-80FF-F5CA2AF47AE2}" type="datetimeFigureOut">
              <a:rPr lang="it-IT" smtClean="0"/>
              <a:t>01/02/2021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8621262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eadership skils">
  <p:cSld name="Leadership skils">
    <p:spTree>
      <p:nvGrpSpPr>
        <p:cNvPr id="1" name="Shape 107"/>
        <p:cNvGrpSpPr/>
        <p:nvPr/>
      </p:nvGrpSpPr>
      <p:grpSpPr>
        <a:xfrm>
          <a:off x="0" y="0"/>
          <a:ext cx="0" cy="0"/>
          <a:chOff x="0" y="0"/>
          <a:chExt cx="0" cy="0"/>
        </a:xfrm>
      </p:grpSpPr>
      <p:sp>
        <p:nvSpPr>
          <p:cNvPr id="108" name="Google Shape;108;p76"/>
          <p:cNvSpPr>
            <a:spLocks noGrp="1"/>
          </p:cNvSpPr>
          <p:nvPr>
            <p:ph type="pic" idx="2"/>
          </p:nvPr>
        </p:nvSpPr>
        <p:spPr>
          <a:xfrm>
            <a:off x="1341531" y="1972853"/>
            <a:ext cx="1467994" cy="1467577"/>
          </a:xfrm>
          <a:prstGeom prst="ellipse">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2300"/>
              <a:buFont typeface="Arial"/>
              <a:buChar char="•"/>
              <a:defRPr sz="1150" b="0" i="0" u="none" strike="noStrike" cap="none">
                <a:solidFill>
                  <a:srgbClr val="1E365C"/>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09" name="Google Shape;109;p76"/>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76"/>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3435333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elium_Break">
  <p:cSld name="Helium_Break">
    <p:spTree>
      <p:nvGrpSpPr>
        <p:cNvPr id="1" name="Shape 111"/>
        <p:cNvGrpSpPr/>
        <p:nvPr/>
      </p:nvGrpSpPr>
      <p:grpSpPr>
        <a:xfrm>
          <a:off x="0" y="0"/>
          <a:ext cx="0" cy="0"/>
          <a:chOff x="0" y="0"/>
          <a:chExt cx="0" cy="0"/>
        </a:xfrm>
      </p:grpSpPr>
      <p:sp>
        <p:nvSpPr>
          <p:cNvPr id="112" name="Google Shape;112;p77"/>
          <p:cNvSpPr>
            <a:spLocks noGrp="1"/>
          </p:cNvSpPr>
          <p:nvPr>
            <p:ph type="pic" idx="2"/>
          </p:nvPr>
        </p:nvSpPr>
        <p:spPr>
          <a:xfrm>
            <a:off x="6735517" y="22302"/>
            <a:ext cx="5545842" cy="6745671"/>
          </a:xfrm>
          <a:prstGeom prst="rect">
            <a:avLst/>
          </a:prstGeom>
          <a:noFill/>
          <a:ln>
            <a:noFill/>
          </a:ln>
        </p:spPr>
        <p:txBody>
          <a:bodyPr spcFirstLastPara="1" wrap="square" lIns="182825" tIns="91400" rIns="182825" bIns="91400" anchor="t" anchorCtr="0">
            <a:noAutofit/>
          </a:bodyPr>
          <a:lstStyle>
            <a:lvl1pPr marR="0" lvl="0" algn="l" rtl="0">
              <a:lnSpc>
                <a:spcPct val="90000"/>
              </a:lnSpc>
              <a:spcBef>
                <a:spcPts val="1000"/>
              </a:spcBef>
              <a:spcAft>
                <a:spcPts val="0"/>
              </a:spcAft>
              <a:buClr>
                <a:srgbClr val="D8D8D8"/>
              </a:buClr>
              <a:buSzPts val="4200"/>
              <a:buFont typeface="Arial"/>
              <a:buNone/>
              <a:defRPr sz="21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13" name="Google Shape;113;p77"/>
          <p:cNvSpPr/>
          <p:nvPr/>
        </p:nvSpPr>
        <p:spPr>
          <a:xfrm>
            <a:off x="3870481" y="6266986"/>
            <a:ext cx="4082410" cy="500987"/>
          </a:xfrm>
          <a:prstGeom prst="rect">
            <a:avLst/>
          </a:prstGeom>
          <a:solidFill>
            <a:schemeClr val="lt2"/>
          </a:solidFill>
          <a:ln>
            <a:noFill/>
          </a:ln>
        </p:spPr>
        <p:txBody>
          <a:bodyPr spcFirstLastPara="1" wrap="square" lIns="45713" tIns="22850" rIns="45713" bIns="22850" anchor="ctr" anchorCtr="0">
            <a:noAutofit/>
          </a:bodyPr>
          <a:lstStyle/>
          <a:p>
            <a:pPr algn="ctr"/>
            <a:endParaRPr>
              <a:solidFill>
                <a:srgbClr val="FFFFFF"/>
              </a:solidFill>
              <a:latin typeface="Lato Light"/>
              <a:ea typeface="Lato Light"/>
              <a:cs typeface="Lato Light"/>
              <a:sym typeface="Lato Light"/>
            </a:endParaRPr>
          </a:p>
        </p:txBody>
      </p:sp>
    </p:spTree>
    <p:extLst>
      <p:ext uri="{BB962C8B-B14F-4D97-AF65-F5344CB8AC3E}">
        <p14:creationId xmlns:p14="http://schemas.microsoft.com/office/powerpoint/2010/main" val="2200047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Welcome Message">
  <p:cSld name="Welcome Message">
    <p:spTree>
      <p:nvGrpSpPr>
        <p:cNvPr id="1" name="Shape 114"/>
        <p:cNvGrpSpPr/>
        <p:nvPr/>
      </p:nvGrpSpPr>
      <p:grpSpPr>
        <a:xfrm>
          <a:off x="0" y="0"/>
          <a:ext cx="0" cy="0"/>
          <a:chOff x="0" y="0"/>
          <a:chExt cx="0" cy="0"/>
        </a:xfrm>
      </p:grpSpPr>
      <p:sp>
        <p:nvSpPr>
          <p:cNvPr id="115" name="Google Shape;115;p78"/>
          <p:cNvSpPr>
            <a:spLocks noGrp="1"/>
          </p:cNvSpPr>
          <p:nvPr>
            <p:ph type="pic" idx="2"/>
          </p:nvPr>
        </p:nvSpPr>
        <p:spPr>
          <a:xfrm>
            <a:off x="1140948" y="1667631"/>
            <a:ext cx="2248875" cy="2608016"/>
          </a:xfrm>
          <a:prstGeom prst="rect">
            <a:avLst/>
          </a:prstGeom>
          <a:noFill/>
          <a:ln>
            <a:noFill/>
          </a:ln>
        </p:spPr>
        <p:txBody>
          <a:bodyPr spcFirstLastPara="1" wrap="square" lIns="182825" tIns="91400" rIns="182825" bIns="91400" anchor="t" anchorCtr="0">
            <a:noAutofit/>
          </a:bodyPr>
          <a:lstStyle>
            <a:lvl1pPr marR="0" lvl="0" algn="l" rtl="0">
              <a:lnSpc>
                <a:spcPct val="90000"/>
              </a:lnSpc>
              <a:spcBef>
                <a:spcPts val="1000"/>
              </a:spcBef>
              <a:spcAft>
                <a:spcPts val="0"/>
              </a:spcAft>
              <a:buClr>
                <a:srgbClr val="D8D8D8"/>
              </a:buClr>
              <a:buSzPts val="2600"/>
              <a:buFont typeface="Arial"/>
              <a:buNone/>
              <a:defRPr sz="1300" b="0" i="0" u="none" strike="noStrike" cap="none">
                <a:solidFill>
                  <a:srgbClr val="D8D8D8"/>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16" name="Google Shape;116;p78"/>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8"/>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997210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eam 2">
  <p:cSld name="1_Team 2">
    <p:spTree>
      <p:nvGrpSpPr>
        <p:cNvPr id="1" name="Shape 118"/>
        <p:cNvGrpSpPr/>
        <p:nvPr/>
      </p:nvGrpSpPr>
      <p:grpSpPr>
        <a:xfrm>
          <a:off x="0" y="0"/>
          <a:ext cx="0" cy="0"/>
          <a:chOff x="0" y="0"/>
          <a:chExt cx="0" cy="0"/>
        </a:xfrm>
      </p:grpSpPr>
      <p:sp>
        <p:nvSpPr>
          <p:cNvPr id="119" name="Google Shape;119;p79"/>
          <p:cNvSpPr>
            <a:spLocks noGrp="1"/>
          </p:cNvSpPr>
          <p:nvPr>
            <p:ph type="pic" idx="2"/>
          </p:nvPr>
        </p:nvSpPr>
        <p:spPr>
          <a:xfrm>
            <a:off x="9367480" y="2332758"/>
            <a:ext cx="1467994" cy="1467577"/>
          </a:xfrm>
          <a:prstGeom prst="ellipse">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2300"/>
              <a:buFont typeface="Arial"/>
              <a:buChar char="•"/>
              <a:defRPr sz="1150" b="0" i="0" u="none" strike="noStrike" cap="none">
                <a:solidFill>
                  <a:srgbClr val="1E365C"/>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0" name="Google Shape;120;p79"/>
          <p:cNvSpPr>
            <a:spLocks noGrp="1"/>
          </p:cNvSpPr>
          <p:nvPr>
            <p:ph type="pic" idx="3"/>
          </p:nvPr>
        </p:nvSpPr>
        <p:spPr>
          <a:xfrm>
            <a:off x="6703597" y="2332758"/>
            <a:ext cx="1467994" cy="1467577"/>
          </a:xfrm>
          <a:prstGeom prst="ellipse">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2300"/>
              <a:buFont typeface="Arial"/>
              <a:buChar char="•"/>
              <a:defRPr sz="1150" b="0" i="0" u="none" strike="noStrike" cap="none">
                <a:solidFill>
                  <a:srgbClr val="1E365C"/>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1" name="Google Shape;121;p79"/>
          <p:cNvSpPr>
            <a:spLocks noGrp="1"/>
          </p:cNvSpPr>
          <p:nvPr>
            <p:ph type="pic" idx="4"/>
          </p:nvPr>
        </p:nvSpPr>
        <p:spPr>
          <a:xfrm>
            <a:off x="4005414" y="2332758"/>
            <a:ext cx="1467994" cy="1467577"/>
          </a:xfrm>
          <a:prstGeom prst="ellipse">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2300"/>
              <a:buFont typeface="Arial"/>
              <a:buChar char="•"/>
              <a:defRPr sz="1150" b="0" i="0" u="none" strike="noStrike" cap="none">
                <a:solidFill>
                  <a:srgbClr val="1E365C"/>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2" name="Google Shape;122;p79"/>
          <p:cNvSpPr>
            <a:spLocks noGrp="1"/>
          </p:cNvSpPr>
          <p:nvPr>
            <p:ph type="pic" idx="5"/>
          </p:nvPr>
        </p:nvSpPr>
        <p:spPr>
          <a:xfrm>
            <a:off x="1341531" y="2332758"/>
            <a:ext cx="1467994" cy="1467577"/>
          </a:xfrm>
          <a:prstGeom prst="ellipse">
            <a:avLst/>
          </a:prstGeom>
          <a:noFill/>
          <a:ln>
            <a:noFill/>
          </a:ln>
        </p:spPr>
        <p:txBody>
          <a:bodyPr spcFirstLastPara="1" wrap="square" lIns="182825" tIns="91400" rIns="182825" bIns="91400" anchor="t" anchorCtr="0">
            <a:normAutofit/>
          </a:bodyPr>
          <a:lstStyle>
            <a:lvl1pPr marR="0" lvl="0" algn="l" rtl="0">
              <a:lnSpc>
                <a:spcPct val="90000"/>
              </a:lnSpc>
              <a:spcBef>
                <a:spcPts val="1000"/>
              </a:spcBef>
              <a:spcAft>
                <a:spcPts val="0"/>
              </a:spcAft>
              <a:buClr>
                <a:srgbClr val="1E365C"/>
              </a:buClr>
              <a:buSzPts val="2300"/>
              <a:buFont typeface="Arial"/>
              <a:buChar char="•"/>
              <a:defRPr sz="1150" b="0" i="0" u="none" strike="noStrike" cap="none">
                <a:solidFill>
                  <a:srgbClr val="1E365C"/>
                </a:solidFill>
                <a:latin typeface="Lato Light"/>
                <a:ea typeface="Lato Light"/>
                <a:cs typeface="Lato Light"/>
                <a:sym typeface="Lato Light"/>
              </a:defRPr>
            </a:lvl1pPr>
            <a:lvl2pPr marR="0" lvl="1" algn="l" rtl="0">
              <a:lnSpc>
                <a:spcPct val="90000"/>
              </a:lnSpc>
              <a:spcBef>
                <a:spcPts val="500"/>
              </a:spcBef>
              <a:spcAft>
                <a:spcPts val="0"/>
              </a:spcAft>
              <a:buClr>
                <a:srgbClr val="1E365C"/>
              </a:buClr>
              <a:buSzPts val="4000"/>
              <a:buFont typeface="Arial"/>
              <a:buChar char="•"/>
              <a:defRPr sz="2000" b="0" i="0" u="none" strike="noStrike" cap="none">
                <a:solidFill>
                  <a:srgbClr val="1E365C"/>
                </a:solidFill>
                <a:latin typeface="Lato"/>
                <a:ea typeface="Lato"/>
                <a:cs typeface="Lato"/>
                <a:sym typeface="Lato"/>
              </a:defRPr>
            </a:lvl2pPr>
            <a:lvl3pPr marR="0" lvl="2" algn="l" rtl="0">
              <a:lnSpc>
                <a:spcPct val="90000"/>
              </a:lnSpc>
              <a:spcBef>
                <a:spcPts val="500"/>
              </a:spcBef>
              <a:spcAft>
                <a:spcPts val="0"/>
              </a:spcAft>
              <a:buClr>
                <a:srgbClr val="1E365C"/>
              </a:buClr>
              <a:buSzPts val="3600"/>
              <a:buFont typeface="Arial"/>
              <a:buChar char="•"/>
              <a:defRPr sz="1800" b="0" i="0" u="none" strike="noStrike" cap="none">
                <a:solidFill>
                  <a:srgbClr val="1E365C"/>
                </a:solidFill>
                <a:latin typeface="Lato"/>
                <a:ea typeface="Lato"/>
                <a:cs typeface="Lato"/>
                <a:sym typeface="Lato"/>
              </a:defRPr>
            </a:lvl3pPr>
            <a:lvl4pPr marR="0" lvl="3"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4pPr>
            <a:lvl5pPr marR="0" lvl="4" algn="l" rtl="0">
              <a:lnSpc>
                <a:spcPct val="90000"/>
              </a:lnSpc>
              <a:spcBef>
                <a:spcPts val="500"/>
              </a:spcBef>
              <a:spcAft>
                <a:spcPts val="0"/>
              </a:spcAft>
              <a:buClr>
                <a:srgbClr val="1E365C"/>
              </a:buClr>
              <a:buSzPts val="3200"/>
              <a:buFont typeface="Arial"/>
              <a:buChar char="•"/>
              <a:defRPr sz="1600" b="0" i="0" u="none" strike="noStrike" cap="none">
                <a:solidFill>
                  <a:srgbClr val="1E365C"/>
                </a:solidFill>
                <a:latin typeface="Lato"/>
                <a:ea typeface="Lato"/>
                <a:cs typeface="Lato"/>
                <a:sym typeface="Lato"/>
              </a:defRPr>
            </a:lvl5pPr>
            <a:lvl6pPr marR="0" lvl="5"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6pPr>
            <a:lvl7pPr marR="0" lvl="6"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7pPr>
            <a:lvl8pPr marR="0" lvl="7"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8pPr>
            <a:lvl9pPr marR="0" lvl="8"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3" name="Google Shape;123;p79"/>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79"/>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lvl="0" indent="0" algn="l">
              <a:spcBef>
                <a:spcPts val="0"/>
              </a:spcBef>
              <a:buNone/>
              <a:defRPr u="sng">
                <a:solidFill>
                  <a:schemeClr val="dk1"/>
                </a:solidFill>
                <a:latin typeface="Lato Light"/>
                <a:ea typeface="Lato Light"/>
                <a:cs typeface="Lato Light"/>
                <a:sym typeface="Lato Light"/>
                <a:hlinkClick r:id="" action="ppaction://noaction"/>
              </a:defRPr>
            </a:lvl1pPr>
            <a:lvl2pPr marL="0" lvl="1" indent="0" algn="l">
              <a:spcBef>
                <a:spcPts val="0"/>
              </a:spcBef>
              <a:buNone/>
              <a:defRPr u="sng">
                <a:solidFill>
                  <a:schemeClr val="dk1"/>
                </a:solidFill>
                <a:latin typeface="Lato Light"/>
                <a:ea typeface="Lato Light"/>
                <a:cs typeface="Lato Light"/>
                <a:sym typeface="Lato Light"/>
                <a:hlinkClick r:id="" action="ppaction://noaction"/>
              </a:defRPr>
            </a:lvl2pPr>
            <a:lvl3pPr marL="0" lvl="2" indent="0" algn="l">
              <a:spcBef>
                <a:spcPts val="0"/>
              </a:spcBef>
              <a:buNone/>
              <a:defRPr u="sng">
                <a:solidFill>
                  <a:schemeClr val="dk1"/>
                </a:solidFill>
                <a:latin typeface="Lato Light"/>
                <a:ea typeface="Lato Light"/>
                <a:cs typeface="Lato Light"/>
                <a:sym typeface="Lato Light"/>
                <a:hlinkClick r:id="" action="ppaction://noaction"/>
              </a:defRPr>
            </a:lvl3pPr>
            <a:lvl4pPr marL="0" lvl="3" indent="0" algn="l">
              <a:spcBef>
                <a:spcPts val="0"/>
              </a:spcBef>
              <a:buNone/>
              <a:defRPr u="sng">
                <a:solidFill>
                  <a:schemeClr val="dk1"/>
                </a:solidFill>
                <a:latin typeface="Lato Light"/>
                <a:ea typeface="Lato Light"/>
                <a:cs typeface="Lato Light"/>
                <a:sym typeface="Lato Light"/>
                <a:hlinkClick r:id="" action="ppaction://noaction"/>
              </a:defRPr>
            </a:lvl4pPr>
            <a:lvl5pPr marL="0" lvl="4" indent="0" algn="l">
              <a:spcBef>
                <a:spcPts val="0"/>
              </a:spcBef>
              <a:buNone/>
              <a:defRPr u="sng">
                <a:solidFill>
                  <a:schemeClr val="dk1"/>
                </a:solidFill>
                <a:latin typeface="Lato Light"/>
                <a:ea typeface="Lato Light"/>
                <a:cs typeface="Lato Light"/>
                <a:sym typeface="Lato Light"/>
                <a:hlinkClick r:id="" action="ppaction://noaction"/>
              </a:defRPr>
            </a:lvl5pPr>
            <a:lvl6pPr marL="0" lvl="5" indent="0" algn="l">
              <a:spcBef>
                <a:spcPts val="0"/>
              </a:spcBef>
              <a:buNone/>
              <a:defRPr u="sng">
                <a:solidFill>
                  <a:schemeClr val="dk1"/>
                </a:solidFill>
                <a:latin typeface="Lato Light"/>
                <a:ea typeface="Lato Light"/>
                <a:cs typeface="Lato Light"/>
                <a:sym typeface="Lato Light"/>
                <a:hlinkClick r:id="" action="ppaction://noaction"/>
              </a:defRPr>
            </a:lvl6pPr>
            <a:lvl7pPr marL="0" lvl="6" indent="0" algn="l">
              <a:spcBef>
                <a:spcPts val="0"/>
              </a:spcBef>
              <a:buNone/>
              <a:defRPr u="sng">
                <a:solidFill>
                  <a:schemeClr val="dk1"/>
                </a:solidFill>
                <a:latin typeface="Lato Light"/>
                <a:ea typeface="Lato Light"/>
                <a:cs typeface="Lato Light"/>
                <a:sym typeface="Lato Light"/>
                <a:hlinkClick r:id="" action="ppaction://noaction"/>
              </a:defRPr>
            </a:lvl7pPr>
            <a:lvl8pPr marL="0" lvl="7" indent="0" algn="l">
              <a:spcBef>
                <a:spcPts val="0"/>
              </a:spcBef>
              <a:buNone/>
              <a:defRPr u="sng">
                <a:solidFill>
                  <a:schemeClr val="dk1"/>
                </a:solidFill>
                <a:latin typeface="Lato Light"/>
                <a:ea typeface="Lato Light"/>
                <a:cs typeface="Lato Light"/>
                <a:sym typeface="Lato Light"/>
                <a:hlinkClick r:id="" action="ppaction://noaction"/>
              </a:defRPr>
            </a:lvl8pPr>
            <a:lvl9pPr marL="0" lvl="8" indent="0" algn="l">
              <a:spcBef>
                <a:spcPts val="0"/>
              </a:spcBef>
              <a:buNone/>
              <a:defRPr u="sng">
                <a:solidFill>
                  <a:schemeClr val="dk1"/>
                </a:solidFill>
                <a:latin typeface="Lato Light"/>
                <a:ea typeface="Lato Light"/>
                <a:cs typeface="Lato Light"/>
                <a:sym typeface="Lato Light"/>
                <a:hlinkClick r:id="" action="ppaction://noaction"/>
              </a:defRPr>
            </a:lvl9pPr>
          </a:lstStyle>
          <a:p>
            <a:r>
              <a:rPr lang="fr-FR">
                <a:solidFill>
                  <a:srgbClr val="1E365C"/>
                </a:solidFill>
              </a:rPr>
              <a:t>www.finsec-project.eu  </a:t>
            </a:r>
          </a:p>
          <a:p>
            <a:r>
              <a:rPr lang="fr-FR">
                <a:solidFill>
                  <a:srgbClr val="1E365C"/>
                </a:solidFill>
              </a:rPr>
              <a:t>© 2018 FINSEC Consortium </a:t>
            </a:r>
          </a:p>
        </p:txBody>
      </p:sp>
    </p:spTree>
    <p:extLst>
      <p:ext uri="{BB962C8B-B14F-4D97-AF65-F5344CB8AC3E}">
        <p14:creationId xmlns:p14="http://schemas.microsoft.com/office/powerpoint/2010/main" val="416994443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Headline and text grey">
    <p:spTree>
      <p:nvGrpSpPr>
        <p:cNvPr id="1" name=""/>
        <p:cNvGrpSpPr/>
        <p:nvPr/>
      </p:nvGrpSpPr>
      <p:grpSpPr>
        <a:xfrm>
          <a:off x="0" y="0"/>
          <a:ext cx="0" cy="0"/>
          <a:chOff x="0" y="0"/>
          <a:chExt cx="0" cy="0"/>
        </a:xfrm>
      </p:grpSpPr>
      <p:graphicFrame>
        <p:nvGraphicFramePr>
          <p:cNvPr id="13" name="Objekt 12" hidden="1"/>
          <p:cNvGraphicFramePr>
            <a:graphicFrameLocks noChangeAspect="1"/>
          </p:cNvGraphicFramePr>
          <p:nvPr userDrawn="1">
            <p:custDataLst>
              <p:tags r:id="rId3"/>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58" name="think-cell Folie" r:id="rId5" imgW="270" imgH="270" progId="TCLayout.ActiveDocument.1">
                  <p:embed/>
                </p:oleObj>
              </mc:Choice>
              <mc:Fallback>
                <p:oleObj name="think-cell Folie" r:id="rId5" imgW="270" imgH="270" progId="TCLayout.ActiveDocument.1">
                  <p:embed/>
                  <p:pic>
                    <p:nvPicPr>
                      <p:cNvPr id="0" name=""/>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11" name="Titel 10"/>
          <p:cNvSpPr>
            <a:spLocks noGrp="1"/>
          </p:cNvSpPr>
          <p:nvPr>
            <p:ph type="title" hasCustomPrompt="1"/>
          </p:nvPr>
        </p:nvSpPr>
        <p:spPr/>
        <p:txBody>
          <a:bodyPr/>
          <a:lstStyle>
            <a:lvl1pPr>
              <a:defRPr>
                <a:latin typeface="Calibri" panose="020F0502020204030204" pitchFamily="34" charset="0"/>
              </a:defRPr>
            </a:lvl1pPr>
          </a:lstStyle>
          <a:p>
            <a:r>
              <a:rPr lang="en-GB" dirty="0"/>
              <a:t>Headline</a:t>
            </a:r>
          </a:p>
        </p:txBody>
      </p:sp>
      <p:sp>
        <p:nvSpPr>
          <p:cNvPr id="8" name="Datumsplatzhalter 28"/>
          <p:cNvSpPr>
            <a:spLocks noGrp="1"/>
          </p:cNvSpPr>
          <p:nvPr>
            <p:ph type="dt" sz="half" idx="2"/>
          </p:nvPr>
        </p:nvSpPr>
        <p:spPr>
          <a:xfrm>
            <a:off x="10084225" y="6671740"/>
            <a:ext cx="500137" cy="123111"/>
          </a:xfrm>
          <a:prstGeom prst="rect">
            <a:avLst/>
          </a:prstGeom>
          <a:noFill/>
          <a:ln w="9525">
            <a:noFill/>
            <a:miter lim="800000"/>
            <a:headEnd/>
            <a:tailEnd/>
          </a:ln>
        </p:spPr>
        <p:txBody>
          <a:bodyPr wrap="none" lIns="0" tIns="0" rIns="0" bIns="0" anchor="ctr">
            <a:spAutoFit/>
          </a:bodyPr>
          <a:lstStyle>
            <a:lvl1pPr algn="l">
              <a:defRPr lang="de-DE" sz="800" b="1" smtClean="0">
                <a:solidFill>
                  <a:srgbClr val="000000"/>
                </a:solidFill>
                <a:latin typeface="Calibri" panose="020F0502020204030204" pitchFamily="34" charset="0"/>
              </a:defRPr>
            </a:lvl1pPr>
          </a:lstStyle>
          <a:p>
            <a:pPr defTabSz="914377"/>
            <a:fld id="{4D2422DD-D2E3-4F32-8AFA-81028778F855}" type="datetime1">
              <a:rPr lang="en-GB"/>
              <a:pPr defTabSz="914377"/>
              <a:t>01/02/2021</a:t>
            </a:fld>
            <a:endParaRPr lang="en-GB" dirty="0"/>
          </a:p>
        </p:txBody>
      </p:sp>
      <p:sp>
        <p:nvSpPr>
          <p:cNvPr id="3" name="Textplatzhalter 2"/>
          <p:cNvSpPr>
            <a:spLocks noGrp="1"/>
          </p:cNvSpPr>
          <p:nvPr>
            <p:ph type="body" sz="quarter" idx="10" hasCustomPrompt="1"/>
          </p:nvPr>
        </p:nvSpPr>
        <p:spPr>
          <a:xfrm>
            <a:off x="1303867" y="2097620"/>
            <a:ext cx="9588500" cy="1555297"/>
          </a:xfrm>
        </p:spPr>
        <p:txBody>
          <a:bodyPr>
            <a:noAutofit/>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2"/>
    </p:custDataLst>
    <p:extLst>
      <p:ext uri="{BB962C8B-B14F-4D97-AF65-F5344CB8AC3E}">
        <p14:creationId xmlns:p14="http://schemas.microsoft.com/office/powerpoint/2010/main" val="400541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CB5EA20-7141-4063-80FF-F5CA2AF47AE2}" type="datetimeFigureOut">
              <a:rPr lang="it-IT" smtClean="0"/>
              <a:t>01/02/2021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250449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CB5EA20-7141-4063-80FF-F5CA2AF47AE2}" type="datetimeFigureOut">
              <a:rPr lang="it-IT" smtClean="0"/>
              <a:t>01/02/2021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2381629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CB5EA20-7141-4063-80FF-F5CA2AF47AE2}" type="datetimeFigureOut">
              <a:rPr lang="it-IT" smtClean="0"/>
              <a:t>01/02/2021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240145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CB5EA20-7141-4063-80FF-F5CA2AF47AE2}" type="datetimeFigureOut">
              <a:rPr lang="it-IT" smtClean="0"/>
              <a:t>01/02/2021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1823810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CB5EA20-7141-4063-80FF-F5CA2AF47AE2}" type="datetimeFigureOut">
              <a:rPr lang="it-IT" smtClean="0"/>
              <a:t>01/02/2021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1299479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CB5EA20-7141-4063-80FF-F5CA2AF47AE2}" type="datetimeFigureOut">
              <a:rPr lang="it-IT" smtClean="0"/>
              <a:t>01/02/2021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288366-A99D-45EF-A5E2-E5A85845CA25}" type="slidenum">
              <a:rPr lang="it-IT" smtClean="0"/>
              <a:t>‹N›</a:t>
            </a:fld>
            <a:endParaRPr lang="it-IT"/>
          </a:p>
        </p:txBody>
      </p:sp>
    </p:spTree>
    <p:extLst>
      <p:ext uri="{BB962C8B-B14F-4D97-AF65-F5344CB8AC3E}">
        <p14:creationId xmlns:p14="http://schemas.microsoft.com/office/powerpoint/2010/main" val="585476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5EA20-7141-4063-80FF-F5CA2AF47AE2}" type="datetimeFigureOut">
              <a:rPr lang="it-IT" smtClean="0"/>
              <a:t>01/02/2021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88366-A99D-45EF-A5E2-E5A85845CA25}" type="slidenum">
              <a:rPr lang="it-IT" smtClean="0"/>
              <a:t>‹N›</a:t>
            </a:fld>
            <a:endParaRPr lang="it-IT"/>
          </a:p>
        </p:txBody>
      </p:sp>
    </p:spTree>
    <p:extLst>
      <p:ext uri="{BB962C8B-B14F-4D97-AF65-F5344CB8AC3E}">
        <p14:creationId xmlns:p14="http://schemas.microsoft.com/office/powerpoint/2010/main" val="1009069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838201" y="258506"/>
            <a:ext cx="10515600" cy="807178"/>
          </a:xfrm>
          <a:prstGeom prst="rect">
            <a:avLst/>
          </a:prstGeom>
          <a:noFill/>
          <a:ln>
            <a:noFill/>
          </a:ln>
        </p:spPr>
        <p:txBody>
          <a:bodyPr spcFirstLastPara="1" wrap="square" lIns="182825" tIns="91400" rIns="182825" bIns="91400" anchor="ctr" anchorCtr="0">
            <a:normAutofit/>
          </a:bodyPr>
          <a:lstStyle>
            <a:lvl1pPr marR="0" lvl="0" algn="ctr" rtl="0">
              <a:lnSpc>
                <a:spcPct val="90000"/>
              </a:lnSpc>
              <a:spcBef>
                <a:spcPts val="0"/>
              </a:spcBef>
              <a:spcAft>
                <a:spcPts val="0"/>
              </a:spcAft>
              <a:buClr>
                <a:srgbClr val="1E365C"/>
              </a:buClr>
              <a:buSzPts val="6000"/>
              <a:buFont typeface="Lato"/>
              <a:buNone/>
              <a:defRPr sz="6000" b="0" i="0" u="none" strike="noStrike" cap="none">
                <a:solidFill>
                  <a:srgbClr val="1E365C"/>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7"/>
          <p:cNvSpPr txBox="1">
            <a:spLocks noGrp="1"/>
          </p:cNvSpPr>
          <p:nvPr>
            <p:ph type="body" idx="1"/>
          </p:nvPr>
        </p:nvSpPr>
        <p:spPr>
          <a:xfrm>
            <a:off x="838201" y="1825625"/>
            <a:ext cx="10515600" cy="4351338"/>
          </a:xfrm>
          <a:prstGeom prst="rect">
            <a:avLst/>
          </a:prstGeom>
          <a:noFill/>
          <a:ln>
            <a:noFill/>
          </a:ln>
        </p:spPr>
        <p:txBody>
          <a:bodyPr spcFirstLastPara="1" wrap="square" lIns="182825" tIns="91400" rIns="182825" bIns="91400" anchor="t" anchorCtr="0">
            <a:normAutofit/>
          </a:bodyPr>
          <a:lstStyle>
            <a:lvl1pPr marL="457200" marR="0" lvl="0" indent="-533400" algn="l" rtl="0">
              <a:lnSpc>
                <a:spcPct val="90000"/>
              </a:lnSpc>
              <a:spcBef>
                <a:spcPts val="2000"/>
              </a:spcBef>
              <a:spcAft>
                <a:spcPts val="0"/>
              </a:spcAft>
              <a:buClr>
                <a:srgbClr val="1E365C"/>
              </a:buClr>
              <a:buSzPts val="4800"/>
              <a:buFont typeface="Arial"/>
              <a:buChar char="•"/>
              <a:defRPr sz="4800" b="0" i="0" u="none" strike="noStrike" cap="none">
                <a:solidFill>
                  <a:srgbClr val="1E365C"/>
                </a:solidFill>
                <a:latin typeface="Lato"/>
                <a:ea typeface="Lato"/>
                <a:cs typeface="Lato"/>
                <a:sym typeface="Lato"/>
              </a:defRPr>
            </a:lvl1pPr>
            <a:lvl2pPr marL="914400" marR="0" lvl="1" indent="-482600" algn="l" rtl="0">
              <a:lnSpc>
                <a:spcPct val="90000"/>
              </a:lnSpc>
              <a:spcBef>
                <a:spcPts val="1000"/>
              </a:spcBef>
              <a:spcAft>
                <a:spcPts val="0"/>
              </a:spcAft>
              <a:buClr>
                <a:srgbClr val="1E365C"/>
              </a:buClr>
              <a:buSzPts val="4000"/>
              <a:buFont typeface="Arial"/>
              <a:buChar char="•"/>
              <a:defRPr sz="4000" b="0" i="0" u="none" strike="noStrike" cap="none">
                <a:solidFill>
                  <a:srgbClr val="1E365C"/>
                </a:solidFill>
                <a:latin typeface="Lato"/>
                <a:ea typeface="Lato"/>
                <a:cs typeface="Lato"/>
                <a:sym typeface="Lato"/>
              </a:defRPr>
            </a:lvl2pPr>
            <a:lvl3pPr marL="1371600" marR="0" lvl="2" indent="-457200" algn="l" rtl="0">
              <a:lnSpc>
                <a:spcPct val="90000"/>
              </a:lnSpc>
              <a:spcBef>
                <a:spcPts val="1000"/>
              </a:spcBef>
              <a:spcAft>
                <a:spcPts val="0"/>
              </a:spcAft>
              <a:buClr>
                <a:srgbClr val="1E365C"/>
              </a:buClr>
              <a:buSzPts val="3600"/>
              <a:buFont typeface="Arial"/>
              <a:buChar char="•"/>
              <a:defRPr sz="3600" b="0" i="0" u="none" strike="noStrike" cap="none">
                <a:solidFill>
                  <a:srgbClr val="1E365C"/>
                </a:solidFill>
                <a:latin typeface="Lato"/>
                <a:ea typeface="Lato"/>
                <a:cs typeface="Lato"/>
                <a:sym typeface="Lato"/>
              </a:defRPr>
            </a:lvl3pPr>
            <a:lvl4pPr marL="1828800" marR="0" lvl="3" indent="-431800" algn="l" rtl="0">
              <a:lnSpc>
                <a:spcPct val="90000"/>
              </a:lnSpc>
              <a:spcBef>
                <a:spcPts val="1000"/>
              </a:spcBef>
              <a:spcAft>
                <a:spcPts val="0"/>
              </a:spcAft>
              <a:buClr>
                <a:srgbClr val="1E365C"/>
              </a:buClr>
              <a:buSzPts val="3200"/>
              <a:buFont typeface="Arial"/>
              <a:buChar char="•"/>
              <a:defRPr sz="3200" b="0" i="0" u="none" strike="noStrike" cap="none">
                <a:solidFill>
                  <a:srgbClr val="1E365C"/>
                </a:solidFill>
                <a:latin typeface="Lato"/>
                <a:ea typeface="Lato"/>
                <a:cs typeface="Lato"/>
                <a:sym typeface="Lato"/>
              </a:defRPr>
            </a:lvl4pPr>
            <a:lvl5pPr marL="2286000" marR="0" lvl="4" indent="-431800" algn="l" rtl="0">
              <a:lnSpc>
                <a:spcPct val="90000"/>
              </a:lnSpc>
              <a:spcBef>
                <a:spcPts val="1000"/>
              </a:spcBef>
              <a:spcAft>
                <a:spcPts val="0"/>
              </a:spcAft>
              <a:buClr>
                <a:srgbClr val="1E365C"/>
              </a:buClr>
              <a:buSzPts val="3200"/>
              <a:buFont typeface="Arial"/>
              <a:buChar char="•"/>
              <a:defRPr sz="3200" b="0" i="0" u="none" strike="noStrike" cap="none">
                <a:solidFill>
                  <a:srgbClr val="1E365C"/>
                </a:solidFill>
                <a:latin typeface="Lato"/>
                <a:ea typeface="Lato"/>
                <a:cs typeface="Lato"/>
                <a:sym typeface="Lato"/>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Lato Light"/>
                <a:ea typeface="Lato Light"/>
                <a:cs typeface="Lato Light"/>
                <a:sym typeface="Lato Light"/>
              </a:defRPr>
            </a:lvl9pPr>
          </a:lstStyle>
          <a:p>
            <a:endParaRPr/>
          </a:p>
        </p:txBody>
      </p:sp>
      <p:sp>
        <p:nvSpPr>
          <p:cNvPr id="12" name="Google Shape;12;p57"/>
          <p:cNvSpPr txBox="1">
            <a:spLocks noGrp="1"/>
          </p:cNvSpPr>
          <p:nvPr>
            <p:ph type="ftr" idx="11"/>
          </p:nvPr>
        </p:nvSpPr>
        <p:spPr>
          <a:xfrm>
            <a:off x="977033" y="6345010"/>
            <a:ext cx="7914983" cy="376470"/>
          </a:xfrm>
          <a:prstGeom prst="rect">
            <a:avLst/>
          </a:prstGeom>
          <a:noFill/>
          <a:ln>
            <a:noFill/>
          </a:ln>
        </p:spPr>
        <p:txBody>
          <a:bodyPr spcFirstLastPara="1" wrap="square" lIns="182825" tIns="91400" rIns="182825" bIns="91400" anchor="ctr" anchorCtr="0">
            <a:noAutofit/>
          </a:bodyPr>
          <a:lstStyle>
            <a:lvl1pPr marR="0" lvl="0" algn="ctr" rtl="0">
              <a:spcBef>
                <a:spcPts val="0"/>
              </a:spcBef>
              <a:spcAft>
                <a:spcPts val="0"/>
              </a:spcAft>
              <a:buSzPts val="1400"/>
              <a:buNone/>
              <a:defRPr sz="800" b="1" i="0" u="none" strike="noStrike" cap="none">
                <a:solidFill>
                  <a:srgbClr val="1E365C"/>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2pPr>
            <a:lvl3pPr marR="0" lvl="2"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3pPr>
            <a:lvl4pPr marR="0" lvl="3"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4pPr>
            <a:lvl5pPr marR="0" lvl="4"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5pPr>
            <a:lvl6pPr marR="0" lvl="5"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6pPr>
            <a:lvl7pPr marR="0" lvl="6"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7pPr>
            <a:lvl8pPr marR="0" lvl="7"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8pPr>
            <a:lvl9pPr marR="0" lvl="8" algn="l" rtl="0">
              <a:spcBef>
                <a:spcPts val="0"/>
              </a:spcBef>
              <a:spcAft>
                <a:spcPts val="0"/>
              </a:spcAft>
              <a:buSzPts val="1400"/>
              <a:buNone/>
              <a:defRPr sz="1800" b="0" i="0" u="none" strike="noStrike" cap="none">
                <a:solidFill>
                  <a:schemeClr val="dk1"/>
                </a:solidFill>
                <a:latin typeface="Lato Light"/>
                <a:ea typeface="Lato Light"/>
                <a:cs typeface="Lato Light"/>
                <a:sym typeface="Lato Light"/>
              </a:defRPr>
            </a:lvl9pPr>
          </a:lstStyle>
          <a:p>
            <a:endParaRPr/>
          </a:p>
        </p:txBody>
      </p:sp>
      <p:sp>
        <p:nvSpPr>
          <p:cNvPr id="13" name="Google Shape;13;p57"/>
          <p:cNvSpPr txBox="1">
            <a:spLocks noGrp="1"/>
          </p:cNvSpPr>
          <p:nvPr>
            <p:ph type="sldNum" idx="12"/>
          </p:nvPr>
        </p:nvSpPr>
        <p:spPr>
          <a:xfrm>
            <a:off x="9139692" y="6356355"/>
            <a:ext cx="2540768" cy="365125"/>
          </a:xfrm>
          <a:prstGeom prst="rect">
            <a:avLst/>
          </a:prstGeom>
          <a:noFill/>
          <a:ln>
            <a:noFill/>
          </a:ln>
        </p:spPr>
        <p:txBody>
          <a:bodyPr spcFirstLastPara="1" wrap="square" lIns="182825" tIns="91400" rIns="182825" bIns="91400" anchor="ctr" anchorCtr="0">
            <a:noAutofit/>
          </a:bodyPr>
          <a:lstStyle>
            <a:lvl1pPr marL="0" marR="0" lvl="0"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1pPr>
            <a:lvl2pPr marL="0" marR="0" lvl="1"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2pPr>
            <a:lvl3pPr marL="0" marR="0" lvl="2"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3pPr>
            <a:lvl4pPr marL="0" marR="0" lvl="3"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4pPr>
            <a:lvl5pPr marL="0" marR="0" lvl="4"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5pPr>
            <a:lvl6pPr marL="0" marR="0" lvl="5"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6pPr>
            <a:lvl7pPr marL="0" marR="0" lvl="6"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7pPr>
            <a:lvl8pPr marL="0" marR="0" lvl="7"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8pPr>
            <a:lvl9pPr marL="0" marR="0" lvl="8" indent="0" algn="l" rtl="0">
              <a:spcBef>
                <a:spcPts val="0"/>
              </a:spcBef>
              <a:buNone/>
              <a:defRPr sz="800" b="1" i="0" u="sng" strike="noStrike" cap="none">
                <a:solidFill>
                  <a:srgbClr val="1E365C"/>
                </a:solidFill>
                <a:latin typeface="Lato Light"/>
                <a:ea typeface="Lato Light"/>
                <a:cs typeface="Lato Light"/>
                <a:sym typeface="Lato Light"/>
                <a:hlinkClick r:id="" action="ppaction://noaction"/>
              </a:defRPr>
            </a:lvl9pPr>
          </a:lstStyle>
          <a:p>
            <a:r>
              <a:rPr lang="fr-FR"/>
              <a:t>www.finsec-project.eu</a:t>
            </a:r>
            <a:r>
              <a:rPr lang="fr-FR" u="none"/>
              <a:t>	                         </a:t>
            </a:r>
            <a:endParaRPr lang="fr-FR" sz="1000" u="none"/>
          </a:p>
          <a:p>
            <a:r>
              <a:rPr lang="fr-FR" u="none"/>
              <a:t>© 2018 FINSEC Consortium</a:t>
            </a:r>
            <a:endParaRPr lang="fr-FR" sz="700" b="0" u="none">
              <a:solidFill>
                <a:srgbClr val="000000"/>
              </a:solidFill>
              <a:latin typeface="Arial"/>
              <a:ea typeface="Arial"/>
              <a:cs typeface="Arial"/>
              <a:sym typeface="Arial"/>
            </a:endParaRPr>
          </a:p>
        </p:txBody>
      </p:sp>
      <p:pic>
        <p:nvPicPr>
          <p:cNvPr id="14" name="Google Shape;14;p57" descr="https://app.finsec-project.eu/static/images/flag_yellow_low.jpg"/>
          <p:cNvPicPr preferRelativeResize="0"/>
          <p:nvPr/>
        </p:nvPicPr>
        <p:blipFill rotWithShape="1">
          <a:blip r:embed="rId25">
            <a:alphaModFix/>
          </a:blip>
          <a:srcRect/>
          <a:stretch/>
        </p:blipFill>
        <p:spPr>
          <a:xfrm flipH="1">
            <a:off x="413892" y="6378826"/>
            <a:ext cx="503292" cy="341877"/>
          </a:xfrm>
          <a:prstGeom prst="rect">
            <a:avLst/>
          </a:prstGeom>
          <a:noFill/>
          <a:ln>
            <a:noFill/>
          </a:ln>
        </p:spPr>
      </p:pic>
      <p:pic>
        <p:nvPicPr>
          <p:cNvPr id="15" name="Google Shape;15;p57"/>
          <p:cNvPicPr preferRelativeResize="0"/>
          <p:nvPr/>
        </p:nvPicPr>
        <p:blipFill rotWithShape="1">
          <a:blip r:embed="rId26">
            <a:alphaModFix/>
          </a:blip>
          <a:srcRect/>
          <a:stretch/>
        </p:blipFill>
        <p:spPr>
          <a:xfrm>
            <a:off x="10649837" y="6366995"/>
            <a:ext cx="1030624" cy="343844"/>
          </a:xfrm>
          <a:prstGeom prst="rect">
            <a:avLst/>
          </a:prstGeom>
          <a:noFill/>
          <a:ln>
            <a:noFill/>
          </a:ln>
        </p:spPr>
      </p:pic>
      <p:sp>
        <p:nvSpPr>
          <p:cNvPr id="16" name="Google Shape;16;p57"/>
          <p:cNvSpPr/>
          <p:nvPr/>
        </p:nvSpPr>
        <p:spPr>
          <a:xfrm>
            <a:off x="11532004" y="252734"/>
            <a:ext cx="360094" cy="360000"/>
          </a:xfrm>
          <a:prstGeom prst="ellipse">
            <a:avLst/>
          </a:prstGeom>
          <a:solidFill>
            <a:srgbClr val="1E365C"/>
          </a:solidFill>
          <a:ln w="50800" cap="rnd" cmpd="sng">
            <a:solidFill>
              <a:srgbClr val="FEBC49"/>
            </a:solidFill>
            <a:prstDash val="solid"/>
            <a:bevel/>
            <a:headEnd type="none" w="sm" len="sm"/>
            <a:tailEnd type="none" w="sm" len="sm"/>
          </a:ln>
          <a:effectLst>
            <a:outerShdw blurRad="50800" dist="50800" dir="2580000" sx="94000" sy="94000" algn="ctr" rotWithShape="0">
              <a:srgbClr val="666666">
                <a:alpha val="77254"/>
              </a:srgbClr>
            </a:outerShdw>
          </a:effectLst>
        </p:spPr>
        <p:txBody>
          <a:bodyPr spcFirstLastPara="1" wrap="square" lIns="45700" tIns="22850" rIns="45700" bIns="22850" anchor="ctr" anchorCtr="0">
            <a:noAutofit/>
          </a:bodyPr>
          <a:lstStyle/>
          <a:p>
            <a:pPr algn="ctr"/>
            <a:endParaRPr>
              <a:solidFill>
                <a:srgbClr val="FFFFFF"/>
              </a:solidFill>
              <a:latin typeface="Lato Light"/>
              <a:ea typeface="Lato Light"/>
              <a:cs typeface="Lato Light"/>
              <a:sym typeface="Lato Light"/>
            </a:endParaRPr>
          </a:p>
        </p:txBody>
      </p:sp>
      <p:sp>
        <p:nvSpPr>
          <p:cNvPr id="17" name="Google Shape;17;p57"/>
          <p:cNvSpPr txBox="1"/>
          <p:nvPr/>
        </p:nvSpPr>
        <p:spPr>
          <a:xfrm>
            <a:off x="11528315" y="290566"/>
            <a:ext cx="363422" cy="461624"/>
          </a:xfrm>
          <a:prstGeom prst="rect">
            <a:avLst/>
          </a:prstGeom>
          <a:noFill/>
          <a:ln>
            <a:noFill/>
          </a:ln>
        </p:spPr>
        <p:txBody>
          <a:bodyPr spcFirstLastPara="1" wrap="square" lIns="91400" tIns="45700" rIns="91400" bIns="45700" anchor="t" anchorCtr="0">
            <a:spAutoFit/>
          </a:bodyPr>
          <a:lstStyle/>
          <a:p>
            <a:pPr algn="ctr"/>
            <a:fld id="{00000000-1234-1234-1234-123412341234}" type="slidenum">
              <a:rPr lang="en-US" sz="1200">
                <a:solidFill>
                  <a:srgbClr val="FFFFFF"/>
                </a:solidFill>
                <a:latin typeface="Lato"/>
                <a:ea typeface="Lato"/>
                <a:cs typeface="Lato"/>
                <a:sym typeface="Lato"/>
              </a:rPr>
              <a:pPr algn="ctr"/>
              <a:t>‹N›</a:t>
            </a:fld>
            <a:endParaRPr sz="1400">
              <a:solidFill>
                <a:srgbClr val="FFFFFF"/>
              </a:solidFill>
              <a:latin typeface="Lato"/>
              <a:ea typeface="Lato"/>
              <a:cs typeface="Lato"/>
              <a:sym typeface="Lato"/>
            </a:endParaRPr>
          </a:p>
        </p:txBody>
      </p:sp>
    </p:spTree>
    <p:extLst>
      <p:ext uri="{BB962C8B-B14F-4D97-AF65-F5344CB8AC3E}">
        <p14:creationId xmlns:p14="http://schemas.microsoft.com/office/powerpoint/2010/main" val="265322374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44">
          <p15:clr>
            <a:srgbClr val="F26B43"/>
          </p15:clr>
        </p15:guide>
        <p15:guide id="2" pos="76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finsec-project.eu/" TargetMode="Externa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8" Type="http://schemas.openxmlformats.org/officeDocument/2006/relationships/image" Target="../media/image10.png"/><Relationship Id="rId26" Type="http://schemas.openxmlformats.org/officeDocument/2006/relationships/image" Target="../media/image18.png"/><Relationship Id="rId13" Type="http://schemas.openxmlformats.org/officeDocument/2006/relationships/image" Target="../media/image13.svg"/><Relationship Id="rId21" Type="http://schemas.openxmlformats.org/officeDocument/2006/relationships/image" Target="../media/image13.png"/><Relationship Id="rId17" Type="http://schemas.openxmlformats.org/officeDocument/2006/relationships/image" Target="../media/image17.svg"/><Relationship Id="rId7" Type="http://schemas.openxmlformats.org/officeDocument/2006/relationships/image" Target="../media/image8.svg"/><Relationship Id="rId25" Type="http://schemas.openxmlformats.org/officeDocument/2006/relationships/image" Target="../media/image16.png"/><Relationship Id="rId2" Type="http://schemas.openxmlformats.org/officeDocument/2006/relationships/image" Target="../media/image17.png"/><Relationship Id="rId20" Type="http://schemas.openxmlformats.org/officeDocument/2006/relationships/image" Target="../media/image12.png"/><Relationship Id="rId29" Type="http://schemas.openxmlformats.org/officeDocument/2006/relationships/image" Target="../media/image9.png"/><Relationship Id="rId1" Type="http://schemas.openxmlformats.org/officeDocument/2006/relationships/slideLayout" Target="../slideLayouts/slideLayout13.xml"/><Relationship Id="rId11" Type="http://schemas.openxmlformats.org/officeDocument/2006/relationships/image" Target="../media/image12.svg"/><Relationship Id="rId24" Type="http://schemas.microsoft.com/office/2007/relationships/hdphoto" Target="../media/hdphoto1.wdp"/><Relationship Id="rId32" Type="http://schemas.openxmlformats.org/officeDocument/2006/relationships/image" Target="../media/image19.svg"/><Relationship Id="rId23" Type="http://schemas.openxmlformats.org/officeDocument/2006/relationships/image" Target="../media/image15.png"/><Relationship Id="rId15" Type="http://schemas.openxmlformats.org/officeDocument/2006/relationships/image" Target="../media/image15.svg"/><Relationship Id="rId28" Type="http://schemas.openxmlformats.org/officeDocument/2006/relationships/image" Target="../media/image15.svg"/><Relationship Id="rId19" Type="http://schemas.openxmlformats.org/officeDocument/2006/relationships/image" Target="../media/image11.png"/><Relationship Id="rId31"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image" Target="../media/image10.sv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17.svg"/></Relationships>
</file>

<file path=ppt/slides/_rels/slide11.xml.rels><?xml version="1.0" encoding="UTF-8" standalone="yes"?>
<Relationships xmlns="http://schemas.openxmlformats.org/package/2006/relationships"><Relationship Id="rId18" Type="http://schemas.openxmlformats.org/officeDocument/2006/relationships/image" Target="../media/image8.png"/><Relationship Id="rId26" Type="http://schemas.openxmlformats.org/officeDocument/2006/relationships/image" Target="../media/image15.png"/><Relationship Id="rId13" Type="http://schemas.openxmlformats.org/officeDocument/2006/relationships/image" Target="../media/image21.svg"/><Relationship Id="rId34" Type="http://schemas.openxmlformats.org/officeDocument/2006/relationships/image" Target="../media/image24.svg"/><Relationship Id="rId17" Type="http://schemas.openxmlformats.org/officeDocument/2006/relationships/image" Target="../media/image17.svg"/><Relationship Id="rId25" Type="http://schemas.openxmlformats.org/officeDocument/2006/relationships/image" Target="../media/image21.png"/><Relationship Id="rId33" Type="http://schemas.openxmlformats.org/officeDocument/2006/relationships/image" Target="../media/image24.png"/><Relationship Id="rId2" Type="http://schemas.openxmlformats.org/officeDocument/2006/relationships/image" Target="../media/image9.png"/><Relationship Id="rId20" Type="http://schemas.openxmlformats.org/officeDocument/2006/relationships/image" Target="../media/image26.png"/><Relationship Id="rId29" Type="http://schemas.openxmlformats.org/officeDocument/2006/relationships/image" Target="../media/image12.png"/><Relationship Id="rId16" Type="http://schemas.openxmlformats.org/officeDocument/2006/relationships/image" Target="../media/image12.svg"/><Relationship Id="rId1" Type="http://schemas.openxmlformats.org/officeDocument/2006/relationships/slideLayout" Target="../slideLayouts/slideLayout13.xml"/><Relationship Id="rId24" Type="http://schemas.openxmlformats.org/officeDocument/2006/relationships/image" Target="../media/image10.png"/><Relationship Id="rId6" Type="http://schemas.openxmlformats.org/officeDocument/2006/relationships/image" Target="../media/image19.svg"/><Relationship Id="rId11" Type="http://schemas.openxmlformats.org/officeDocument/2006/relationships/image" Target="../media/image8.svg"/><Relationship Id="rId32" Type="http://schemas.openxmlformats.org/officeDocument/2006/relationships/image" Target="../media/image14.png"/><Relationship Id="rId23" Type="http://schemas.openxmlformats.org/officeDocument/2006/relationships/image" Target="../media/image23.svg"/><Relationship Id="rId28" Type="http://schemas.openxmlformats.org/officeDocument/2006/relationships/image" Target="../media/image11.png"/><Relationship Id="rId19" Type="http://schemas.openxmlformats.org/officeDocument/2006/relationships/image" Target="../media/image19.svg"/><Relationship Id="rId31" Type="http://schemas.openxmlformats.org/officeDocument/2006/relationships/image" Target="../media/image23.png"/><Relationship Id="rId4" Type="http://schemas.openxmlformats.org/officeDocument/2006/relationships/image" Target="../media/image5.svg"/><Relationship Id="rId27" Type="http://schemas.microsoft.com/office/2007/relationships/hdphoto" Target="../media/hdphoto1.wdp"/><Relationship Id="rId30"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1.svg"/><Relationship Id="rId18" Type="http://schemas.openxmlformats.org/officeDocument/2006/relationships/image" Target="../media/image24.png"/><Relationship Id="rId21"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16.png"/><Relationship Id="rId17" Type="http://schemas.openxmlformats.org/officeDocument/2006/relationships/image" Target="../media/image35.svg"/><Relationship Id="rId25" Type="http://schemas.openxmlformats.org/officeDocument/2006/relationships/image" Target="../media/image9.png"/><Relationship Id="rId2" Type="http://schemas.openxmlformats.org/officeDocument/2006/relationships/image" Target="../media/image27.pn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8.svg"/><Relationship Id="rId1" Type="http://schemas.openxmlformats.org/officeDocument/2006/relationships/slideLayout" Target="../slideLayouts/slideLayout13.xml"/><Relationship Id="rId6" Type="http://schemas.openxmlformats.org/officeDocument/2006/relationships/image" Target="../media/image12.png"/><Relationship Id="rId11" Type="http://schemas.microsoft.com/office/2007/relationships/hdphoto" Target="../media/hdphoto1.wdp"/><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33.svg"/><Relationship Id="rId23" Type="http://schemas.openxmlformats.org/officeDocument/2006/relationships/image" Target="../media/image15.svg"/><Relationship Id="rId28" Type="http://schemas.openxmlformats.org/officeDocument/2006/relationships/image" Target="../media/image8.png"/><Relationship Id="rId10" Type="http://schemas.openxmlformats.org/officeDocument/2006/relationships/image" Target="../media/image15.png"/><Relationship Id="rId19" Type="http://schemas.openxmlformats.org/officeDocument/2006/relationships/image" Target="../media/image37.svg"/><Relationship Id="rId31" Type="http://schemas.openxmlformats.org/officeDocument/2006/relationships/image" Target="../media/image30.svg"/><Relationship Id="rId4" Type="http://schemas.openxmlformats.org/officeDocument/2006/relationships/image" Target="../media/image23.svg"/><Relationship Id="rId9" Type="http://schemas.openxmlformats.org/officeDocument/2006/relationships/image" Target="../media/image28.svg"/><Relationship Id="rId14" Type="http://schemas.openxmlformats.org/officeDocument/2006/relationships/image" Target="../media/image17.png"/><Relationship Id="rId22" Type="http://schemas.openxmlformats.org/officeDocument/2006/relationships/image" Target="../media/image19.png"/><Relationship Id="rId27" Type="http://schemas.openxmlformats.org/officeDocument/2006/relationships/image" Target="../media/image27.svg"/><Relationship Id="rId30"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21" Type="http://schemas.openxmlformats.org/officeDocument/2006/relationships/image" Target="../media/image5.png"/><Relationship Id="rId7" Type="http://schemas.openxmlformats.org/officeDocument/2006/relationships/image" Target="NULL"/><Relationship Id="rId17" Type="http://schemas.openxmlformats.org/officeDocument/2006/relationships/image" Target="../media/image17.svg"/><Relationship Id="rId2" Type="http://schemas.openxmlformats.org/officeDocument/2006/relationships/audio" Target="../media/media4.m4a"/><Relationship Id="rId20" Type="http://schemas.openxmlformats.org/officeDocument/2006/relationships/image" Target="../media/image9.png"/><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NULL"/><Relationship Id="rId19" Type="http://schemas.openxmlformats.org/officeDocument/2006/relationships/image" Target="../media/image19.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NULL"/><Relationship Id="rId18" Type="http://schemas.openxmlformats.org/officeDocument/2006/relationships/image" Target="../media/image17.png"/><Relationship Id="rId3" Type="http://schemas.openxmlformats.org/officeDocument/2006/relationships/slideLayout" Target="../slideLayouts/slideLayout13.xml"/><Relationship Id="rId21" Type="http://schemas.openxmlformats.org/officeDocument/2006/relationships/image" Target="../media/image13.svg"/><Relationship Id="rId34"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NULL"/><Relationship Id="rId33" Type="http://schemas.openxmlformats.org/officeDocument/2006/relationships/image" Target="../media/image20.png"/><Relationship Id="rId2" Type="http://schemas.openxmlformats.org/officeDocument/2006/relationships/audio" Target="../media/media5.m4a"/><Relationship Id="rId16" Type="http://schemas.openxmlformats.org/officeDocument/2006/relationships/image" Target="../media/image16.png"/><Relationship Id="rId20" Type="http://schemas.openxmlformats.org/officeDocument/2006/relationships/image" Target="../media/image18.png"/><Relationship Id="rId29" Type="http://schemas.openxmlformats.org/officeDocument/2006/relationships/image" Target="../media/image9.png"/><Relationship Id="rId1" Type="http://schemas.microsoft.com/office/2007/relationships/media" Target="../media/media5.m4a"/><Relationship Id="rId6" Type="http://schemas.openxmlformats.org/officeDocument/2006/relationships/image" Target="NULL"/><Relationship Id="rId11" Type="http://schemas.openxmlformats.org/officeDocument/2006/relationships/image" Target="NULL"/><Relationship Id="rId32" Type="http://schemas.openxmlformats.org/officeDocument/2006/relationships/image" Target="../media/image19.svg"/><Relationship Id="rId5" Type="http://schemas.openxmlformats.org/officeDocument/2006/relationships/image" Target="../media/image10.png"/><Relationship Id="rId15" Type="http://schemas.microsoft.com/office/2007/relationships/hdphoto" Target="../media/hdphoto1.wdp"/><Relationship Id="rId28" Type="http://schemas.openxmlformats.org/officeDocument/2006/relationships/image" Target="../media/image15.svg"/><Relationship Id="rId10" Type="http://schemas.openxmlformats.org/officeDocument/2006/relationships/image" Target="../media/image13.png"/><Relationship Id="rId19" Type="http://schemas.openxmlformats.org/officeDocument/2006/relationships/image" Target="NULL"/><Relationship Id="rId31"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NULL"/><Relationship Id="rId14" Type="http://schemas.openxmlformats.org/officeDocument/2006/relationships/image" Target="../media/image15.png"/><Relationship Id="rId22" Type="http://schemas.openxmlformats.org/officeDocument/2006/relationships/image" Target="../media/image19.png"/><Relationship Id="rId30"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26" Type="http://schemas.openxmlformats.org/officeDocument/2006/relationships/image" Target="../media/image26.png"/><Relationship Id="rId3" Type="http://schemas.openxmlformats.org/officeDocument/2006/relationships/slideLayout" Target="../slideLayouts/slideLayout13.xml"/><Relationship Id="rId21" Type="http://schemas.openxmlformats.org/officeDocument/2006/relationships/image" Target="../media/image25.jpeg"/><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14.png"/><Relationship Id="rId25" Type="http://schemas.openxmlformats.org/officeDocument/2006/relationships/image" Target="../media/image19.svg"/><Relationship Id="rId2" Type="http://schemas.openxmlformats.org/officeDocument/2006/relationships/audio" Target="../media/media6.m4a"/><Relationship Id="rId16" Type="http://schemas.openxmlformats.org/officeDocument/2006/relationships/image" Target="../media/image23.png"/><Relationship Id="rId20" Type="http://schemas.openxmlformats.org/officeDocument/2006/relationships/image" Target="NULL"/><Relationship Id="rId29" Type="http://schemas.openxmlformats.org/officeDocument/2006/relationships/image" Target="../media/image5.png"/><Relationship Id="rId1" Type="http://schemas.microsoft.com/office/2007/relationships/media" Target="../media/media6.m4a"/><Relationship Id="rId6" Type="http://schemas.openxmlformats.org/officeDocument/2006/relationships/image" Target="NULL"/><Relationship Id="rId11" Type="http://schemas.openxmlformats.org/officeDocument/2006/relationships/image" Target="../media/image11.png"/><Relationship Id="rId24" Type="http://schemas.openxmlformats.org/officeDocument/2006/relationships/image" Target="../media/image8.png"/><Relationship Id="rId5" Type="http://schemas.openxmlformats.org/officeDocument/2006/relationships/image" Target="../media/image10.png"/><Relationship Id="rId15" Type="http://schemas.openxmlformats.org/officeDocument/2006/relationships/image" Target="NULL"/><Relationship Id="rId23" Type="http://schemas.openxmlformats.org/officeDocument/2006/relationships/image" Target="../media/image17.svg"/><Relationship Id="rId28" Type="http://schemas.openxmlformats.org/officeDocument/2006/relationships/image" Target="../media/image20.png"/><Relationship Id="rId10" Type="http://schemas.microsoft.com/office/2007/relationships/hdphoto" Target="../media/hdphoto1.wdp"/><Relationship Id="rId19" Type="http://schemas.openxmlformats.org/officeDocument/2006/relationships/image" Target="../media/image24.pn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22.png"/><Relationship Id="rId22" Type="http://schemas.openxmlformats.org/officeDocument/2006/relationships/image" Target="../media/image9.png"/><Relationship Id="rId27"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1.wdp"/><Relationship Id="rId18" Type="http://schemas.openxmlformats.org/officeDocument/2006/relationships/image" Target="../media/image14.png"/><Relationship Id="rId26" Type="http://schemas.openxmlformats.org/officeDocument/2006/relationships/image" Target="../media/image28.png"/><Relationship Id="rId3" Type="http://schemas.openxmlformats.org/officeDocument/2006/relationships/slideLayout" Target="../slideLayouts/slideLayout13.xml"/><Relationship Id="rId21" Type="http://schemas.openxmlformats.org/officeDocument/2006/relationships/image" Target="NULL"/><Relationship Id="rId34"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5.png"/><Relationship Id="rId17" Type="http://schemas.openxmlformats.org/officeDocument/2006/relationships/image" Target="NULL"/><Relationship Id="rId25" Type="http://schemas.openxmlformats.org/officeDocument/2006/relationships/image" Target="../media/image15.svg"/><Relationship Id="rId33" Type="http://schemas.openxmlformats.org/officeDocument/2006/relationships/image" Target="../media/image20.png"/><Relationship Id="rId2" Type="http://schemas.openxmlformats.org/officeDocument/2006/relationships/audio" Target="../media/media7.m4a"/><Relationship Id="rId16" Type="http://schemas.openxmlformats.org/officeDocument/2006/relationships/image" Target="../media/image17.png"/><Relationship Id="rId20" Type="http://schemas.openxmlformats.org/officeDocument/2006/relationships/image" Target="../media/image24.png"/><Relationship Id="rId29" Type="http://schemas.openxmlformats.org/officeDocument/2006/relationships/image" Target="../media/image8.png"/><Relationship Id="rId1" Type="http://schemas.microsoft.com/office/2007/relationships/media" Target="../media/media7.m4a"/><Relationship Id="rId6" Type="http://schemas.openxmlformats.org/officeDocument/2006/relationships/image" Target="NULL"/><Relationship Id="rId11" Type="http://schemas.openxmlformats.org/officeDocument/2006/relationships/image" Target="NULL"/><Relationship Id="rId24" Type="http://schemas.openxmlformats.org/officeDocument/2006/relationships/image" Target="../media/image19.png"/><Relationship Id="rId32" Type="http://schemas.openxmlformats.org/officeDocument/2006/relationships/image" Target="../media/image30.svg"/><Relationship Id="rId5" Type="http://schemas.openxmlformats.org/officeDocument/2006/relationships/image" Target="../media/image27.png"/><Relationship Id="rId15" Type="http://schemas.openxmlformats.org/officeDocument/2006/relationships/image" Target="NULL"/><Relationship Id="rId23" Type="http://schemas.openxmlformats.org/officeDocument/2006/relationships/image" Target="../media/image13.svg"/><Relationship Id="rId28" Type="http://schemas.openxmlformats.org/officeDocument/2006/relationships/image" Target="../media/image27.svg"/><Relationship Id="rId10" Type="http://schemas.openxmlformats.org/officeDocument/2006/relationships/image" Target="../media/image13.png"/><Relationship Id="rId19" Type="http://schemas.openxmlformats.org/officeDocument/2006/relationships/image" Target="NULL"/><Relationship Id="rId31"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NULL"/><Relationship Id="rId14" Type="http://schemas.openxmlformats.org/officeDocument/2006/relationships/image" Target="../media/image16.png"/><Relationship Id="rId22" Type="http://schemas.openxmlformats.org/officeDocument/2006/relationships/image" Target="../media/image18.png"/><Relationship Id="rId27" Type="http://schemas.openxmlformats.org/officeDocument/2006/relationships/image" Target="../media/image9.png"/><Relationship Id="rId30"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NULL"/><Relationship Id="rId11"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31.png"/><Relationship Id="rId4" Type="http://schemas.openxmlformats.org/officeDocument/2006/relationships/notesSlide" Target="../notesSlides/notesSlide6.xml"/><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txBox="1"/>
          <p:nvPr/>
        </p:nvSpPr>
        <p:spPr>
          <a:xfrm>
            <a:off x="896688" y="4186518"/>
            <a:ext cx="10817665" cy="1569640"/>
          </a:xfrm>
          <a:prstGeom prst="rect">
            <a:avLst/>
          </a:prstGeom>
          <a:noFill/>
          <a:ln>
            <a:noFill/>
          </a:ln>
        </p:spPr>
        <p:txBody>
          <a:bodyPr spcFirstLastPara="1" wrap="square" lIns="45713" tIns="22850" rIns="45713" bIns="22850" anchor="t" anchorCtr="0">
            <a:spAutoFit/>
          </a:bodyPr>
          <a:lstStyle/>
          <a:p>
            <a:pPr algn="ctr"/>
            <a:r>
              <a:rPr lang="en-US" sz="3300">
                <a:solidFill>
                  <a:schemeClr val="dk1"/>
                </a:solidFill>
                <a:latin typeface="Lato"/>
                <a:ea typeface="Lato"/>
                <a:cs typeface="Lato"/>
                <a:sym typeface="Lato"/>
              </a:rPr>
              <a:t>Integrated Framework </a:t>
            </a:r>
            <a:endParaRPr sz="900"/>
          </a:p>
          <a:p>
            <a:pPr algn="ctr"/>
            <a:r>
              <a:rPr lang="en-US" sz="3300">
                <a:solidFill>
                  <a:schemeClr val="dk1"/>
                </a:solidFill>
                <a:latin typeface="Lato"/>
                <a:ea typeface="Lato"/>
                <a:cs typeface="Lato"/>
                <a:sym typeface="Lato"/>
              </a:rPr>
              <a:t>for Predictive and Collaborative </a:t>
            </a:r>
            <a:endParaRPr sz="900"/>
          </a:p>
          <a:p>
            <a:pPr algn="ctr"/>
            <a:r>
              <a:rPr lang="en-US" sz="3300">
                <a:solidFill>
                  <a:schemeClr val="dk1"/>
                </a:solidFill>
                <a:latin typeface="Lato"/>
                <a:ea typeface="Lato"/>
                <a:cs typeface="Lato"/>
                <a:sym typeface="Lato"/>
              </a:rPr>
              <a:t>Security of Financial Infrastructures</a:t>
            </a:r>
            <a:endParaRPr sz="3300" b="1">
              <a:solidFill>
                <a:schemeClr val="dk2"/>
              </a:solidFill>
              <a:latin typeface="Lato"/>
              <a:ea typeface="Lato"/>
              <a:cs typeface="Lato"/>
              <a:sym typeface="Lato"/>
            </a:endParaRPr>
          </a:p>
        </p:txBody>
      </p:sp>
      <p:grpSp>
        <p:nvGrpSpPr>
          <p:cNvPr id="130" name="Google Shape;130;p1"/>
          <p:cNvGrpSpPr/>
          <p:nvPr/>
        </p:nvGrpSpPr>
        <p:grpSpPr>
          <a:xfrm>
            <a:off x="5014709" y="5816716"/>
            <a:ext cx="2521390" cy="126785"/>
            <a:chOff x="6913974" y="7539452"/>
            <a:chExt cx="5042779" cy="253569"/>
          </a:xfrm>
        </p:grpSpPr>
        <p:sp>
          <p:nvSpPr>
            <p:cNvPr id="131" name="Google Shape;131;p1"/>
            <p:cNvSpPr/>
            <p:nvPr/>
          </p:nvSpPr>
          <p:spPr>
            <a:xfrm rot="-2738462">
              <a:off x="6927228" y="7711914"/>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32" name="Google Shape;132;p1"/>
            <p:cNvSpPr/>
            <p:nvPr/>
          </p:nvSpPr>
          <p:spPr>
            <a:xfrm rot="-2738462">
              <a:off x="7142741" y="7709503"/>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33" name="Google Shape;133;p1"/>
            <p:cNvSpPr/>
            <p:nvPr/>
          </p:nvSpPr>
          <p:spPr>
            <a:xfrm rot="-2738462">
              <a:off x="7358254" y="7707092"/>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34" name="Google Shape;134;p1"/>
            <p:cNvSpPr/>
            <p:nvPr/>
          </p:nvSpPr>
          <p:spPr>
            <a:xfrm rot="-2738462">
              <a:off x="7573766" y="7712631"/>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35" name="Google Shape;135;p1"/>
            <p:cNvSpPr/>
            <p:nvPr/>
          </p:nvSpPr>
          <p:spPr>
            <a:xfrm rot="-2738462">
              <a:off x="7789279" y="7710220"/>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36" name="Google Shape;136;p1"/>
            <p:cNvSpPr/>
            <p:nvPr/>
          </p:nvSpPr>
          <p:spPr>
            <a:xfrm rot="-2738462">
              <a:off x="8004792" y="7715760"/>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37" name="Google Shape;137;p1"/>
            <p:cNvSpPr/>
            <p:nvPr/>
          </p:nvSpPr>
          <p:spPr>
            <a:xfrm rot="-2738462">
              <a:off x="8220304" y="7713348"/>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38" name="Google Shape;138;p1"/>
            <p:cNvSpPr/>
            <p:nvPr/>
          </p:nvSpPr>
          <p:spPr>
            <a:xfrm rot="-2738462">
              <a:off x="8435817" y="7710937"/>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39" name="Google Shape;139;p1"/>
            <p:cNvSpPr/>
            <p:nvPr/>
          </p:nvSpPr>
          <p:spPr>
            <a:xfrm rot="-2738462">
              <a:off x="8651330" y="7708526"/>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0" name="Google Shape;140;p1"/>
            <p:cNvSpPr/>
            <p:nvPr/>
          </p:nvSpPr>
          <p:spPr>
            <a:xfrm rot="-2738462">
              <a:off x="8866842" y="7714065"/>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1" name="Google Shape;141;p1"/>
            <p:cNvSpPr/>
            <p:nvPr/>
          </p:nvSpPr>
          <p:spPr>
            <a:xfrm rot="-2738462">
              <a:off x="9082355" y="7711654"/>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2" name="Google Shape;142;p1"/>
            <p:cNvSpPr/>
            <p:nvPr/>
          </p:nvSpPr>
          <p:spPr>
            <a:xfrm rot="-2738462">
              <a:off x="9297868" y="7709243"/>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3" name="Google Shape;143;p1"/>
            <p:cNvSpPr/>
            <p:nvPr/>
          </p:nvSpPr>
          <p:spPr>
            <a:xfrm rot="-2738462">
              <a:off x="6927228" y="7557528"/>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4" name="Google Shape;144;p1"/>
            <p:cNvSpPr/>
            <p:nvPr/>
          </p:nvSpPr>
          <p:spPr>
            <a:xfrm rot="-2738462">
              <a:off x="7142741" y="7555117"/>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5" name="Google Shape;145;p1"/>
            <p:cNvSpPr/>
            <p:nvPr/>
          </p:nvSpPr>
          <p:spPr>
            <a:xfrm rot="-2738462">
              <a:off x="7358254" y="7552706"/>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6" name="Google Shape;146;p1"/>
            <p:cNvSpPr/>
            <p:nvPr/>
          </p:nvSpPr>
          <p:spPr>
            <a:xfrm rot="-2738462">
              <a:off x="7573766" y="7558245"/>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7" name="Google Shape;147;p1"/>
            <p:cNvSpPr/>
            <p:nvPr/>
          </p:nvSpPr>
          <p:spPr>
            <a:xfrm rot="-2738462">
              <a:off x="7789279" y="7555834"/>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8" name="Google Shape;148;p1"/>
            <p:cNvSpPr/>
            <p:nvPr/>
          </p:nvSpPr>
          <p:spPr>
            <a:xfrm rot="-2738462">
              <a:off x="8004792" y="7561374"/>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49" name="Google Shape;149;p1"/>
            <p:cNvSpPr/>
            <p:nvPr/>
          </p:nvSpPr>
          <p:spPr>
            <a:xfrm rot="-2738462">
              <a:off x="8220304" y="7558962"/>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0" name="Google Shape;150;p1"/>
            <p:cNvSpPr/>
            <p:nvPr/>
          </p:nvSpPr>
          <p:spPr>
            <a:xfrm rot="-2738462">
              <a:off x="8435817" y="7556551"/>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1" name="Google Shape;151;p1"/>
            <p:cNvSpPr/>
            <p:nvPr/>
          </p:nvSpPr>
          <p:spPr>
            <a:xfrm rot="-2738462">
              <a:off x="8651330" y="7554140"/>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2" name="Google Shape;152;p1"/>
            <p:cNvSpPr/>
            <p:nvPr/>
          </p:nvSpPr>
          <p:spPr>
            <a:xfrm rot="-2738462">
              <a:off x="8866842" y="7559679"/>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3" name="Google Shape;153;p1"/>
            <p:cNvSpPr/>
            <p:nvPr/>
          </p:nvSpPr>
          <p:spPr>
            <a:xfrm rot="-2738462">
              <a:off x="9082355" y="7557268"/>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4" name="Google Shape;154;p1"/>
            <p:cNvSpPr/>
            <p:nvPr/>
          </p:nvSpPr>
          <p:spPr>
            <a:xfrm rot="-2738462">
              <a:off x="9297868" y="7554857"/>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5" name="Google Shape;155;p1"/>
            <p:cNvSpPr/>
            <p:nvPr/>
          </p:nvSpPr>
          <p:spPr>
            <a:xfrm rot="-2738462">
              <a:off x="9508851" y="7711914"/>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6" name="Google Shape;156;p1"/>
            <p:cNvSpPr/>
            <p:nvPr/>
          </p:nvSpPr>
          <p:spPr>
            <a:xfrm rot="-2738462">
              <a:off x="9724364" y="7709503"/>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7" name="Google Shape;157;p1"/>
            <p:cNvSpPr/>
            <p:nvPr/>
          </p:nvSpPr>
          <p:spPr>
            <a:xfrm rot="-2738462">
              <a:off x="9939877" y="7707092"/>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8" name="Google Shape;158;p1"/>
            <p:cNvSpPr/>
            <p:nvPr/>
          </p:nvSpPr>
          <p:spPr>
            <a:xfrm rot="-2738462">
              <a:off x="10155389" y="7712631"/>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59" name="Google Shape;159;p1"/>
            <p:cNvSpPr/>
            <p:nvPr/>
          </p:nvSpPr>
          <p:spPr>
            <a:xfrm rot="-2738462">
              <a:off x="10370902" y="7710220"/>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0" name="Google Shape;160;p1"/>
            <p:cNvSpPr/>
            <p:nvPr/>
          </p:nvSpPr>
          <p:spPr>
            <a:xfrm rot="-2738462">
              <a:off x="10586415" y="7715760"/>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1" name="Google Shape;161;p1"/>
            <p:cNvSpPr/>
            <p:nvPr/>
          </p:nvSpPr>
          <p:spPr>
            <a:xfrm rot="-2738462">
              <a:off x="10801927" y="7713348"/>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2" name="Google Shape;162;p1"/>
            <p:cNvSpPr/>
            <p:nvPr/>
          </p:nvSpPr>
          <p:spPr>
            <a:xfrm rot="-2738462">
              <a:off x="11017440" y="7710937"/>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3" name="Google Shape;163;p1"/>
            <p:cNvSpPr/>
            <p:nvPr/>
          </p:nvSpPr>
          <p:spPr>
            <a:xfrm rot="-2738462">
              <a:off x="11232953" y="7708526"/>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4" name="Google Shape;164;p1"/>
            <p:cNvSpPr/>
            <p:nvPr/>
          </p:nvSpPr>
          <p:spPr>
            <a:xfrm rot="-2738462">
              <a:off x="11448465" y="7714065"/>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5" name="Google Shape;165;p1"/>
            <p:cNvSpPr/>
            <p:nvPr/>
          </p:nvSpPr>
          <p:spPr>
            <a:xfrm rot="-2738462">
              <a:off x="11663978" y="7711654"/>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6" name="Google Shape;166;p1"/>
            <p:cNvSpPr/>
            <p:nvPr/>
          </p:nvSpPr>
          <p:spPr>
            <a:xfrm rot="-2738462">
              <a:off x="11879491" y="7709243"/>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7" name="Google Shape;167;p1"/>
            <p:cNvSpPr/>
            <p:nvPr/>
          </p:nvSpPr>
          <p:spPr>
            <a:xfrm rot="-2738462">
              <a:off x="9508851" y="7557528"/>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8" name="Google Shape;168;p1"/>
            <p:cNvSpPr/>
            <p:nvPr/>
          </p:nvSpPr>
          <p:spPr>
            <a:xfrm rot="-2738462">
              <a:off x="9724364" y="7555117"/>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69" name="Google Shape;169;p1"/>
            <p:cNvSpPr/>
            <p:nvPr/>
          </p:nvSpPr>
          <p:spPr>
            <a:xfrm rot="-2738462">
              <a:off x="9939877" y="7552706"/>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0" name="Google Shape;170;p1"/>
            <p:cNvSpPr/>
            <p:nvPr/>
          </p:nvSpPr>
          <p:spPr>
            <a:xfrm rot="-2738462">
              <a:off x="10155389" y="7558245"/>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1" name="Google Shape;171;p1"/>
            <p:cNvSpPr/>
            <p:nvPr/>
          </p:nvSpPr>
          <p:spPr>
            <a:xfrm rot="-2738462">
              <a:off x="10370902" y="7555834"/>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2" name="Google Shape;172;p1"/>
            <p:cNvSpPr/>
            <p:nvPr/>
          </p:nvSpPr>
          <p:spPr>
            <a:xfrm rot="-2738462">
              <a:off x="10586415" y="7561374"/>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3" name="Google Shape;173;p1"/>
            <p:cNvSpPr/>
            <p:nvPr/>
          </p:nvSpPr>
          <p:spPr>
            <a:xfrm rot="-2738462">
              <a:off x="10801927" y="7558962"/>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4" name="Google Shape;174;p1"/>
            <p:cNvSpPr/>
            <p:nvPr/>
          </p:nvSpPr>
          <p:spPr>
            <a:xfrm rot="-2738462">
              <a:off x="11017440" y="7556551"/>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5" name="Google Shape;175;p1"/>
            <p:cNvSpPr/>
            <p:nvPr/>
          </p:nvSpPr>
          <p:spPr>
            <a:xfrm rot="-2738462">
              <a:off x="11232953" y="7554140"/>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6" name="Google Shape;176;p1"/>
            <p:cNvSpPr/>
            <p:nvPr/>
          </p:nvSpPr>
          <p:spPr>
            <a:xfrm rot="-2738462">
              <a:off x="11448465" y="7559679"/>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7" name="Google Shape;177;p1"/>
            <p:cNvSpPr/>
            <p:nvPr/>
          </p:nvSpPr>
          <p:spPr>
            <a:xfrm rot="-2738462">
              <a:off x="11663978" y="7557268"/>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sp>
          <p:nvSpPr>
            <p:cNvPr id="178" name="Google Shape;178;p1"/>
            <p:cNvSpPr/>
            <p:nvPr/>
          </p:nvSpPr>
          <p:spPr>
            <a:xfrm rot="-2738462">
              <a:off x="11879491" y="7554857"/>
              <a:ext cx="64008" cy="64008"/>
            </a:xfrm>
            <a:prstGeom prst="ellipse">
              <a:avLst/>
            </a:prstGeom>
            <a:solidFill>
              <a:schemeClr val="dk2"/>
            </a:solidFill>
            <a:ln>
              <a:noFill/>
            </a:ln>
          </p:spPr>
          <p:txBody>
            <a:bodyPr spcFirstLastPara="1" wrap="square" lIns="45713" tIns="22850" rIns="45713" bIns="22850" anchor="ctr" anchorCtr="0">
              <a:noAutofit/>
            </a:bodyPr>
            <a:lstStyle/>
            <a:p>
              <a:pPr algn="ctr"/>
              <a:endParaRPr>
                <a:solidFill>
                  <a:schemeClr val="lt1"/>
                </a:solidFill>
                <a:latin typeface="Lato Light"/>
                <a:ea typeface="Lato Light"/>
                <a:cs typeface="Lato Light"/>
                <a:sym typeface="Lato Light"/>
              </a:endParaRPr>
            </a:p>
          </p:txBody>
        </p:sp>
      </p:grpSp>
      <p:sp>
        <p:nvSpPr>
          <p:cNvPr id="179" name="Google Shape;179;p1"/>
          <p:cNvSpPr txBox="1"/>
          <p:nvPr/>
        </p:nvSpPr>
        <p:spPr>
          <a:xfrm>
            <a:off x="3627015" y="5956230"/>
            <a:ext cx="5168798" cy="368320"/>
          </a:xfrm>
          <a:prstGeom prst="rect">
            <a:avLst/>
          </a:prstGeom>
          <a:noFill/>
          <a:ln>
            <a:noFill/>
          </a:ln>
        </p:spPr>
        <p:txBody>
          <a:bodyPr spcFirstLastPara="1" wrap="square" lIns="108738" tIns="54363" rIns="108738" bIns="54363" anchor="t" anchorCtr="0">
            <a:spAutoFit/>
          </a:bodyPr>
          <a:lstStyle/>
          <a:p>
            <a:pPr algn="ctr">
              <a:lnSpc>
                <a:spcPct val="120000"/>
              </a:lnSpc>
              <a:buClr>
                <a:schemeClr val="dk2"/>
              </a:buClr>
              <a:buSzPts val="2800"/>
            </a:pPr>
            <a:r>
              <a:rPr lang="en-US" sz="1400" b="1" dirty="0" smtClean="0">
                <a:solidFill>
                  <a:schemeClr val="dk2"/>
                </a:solidFill>
                <a:latin typeface="Lato Light"/>
                <a:ea typeface="Lato Light"/>
                <a:cs typeface="Lato Light"/>
                <a:sym typeface="Lato Light"/>
              </a:rPr>
              <a:t>Nexi Payments Pilot</a:t>
            </a:r>
            <a:endParaRPr b="1" dirty="0">
              <a:solidFill>
                <a:schemeClr val="dk2"/>
              </a:solidFill>
              <a:latin typeface="Lato Light"/>
              <a:ea typeface="Lato Light"/>
              <a:cs typeface="Lato Light"/>
              <a:sym typeface="Lato Light"/>
            </a:endParaRPr>
          </a:p>
        </p:txBody>
      </p:sp>
      <p:pic>
        <p:nvPicPr>
          <p:cNvPr id="180" name="Google Shape;180;p1"/>
          <p:cNvPicPr preferRelativeResize="0"/>
          <p:nvPr/>
        </p:nvPicPr>
        <p:blipFill rotWithShape="1">
          <a:blip r:embed="rId5">
            <a:alphaModFix/>
          </a:blip>
          <a:srcRect/>
          <a:stretch/>
        </p:blipFill>
        <p:spPr>
          <a:xfrm>
            <a:off x="820" y="109686"/>
            <a:ext cx="12216532" cy="4076832"/>
          </a:xfrm>
          <a:prstGeom prst="rect">
            <a:avLst/>
          </a:prstGeom>
          <a:noFill/>
          <a:ln>
            <a:noFill/>
          </a:ln>
        </p:spPr>
      </p:pic>
      <p:sp>
        <p:nvSpPr>
          <p:cNvPr id="181" name="Google Shape;181;p1"/>
          <p:cNvSpPr txBox="1">
            <a:spLocks noGrp="1"/>
          </p:cNvSpPr>
          <p:nvPr>
            <p:ph type="ftr" idx="11"/>
          </p:nvPr>
        </p:nvSpPr>
        <p:spPr>
          <a:xfrm>
            <a:off x="978366" y="6345010"/>
            <a:ext cx="7912922" cy="376470"/>
          </a:xfrm>
          <a:prstGeom prst="rect">
            <a:avLst/>
          </a:prstGeom>
          <a:noFill/>
          <a:ln>
            <a:noFill/>
          </a:ln>
        </p:spPr>
        <p:txBody>
          <a:bodyPr spcFirstLastPara="1" vert="horz" wrap="square" lIns="91413" tIns="45700" rIns="91413" bIns="45700" rtlCol="0" anchor="ctr" anchorCtr="0">
            <a:noAutofit/>
          </a:bodyPr>
          <a:lstStyle/>
          <a:p>
            <a:pPr algn="l"/>
            <a:r>
              <a:rPr lang="en-US" b="0"/>
              <a:t>This project has received funding from the European Union’s horizon 2020 research and innovation programme under grant agreement no 786727 </a:t>
            </a:r>
            <a:endParaRPr/>
          </a:p>
        </p:txBody>
      </p:sp>
      <p:sp>
        <p:nvSpPr>
          <p:cNvPr id="182" name="Google Shape;182;p1"/>
          <p:cNvSpPr txBox="1">
            <a:spLocks noGrp="1"/>
          </p:cNvSpPr>
          <p:nvPr>
            <p:ph type="sldNum" idx="12"/>
          </p:nvPr>
        </p:nvSpPr>
        <p:spPr>
          <a:xfrm>
            <a:off x="9138900" y="6356355"/>
            <a:ext cx="2540106" cy="365125"/>
          </a:xfrm>
          <a:prstGeom prst="rect">
            <a:avLst/>
          </a:prstGeom>
          <a:noFill/>
          <a:ln>
            <a:noFill/>
          </a:ln>
        </p:spPr>
        <p:txBody>
          <a:bodyPr spcFirstLastPara="1" vert="horz" wrap="square" lIns="91413" tIns="45700" rIns="91413" bIns="45700" rtlCol="0" anchor="ctr" anchorCtr="0">
            <a:noAutofit/>
          </a:bodyPr>
          <a:lstStyle/>
          <a:p>
            <a:pPr algn="l"/>
            <a:r>
              <a:rPr lang="en-US" u="sng">
                <a:solidFill>
                  <a:schemeClr val="hlink"/>
                </a:solidFill>
                <a:latin typeface="Lato Light"/>
                <a:ea typeface="Lato Light"/>
                <a:cs typeface="Lato Light"/>
                <a:sym typeface="Lato Light"/>
                <a:hlinkClick r:id="rId6"/>
              </a:rPr>
              <a:t>www.finsec-project.eu</a:t>
            </a:r>
            <a:r>
              <a:rPr lang="en-US">
                <a:latin typeface="Lato Light"/>
                <a:ea typeface="Lato Light"/>
                <a:cs typeface="Lato Light"/>
                <a:sym typeface="Lato Light"/>
              </a:rPr>
              <a:t>	                         </a:t>
            </a:r>
            <a:endParaRPr sz="1000">
              <a:latin typeface="Lato Light"/>
              <a:ea typeface="Lato Light"/>
              <a:cs typeface="Lato Light"/>
              <a:sym typeface="Lato Light"/>
            </a:endParaRPr>
          </a:p>
          <a:p>
            <a:pPr algn="l"/>
            <a:r>
              <a:rPr lang="en-US">
                <a:latin typeface="Lato Light"/>
                <a:ea typeface="Lato Light"/>
                <a:cs typeface="Lato Light"/>
                <a:sym typeface="Lato Light"/>
              </a:rPr>
              <a:t>© 2018 FINSEC Consortium</a:t>
            </a:r>
            <a:endParaRPr>
              <a:latin typeface="Lato Light"/>
              <a:ea typeface="Lato Light"/>
              <a:cs typeface="Lato Light"/>
              <a:sym typeface="Lato Light"/>
            </a:endParaRPr>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34870" y="5634367"/>
            <a:ext cx="609600" cy="609600"/>
          </a:xfrm>
          <a:prstGeom prst="rect">
            <a:avLst/>
          </a:prstGeom>
        </p:spPr>
      </p:pic>
    </p:spTree>
    <p:extLst>
      <p:ext uri="{BB962C8B-B14F-4D97-AF65-F5344CB8AC3E}">
        <p14:creationId xmlns:p14="http://schemas.microsoft.com/office/powerpoint/2010/main" val="2662707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apezoid 29">
            <a:extLst>
              <a:ext uri="{FF2B5EF4-FFF2-40B4-BE49-F238E27FC236}">
                <a16:creationId xmlns:a16="http://schemas.microsoft.com/office/drawing/2014/main" xmlns="" id="{F36C6977-37E1-40DD-AA54-741B5E47FB6E}"/>
              </a:ext>
            </a:extLst>
          </p:cNvPr>
          <p:cNvSpPr/>
          <p:nvPr/>
        </p:nvSpPr>
        <p:spPr>
          <a:xfrm rot="16967877">
            <a:off x="3499017" y="1538070"/>
            <a:ext cx="1330559" cy="2421580"/>
          </a:xfrm>
          <a:prstGeom prst="trapezoid">
            <a:avLst>
              <a:gd name="adj" fmla="val 384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a:t>
            </a:r>
            <a:endParaRPr lang="it-IT" dirty="0"/>
          </a:p>
        </p:txBody>
      </p:sp>
      <p:sp>
        <p:nvSpPr>
          <p:cNvPr id="32" name="Oval 59">
            <a:extLst>
              <a:ext uri="{FF2B5EF4-FFF2-40B4-BE49-F238E27FC236}">
                <a16:creationId xmlns:a16="http://schemas.microsoft.com/office/drawing/2014/main" xmlns="" id="{F3F20CDD-A089-4515-AFFA-4A27CF03D9A5}"/>
              </a:ext>
            </a:extLst>
          </p:cNvPr>
          <p:cNvSpPr/>
          <p:nvPr/>
        </p:nvSpPr>
        <p:spPr>
          <a:xfrm>
            <a:off x="5050080" y="3205975"/>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Oval 58">
            <a:extLst>
              <a:ext uri="{FF2B5EF4-FFF2-40B4-BE49-F238E27FC236}">
                <a16:creationId xmlns:a16="http://schemas.microsoft.com/office/drawing/2014/main" xmlns="" id="{91E14AF3-59DF-48E4-860D-A55D8FB2F8AF}"/>
              </a:ext>
            </a:extLst>
          </p:cNvPr>
          <p:cNvSpPr/>
          <p:nvPr/>
        </p:nvSpPr>
        <p:spPr>
          <a:xfrm>
            <a:off x="5115984" y="2344080"/>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9" name="Graphic 61" descr="Fingerprint">
            <a:extLst>
              <a:ext uri="{FF2B5EF4-FFF2-40B4-BE49-F238E27FC236}">
                <a16:creationId xmlns:a16="http://schemas.microsoft.com/office/drawing/2014/main" xmlns="" id="{4E5E3D27-E4AE-47E9-92B6-0FFF2CAE03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130118" y="3285695"/>
            <a:ext cx="288000" cy="288000"/>
          </a:xfrm>
          <a:prstGeom prst="rect">
            <a:avLst/>
          </a:prstGeom>
        </p:spPr>
      </p:pic>
      <p:sp>
        <p:nvSpPr>
          <p:cNvPr id="3" name="Segnaposto numero diapositiva 2"/>
          <p:cNvSpPr>
            <a:spLocks noGrp="1"/>
          </p:cNvSpPr>
          <p:nvPr>
            <p:ph type="sldNum" idx="12"/>
          </p:nvPr>
        </p:nvSpPr>
        <p:spPr/>
        <p:txBody>
          <a:bodyPr/>
          <a:lstStyle/>
          <a:p>
            <a:r>
              <a:rPr lang="fr-FR" smtClean="0">
                <a:solidFill>
                  <a:srgbClr val="1E365C"/>
                </a:solidFill>
              </a:rPr>
              <a:t>www.finsec-project.eu  </a:t>
            </a:r>
          </a:p>
          <a:p>
            <a:r>
              <a:rPr lang="fr-FR" smtClean="0">
                <a:solidFill>
                  <a:srgbClr val="1E365C"/>
                </a:solidFill>
              </a:rPr>
              <a:t>© 2018 FINSEC Consortium </a:t>
            </a:r>
            <a:endParaRPr lang="fr-FR">
              <a:solidFill>
                <a:srgbClr val="1E365C"/>
              </a:solidFill>
            </a:endParaRPr>
          </a:p>
        </p:txBody>
      </p:sp>
      <p:sp>
        <p:nvSpPr>
          <p:cNvPr id="5" name="Titolo 1">
            <a:extLst>
              <a:ext uri="{FF2B5EF4-FFF2-40B4-BE49-F238E27FC236}">
                <a16:creationId xmlns="" xmlns:a16="http://schemas.microsoft.com/office/drawing/2014/main" id="{F4B4500D-B3F2-459E-8838-CE2CFCFF854E}"/>
              </a:ext>
            </a:extLst>
          </p:cNvPr>
          <p:cNvSpPr>
            <a:spLocks noGrp="1"/>
          </p:cNvSpPr>
          <p:nvPr>
            <p:ph type="title"/>
          </p:nvPr>
        </p:nvSpPr>
        <p:spPr>
          <a:xfrm>
            <a:off x="106518" y="564567"/>
            <a:ext cx="10843722" cy="780833"/>
          </a:xfrm>
        </p:spPr>
        <p:txBody>
          <a:bodyPr>
            <a:normAutofit fontScale="90000"/>
          </a:bodyPr>
          <a:lstStyle/>
          <a:p>
            <a:pPr algn="l"/>
            <a:r>
              <a:rPr lang="it-IT" dirty="0" smtClean="0"/>
              <a:t/>
            </a:r>
            <a:br>
              <a:rPr lang="it-IT" dirty="0" smtClean="0"/>
            </a:br>
            <a:r>
              <a:rPr lang="it-IT" dirty="0" smtClean="0"/>
              <a:t>Use case #1</a:t>
            </a:r>
            <a:r>
              <a:rPr lang="it-IT" dirty="0"/>
              <a:t/>
            </a:r>
            <a:br>
              <a:rPr lang="it-IT" dirty="0"/>
            </a:br>
            <a:r>
              <a:rPr lang="it-IT" sz="3100" dirty="0" smtClean="0"/>
              <a:t>Use case </a:t>
            </a:r>
            <a:r>
              <a:rPr lang="it-IT" sz="3100" dirty="0" err="1" smtClean="0"/>
              <a:t>overview</a:t>
            </a:r>
            <a:r>
              <a:rPr lang="it-IT" dirty="0"/>
              <a:t/>
            </a:r>
            <a:br>
              <a:rPr lang="it-IT" dirty="0"/>
            </a:br>
            <a:endParaRPr lang="it-IT" dirty="0"/>
          </a:p>
        </p:txBody>
      </p:sp>
      <p:sp>
        <p:nvSpPr>
          <p:cNvPr id="18" name="TextBox 5">
            <a:extLst>
              <a:ext uri="{FF2B5EF4-FFF2-40B4-BE49-F238E27FC236}">
                <a16:creationId xmlns:a16="http://schemas.microsoft.com/office/drawing/2014/main" xmlns="" id="{05E7FC6D-05D6-4BF9-A99C-CC88A6BDAAD8}"/>
              </a:ext>
            </a:extLst>
          </p:cNvPr>
          <p:cNvSpPr txBox="1"/>
          <p:nvPr/>
        </p:nvSpPr>
        <p:spPr>
          <a:xfrm>
            <a:off x="323741" y="4876815"/>
            <a:ext cx="5048392" cy="1200329"/>
          </a:xfrm>
          <a:prstGeom prst="rect">
            <a:avLst/>
          </a:prstGeom>
          <a:noFill/>
        </p:spPr>
        <p:txBody>
          <a:bodyPr wrap="square" rtlCol="0">
            <a:spAutoFit/>
          </a:bodyPr>
          <a:lstStyle/>
          <a:p>
            <a:pPr algn="just"/>
            <a:r>
              <a:rPr lang="en-US" sz="1200" dirty="0"/>
              <a:t>The first attack scenario has the goal of protecting a secured Data Room from physical intrusion of unauthorized persons. FINSEC project aims at developing an integrated technology to ensure only authorized personnel enters the Data Room. The traditional badge validation for access control is then coupled with the use of FINSEC platform by adding a biometric check.</a:t>
            </a:r>
          </a:p>
        </p:txBody>
      </p:sp>
      <p:pic>
        <p:nvPicPr>
          <p:cNvPr id="20" name="Graphic 3" descr="Database">
            <a:extLst>
              <a:ext uri="{FF2B5EF4-FFF2-40B4-BE49-F238E27FC236}">
                <a16:creationId xmlns:a16="http://schemas.microsoft.com/office/drawing/2014/main" xmlns="" id="{FC5C9020-97C6-4DB5-ABCB-6804702F66E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206" y="2255411"/>
            <a:ext cx="720000" cy="720000"/>
          </a:xfrm>
          <a:prstGeom prst="rect">
            <a:avLst/>
          </a:prstGeom>
        </p:spPr>
      </p:pic>
      <p:pic>
        <p:nvPicPr>
          <p:cNvPr id="21" name="Graphic 41" descr="Database">
            <a:extLst>
              <a:ext uri="{FF2B5EF4-FFF2-40B4-BE49-F238E27FC236}">
                <a16:creationId xmlns:a16="http://schemas.microsoft.com/office/drawing/2014/main" xmlns="" id="{007543A7-D446-4F7B-856F-C7D010963FA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78314" y="2255411"/>
            <a:ext cx="720000" cy="720000"/>
          </a:xfrm>
          <a:prstGeom prst="rect">
            <a:avLst/>
          </a:prstGeom>
        </p:spPr>
      </p:pic>
      <p:pic>
        <p:nvPicPr>
          <p:cNvPr id="22" name="Graphic 42" descr="Database">
            <a:extLst>
              <a:ext uri="{FF2B5EF4-FFF2-40B4-BE49-F238E27FC236}">
                <a16:creationId xmlns:a16="http://schemas.microsoft.com/office/drawing/2014/main" xmlns="" id="{146EA339-E0AF-4F55-860C-5445CD32F3E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16260" y="2866900"/>
            <a:ext cx="720000" cy="720000"/>
          </a:xfrm>
          <a:prstGeom prst="rect">
            <a:avLst/>
          </a:prstGeom>
        </p:spPr>
      </p:pic>
      <p:pic>
        <p:nvPicPr>
          <p:cNvPr id="23" name="Graphic 54" descr="Database">
            <a:extLst>
              <a:ext uri="{FF2B5EF4-FFF2-40B4-BE49-F238E27FC236}">
                <a16:creationId xmlns:a16="http://schemas.microsoft.com/office/drawing/2014/main" xmlns="" id="{593F6A0D-4236-4130-802E-4AFF937188D4}"/>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446691" y="2866900"/>
            <a:ext cx="720000" cy="720000"/>
          </a:xfrm>
          <a:prstGeom prst="rect">
            <a:avLst/>
          </a:prstGeom>
        </p:spPr>
      </p:pic>
      <p:pic>
        <p:nvPicPr>
          <p:cNvPr id="24" name="Picture 2" descr="Risultati immagini per nexi logo">
            <a:extLst>
              <a:ext uri="{FF2B5EF4-FFF2-40B4-BE49-F238E27FC236}">
                <a16:creationId xmlns:a16="http://schemas.microsoft.com/office/drawing/2014/main" xmlns="" id="{A5CC9940-AE13-421D-B367-5E8D6FB926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0304" y="3719220"/>
            <a:ext cx="718662" cy="219192"/>
          </a:xfrm>
          <a:prstGeom prst="rect">
            <a:avLst/>
          </a:prstGeom>
          <a:noFill/>
          <a:extLst>
            <a:ext uri="{909E8E84-426E-40DD-AFC4-6F175D3DCCD1}">
              <a14:hiddenFill xmlns:a14="http://schemas.microsoft.com/office/drawing/2010/main">
                <a:solidFill>
                  <a:srgbClr val="FFFFFF"/>
                </a:solidFill>
              </a14:hiddenFill>
            </a:ext>
          </a:extLst>
        </p:spPr>
      </p:pic>
      <p:pic>
        <p:nvPicPr>
          <p:cNvPr id="25" name="Graphic 55" descr="Marker">
            <a:extLst>
              <a:ext uri="{FF2B5EF4-FFF2-40B4-BE49-F238E27FC236}">
                <a16:creationId xmlns:a16="http://schemas.microsoft.com/office/drawing/2014/main" xmlns="" id="{18010C5D-49C3-4AC8-AE70-DBE12A25D24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23741" y="3971238"/>
            <a:ext cx="432000" cy="432000"/>
          </a:xfrm>
          <a:prstGeom prst="rect">
            <a:avLst/>
          </a:prstGeom>
        </p:spPr>
      </p:pic>
      <p:sp>
        <p:nvSpPr>
          <p:cNvPr id="26" name="TextBox 56">
            <a:extLst>
              <a:ext uri="{FF2B5EF4-FFF2-40B4-BE49-F238E27FC236}">
                <a16:creationId xmlns:a16="http://schemas.microsoft.com/office/drawing/2014/main" xmlns="" id="{679E4F61-0E16-4564-AED2-6FA4C0735B27}"/>
              </a:ext>
            </a:extLst>
          </p:cNvPr>
          <p:cNvSpPr txBox="1"/>
          <p:nvPr/>
        </p:nvSpPr>
        <p:spPr>
          <a:xfrm>
            <a:off x="659783" y="4048738"/>
            <a:ext cx="712173" cy="276999"/>
          </a:xfrm>
          <a:prstGeom prst="rect">
            <a:avLst/>
          </a:prstGeom>
          <a:noFill/>
        </p:spPr>
        <p:txBody>
          <a:bodyPr wrap="square" rtlCol="0">
            <a:spAutoFit/>
          </a:bodyPr>
          <a:lstStyle/>
          <a:p>
            <a:r>
              <a:rPr lang="en-US" sz="1200" b="1" dirty="0" smtClean="0"/>
              <a:t>Site</a:t>
            </a:r>
            <a:endParaRPr lang="en-US" sz="1200" b="1" dirty="0"/>
          </a:p>
        </p:txBody>
      </p:sp>
      <p:pic>
        <p:nvPicPr>
          <p:cNvPr id="27" name="Graphic 21" descr="Robber">
            <a:extLst>
              <a:ext uri="{FF2B5EF4-FFF2-40B4-BE49-F238E27FC236}">
                <a16:creationId xmlns:a16="http://schemas.microsoft.com/office/drawing/2014/main" xmlns="" id="{A7CCA9A4-C593-4B2E-9B2F-443B63EDEBB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flipH="1">
            <a:off x="2834587" y="2655877"/>
            <a:ext cx="432000" cy="432000"/>
          </a:xfrm>
          <a:prstGeom prst="rect">
            <a:avLst/>
          </a:prstGeom>
        </p:spPr>
      </p:pic>
      <p:sp>
        <p:nvSpPr>
          <p:cNvPr id="28" name="Oval 24">
            <a:extLst>
              <a:ext uri="{FF2B5EF4-FFF2-40B4-BE49-F238E27FC236}">
                <a16:creationId xmlns:a16="http://schemas.microsoft.com/office/drawing/2014/main" xmlns="" id="{AFC1E074-443F-4387-BAAA-FA821B818FF3}"/>
              </a:ext>
            </a:extLst>
          </p:cNvPr>
          <p:cNvSpPr/>
          <p:nvPr/>
        </p:nvSpPr>
        <p:spPr>
          <a:xfrm>
            <a:off x="2554481" y="2229984"/>
            <a:ext cx="360000" cy="360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9" name="Graphic 27" descr="Key">
            <a:extLst>
              <a:ext uri="{FF2B5EF4-FFF2-40B4-BE49-F238E27FC236}">
                <a16:creationId xmlns:a16="http://schemas.microsoft.com/office/drawing/2014/main" xmlns="" id="{DF01EF16-3E13-418B-9D30-1BAE6AE5BE3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2637020" y="2275330"/>
            <a:ext cx="252000" cy="252000"/>
          </a:xfrm>
          <a:prstGeom prst="rect">
            <a:avLst/>
          </a:prstGeom>
        </p:spPr>
      </p:pic>
      <p:sp>
        <p:nvSpPr>
          <p:cNvPr id="30" name="Rectangle: Rounded Corners 28">
            <a:extLst>
              <a:ext uri="{FF2B5EF4-FFF2-40B4-BE49-F238E27FC236}">
                <a16:creationId xmlns:a16="http://schemas.microsoft.com/office/drawing/2014/main" xmlns="" id="{0B81F22F-A560-4FD3-A235-78F961D71B25}"/>
              </a:ext>
            </a:extLst>
          </p:cNvPr>
          <p:cNvSpPr/>
          <p:nvPr/>
        </p:nvSpPr>
        <p:spPr>
          <a:xfrm>
            <a:off x="446049" y="2128612"/>
            <a:ext cx="2125820" cy="1491433"/>
          </a:xfrm>
          <a:prstGeom prst="roundRect">
            <a:avLst>
              <a:gd name="adj" fmla="val 9190"/>
            </a:avLst>
          </a:prstGeom>
          <a:noFill/>
          <a:ln>
            <a:solidFill>
              <a:srgbClr val="1E36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1" name="Picture 18">
            <a:extLst>
              <a:ext uri="{FF2B5EF4-FFF2-40B4-BE49-F238E27FC236}">
                <a16:creationId xmlns:a16="http://schemas.microsoft.com/office/drawing/2014/main" xmlns="" id="{98E37C53-1CD4-46AE-B8D2-A95E71597B5A}"/>
              </a:ext>
            </a:extLst>
          </p:cNvPr>
          <p:cNvPicPr>
            <a:picLocks noChangeAspect="1"/>
          </p:cNvPicPr>
          <p:nvPr/>
        </p:nvPicPr>
        <p:blipFill>
          <a:blip r:embed="rId23">
            <a:duotone>
              <a:schemeClr val="accent6">
                <a:shade val="45000"/>
                <a:satMod val="135000"/>
              </a:schemeClr>
              <a:prstClr val="white"/>
            </a:duotone>
            <a:extLst>
              <a:ext uri="{BEBA8EAE-BF5A-486C-A8C5-ECC9F3942E4B}">
                <a14:imgProps xmlns:a14="http://schemas.microsoft.com/office/drawing/2010/main">
                  <a14:imgLayer r:embed="rId24">
                    <a14:imgEffect>
                      <a14:backgroundRemoval t="7447" b="90071" l="9417" r="89238">
                        <a14:foregroundMark x1="43946" y1="7801" x2="43946" y2="7801"/>
                        <a14:foregroundMark x1="43498" y1="90071" x2="43498" y2="90071"/>
                      </a14:backgroundRemoval>
                    </a14:imgEffect>
                  </a14:imgLayer>
                </a14:imgProps>
              </a:ext>
            </a:extLst>
          </a:blip>
          <a:stretch>
            <a:fillRect/>
          </a:stretch>
        </p:blipFill>
        <p:spPr>
          <a:xfrm>
            <a:off x="2290105" y="2522065"/>
            <a:ext cx="528538" cy="668376"/>
          </a:xfrm>
          <a:prstGeom prst="rect">
            <a:avLst/>
          </a:prstGeom>
        </p:spPr>
      </p:pic>
      <p:pic>
        <p:nvPicPr>
          <p:cNvPr id="33" name="Graphic 60" descr="Employee badge">
            <a:extLst>
              <a:ext uri="{FF2B5EF4-FFF2-40B4-BE49-F238E27FC236}">
                <a16:creationId xmlns:a16="http://schemas.microsoft.com/office/drawing/2014/main" xmlns="" id="{4DF294B4-28DC-43C2-A482-6EF64CB5C7B9}"/>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5196022" y="2406020"/>
            <a:ext cx="288000" cy="288000"/>
          </a:xfrm>
          <a:prstGeom prst="rect">
            <a:avLst/>
          </a:prstGeom>
        </p:spPr>
      </p:pic>
      <p:sp>
        <p:nvSpPr>
          <p:cNvPr id="34" name="TextBox 64">
            <a:extLst>
              <a:ext uri="{FF2B5EF4-FFF2-40B4-BE49-F238E27FC236}">
                <a16:creationId xmlns:a16="http://schemas.microsoft.com/office/drawing/2014/main" xmlns="" id="{C0A40010-CB82-48D5-A496-454DD948DC2D}"/>
              </a:ext>
            </a:extLst>
          </p:cNvPr>
          <p:cNvSpPr txBox="1"/>
          <p:nvPr/>
        </p:nvSpPr>
        <p:spPr>
          <a:xfrm>
            <a:off x="5562117" y="2348413"/>
            <a:ext cx="5990548" cy="461665"/>
          </a:xfrm>
          <a:prstGeom prst="rect">
            <a:avLst/>
          </a:prstGeom>
          <a:noFill/>
        </p:spPr>
        <p:txBody>
          <a:bodyPr wrap="square" rtlCol="0">
            <a:spAutoFit/>
          </a:bodyPr>
          <a:lstStyle/>
          <a:p>
            <a:r>
              <a:rPr lang="en-US" sz="1200" b="1" dirty="0"/>
              <a:t>The access badge is associated to an authorized personal ID, which is read by the badge reader when the actor tries to enter the Data Room</a:t>
            </a:r>
          </a:p>
        </p:txBody>
      </p:sp>
      <p:sp>
        <p:nvSpPr>
          <p:cNvPr id="35" name="TextBox 65">
            <a:extLst>
              <a:ext uri="{FF2B5EF4-FFF2-40B4-BE49-F238E27FC236}">
                <a16:creationId xmlns:a16="http://schemas.microsoft.com/office/drawing/2014/main" xmlns="" id="{6206D7F3-7F92-471E-AAC0-8E1ECA6524C6}"/>
              </a:ext>
            </a:extLst>
          </p:cNvPr>
          <p:cNvSpPr txBox="1"/>
          <p:nvPr/>
        </p:nvSpPr>
        <p:spPr>
          <a:xfrm>
            <a:off x="5562117" y="3259190"/>
            <a:ext cx="5990548" cy="461665"/>
          </a:xfrm>
          <a:prstGeom prst="rect">
            <a:avLst/>
          </a:prstGeom>
          <a:noFill/>
        </p:spPr>
        <p:txBody>
          <a:bodyPr wrap="square" rtlCol="0">
            <a:spAutoFit/>
          </a:bodyPr>
          <a:lstStyle/>
          <a:p>
            <a:r>
              <a:rPr lang="en-US" sz="1200" b="1" dirty="0"/>
              <a:t>Each fingerprint is associated with personal ID registered on a Database, which runs locally on the fingerprint reader and is not part of FINSEC data </a:t>
            </a:r>
            <a:r>
              <a:rPr lang="en-US" sz="1200" b="1" dirty="0" smtClean="0"/>
              <a:t>tier</a:t>
            </a:r>
            <a:endParaRPr lang="en-US" sz="1200" b="1" dirty="0"/>
          </a:p>
        </p:txBody>
      </p:sp>
      <p:grpSp>
        <p:nvGrpSpPr>
          <p:cNvPr id="53" name="Gruppo 52"/>
          <p:cNvGrpSpPr/>
          <p:nvPr/>
        </p:nvGrpSpPr>
        <p:grpSpPr>
          <a:xfrm>
            <a:off x="6727834" y="5078285"/>
            <a:ext cx="4333649" cy="670605"/>
            <a:chOff x="6616591" y="5078285"/>
            <a:chExt cx="4333649" cy="670605"/>
          </a:xfrm>
        </p:grpSpPr>
        <p:sp>
          <p:nvSpPr>
            <p:cNvPr id="36" name="TextBox 30">
              <a:extLst>
                <a:ext uri="{FF2B5EF4-FFF2-40B4-BE49-F238E27FC236}">
                  <a16:creationId xmlns:a16="http://schemas.microsoft.com/office/drawing/2014/main" xmlns="" id="{77E25CC5-3223-43E8-A4FE-8E693F354994}"/>
                </a:ext>
              </a:extLst>
            </p:cNvPr>
            <p:cNvSpPr txBox="1"/>
            <p:nvPr/>
          </p:nvSpPr>
          <p:spPr>
            <a:xfrm>
              <a:off x="6616591" y="5502669"/>
              <a:ext cx="1579418" cy="246221"/>
            </a:xfrm>
            <a:prstGeom prst="rect">
              <a:avLst/>
            </a:prstGeom>
            <a:noFill/>
          </p:spPr>
          <p:txBody>
            <a:bodyPr wrap="square" rtlCol="0">
              <a:spAutoFit/>
            </a:bodyPr>
            <a:lstStyle/>
            <a:p>
              <a:pPr algn="ctr"/>
              <a:r>
                <a:rPr lang="en-US" sz="1000" dirty="0"/>
                <a:t>Access </a:t>
              </a:r>
              <a:r>
                <a:rPr lang="en-US" sz="1000" dirty="0" smtClean="0"/>
                <a:t>Control System</a:t>
              </a:r>
              <a:endParaRPr lang="en-US" sz="1000" dirty="0"/>
            </a:p>
          </p:txBody>
        </p:sp>
        <p:sp>
          <p:nvSpPr>
            <p:cNvPr id="37" name="Rectangle: Rounded Corners 31">
              <a:extLst>
                <a:ext uri="{FF2B5EF4-FFF2-40B4-BE49-F238E27FC236}">
                  <a16:creationId xmlns:a16="http://schemas.microsoft.com/office/drawing/2014/main" xmlns="" id="{146D88A9-7EE2-4038-81C3-CA6B3CE0F4F9}"/>
                </a:ext>
              </a:extLst>
            </p:cNvPr>
            <p:cNvSpPr/>
            <p:nvPr/>
          </p:nvSpPr>
          <p:spPr>
            <a:xfrm>
              <a:off x="7068345" y="509304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38" name="Graphic 27" descr="Employee badge">
              <a:extLst>
                <a:ext uri="{FF2B5EF4-FFF2-40B4-BE49-F238E27FC236}">
                  <a16:creationId xmlns:a16="http://schemas.microsoft.com/office/drawing/2014/main" xmlns="" id="{8ED570EC-F6B1-4C01-AA9A-F55495AF7E9D}"/>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7147362" y="5143252"/>
              <a:ext cx="252000" cy="252000"/>
            </a:xfrm>
            <a:prstGeom prst="rect">
              <a:avLst/>
            </a:prstGeom>
          </p:spPr>
        </p:pic>
        <p:pic>
          <p:nvPicPr>
            <p:cNvPr id="39" name="Graphic 28" descr="Fingerprint">
              <a:extLst>
                <a:ext uri="{FF2B5EF4-FFF2-40B4-BE49-F238E27FC236}">
                  <a16:creationId xmlns:a16="http://schemas.microsoft.com/office/drawing/2014/main" xmlns="" id="{A81EF4F9-58B6-4D92-8472-018DDD1B9450}"/>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7399362" y="5153643"/>
              <a:ext cx="252000" cy="252000"/>
            </a:xfrm>
            <a:prstGeom prst="rect">
              <a:avLst/>
            </a:prstGeom>
          </p:spPr>
        </p:pic>
        <p:sp>
          <p:nvSpPr>
            <p:cNvPr id="40" name="TextBox 32">
              <a:extLst>
                <a:ext uri="{FF2B5EF4-FFF2-40B4-BE49-F238E27FC236}">
                  <a16:creationId xmlns:a16="http://schemas.microsoft.com/office/drawing/2014/main" xmlns="" id="{26060C5E-4C28-40DB-B39F-43897517559B}"/>
                </a:ext>
              </a:extLst>
            </p:cNvPr>
            <p:cNvSpPr txBox="1"/>
            <p:nvPr/>
          </p:nvSpPr>
          <p:spPr>
            <a:xfrm>
              <a:off x="8023640" y="5502669"/>
              <a:ext cx="1579418" cy="246221"/>
            </a:xfrm>
            <a:prstGeom prst="rect">
              <a:avLst/>
            </a:prstGeom>
            <a:noFill/>
          </p:spPr>
          <p:txBody>
            <a:bodyPr wrap="square" rtlCol="0">
              <a:spAutoFit/>
            </a:bodyPr>
            <a:lstStyle/>
            <a:p>
              <a:pPr algn="ctr"/>
              <a:r>
                <a:rPr lang="en-US" sz="1000" dirty="0"/>
                <a:t>Anomaly detection</a:t>
              </a:r>
            </a:p>
          </p:txBody>
        </p:sp>
        <p:sp>
          <p:nvSpPr>
            <p:cNvPr id="41" name="Rectangle: Rounded Corners 33">
              <a:extLst>
                <a:ext uri="{FF2B5EF4-FFF2-40B4-BE49-F238E27FC236}">
                  <a16:creationId xmlns:a16="http://schemas.microsoft.com/office/drawing/2014/main" xmlns="" id="{AE9217AF-05F8-4969-B4FB-24686A883D4F}"/>
                </a:ext>
              </a:extLst>
            </p:cNvPr>
            <p:cNvSpPr/>
            <p:nvPr/>
          </p:nvSpPr>
          <p:spPr>
            <a:xfrm>
              <a:off x="8475393" y="509304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42" name="Graphic 3" descr="Magnifying glass">
              <a:extLst>
                <a:ext uri="{FF2B5EF4-FFF2-40B4-BE49-F238E27FC236}">
                  <a16:creationId xmlns:a16="http://schemas.microsoft.com/office/drawing/2014/main" xmlns="" id="{41FDD69C-A69E-4367-B033-6BD17D4D778B}"/>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8664393" y="5153643"/>
              <a:ext cx="252000" cy="252000"/>
            </a:xfrm>
            <a:prstGeom prst="rect">
              <a:avLst/>
            </a:prstGeom>
          </p:spPr>
        </p:pic>
        <p:sp>
          <p:nvSpPr>
            <p:cNvPr id="43" name="TextBox 38">
              <a:extLst>
                <a:ext uri="{FF2B5EF4-FFF2-40B4-BE49-F238E27FC236}">
                  <a16:creationId xmlns:a16="http://schemas.microsoft.com/office/drawing/2014/main" xmlns="" id="{002FA265-C5F9-4F40-A4D5-B202A4972809}"/>
                </a:ext>
              </a:extLst>
            </p:cNvPr>
            <p:cNvSpPr txBox="1"/>
            <p:nvPr/>
          </p:nvSpPr>
          <p:spPr>
            <a:xfrm>
              <a:off x="9370822" y="5502669"/>
              <a:ext cx="1579418" cy="246221"/>
            </a:xfrm>
            <a:prstGeom prst="rect">
              <a:avLst/>
            </a:prstGeom>
            <a:noFill/>
          </p:spPr>
          <p:txBody>
            <a:bodyPr wrap="square" rtlCol="0">
              <a:spAutoFit/>
            </a:bodyPr>
            <a:lstStyle/>
            <a:p>
              <a:pPr algn="ctr"/>
              <a:r>
                <a:rPr lang="en-US" sz="1000" dirty="0" smtClean="0"/>
                <a:t>Alert system</a:t>
              </a:r>
              <a:endParaRPr lang="en-US" sz="1000" dirty="0"/>
            </a:p>
          </p:txBody>
        </p:sp>
        <p:sp>
          <p:nvSpPr>
            <p:cNvPr id="44" name="Rectangle: Rounded Corners 39">
              <a:extLst>
                <a:ext uri="{FF2B5EF4-FFF2-40B4-BE49-F238E27FC236}">
                  <a16:creationId xmlns:a16="http://schemas.microsoft.com/office/drawing/2014/main" xmlns="" id="{27BAC80A-E2BD-4934-981D-AA8EECFBF26D}"/>
                </a:ext>
              </a:extLst>
            </p:cNvPr>
            <p:cNvSpPr/>
            <p:nvPr/>
          </p:nvSpPr>
          <p:spPr>
            <a:xfrm>
              <a:off x="9822576" y="509304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45" name="Graphic 36" descr="Repeat">
              <a:extLst>
                <a:ext uri="{FF2B5EF4-FFF2-40B4-BE49-F238E27FC236}">
                  <a16:creationId xmlns:a16="http://schemas.microsoft.com/office/drawing/2014/main" xmlns="" id="{7F69EE63-7064-4870-9423-A172AC2BA1F8}"/>
                </a:ext>
              </a:extLst>
            </p:cNvPr>
            <p:cNvPicPr>
              <a:picLocks noChangeAspect="1"/>
            </p:cNvPicPr>
            <p:nvPr/>
          </p:nvPicPr>
          <p:blipFill>
            <a:blip r:embed="rId31">
              <a:extLst>
                <a:ext uri="{96DAC541-7B7A-43D3-8B79-37D633B846F1}">
                  <asvg:svgBlip xmlns:asvg="http://schemas.microsoft.com/office/drawing/2016/SVG/main" xmlns="" r:embed="rId32"/>
                </a:ext>
              </a:extLst>
            </a:blip>
            <a:stretch>
              <a:fillRect/>
            </a:stretch>
          </p:blipFill>
          <p:spPr>
            <a:xfrm>
              <a:off x="10017475" y="5153643"/>
              <a:ext cx="252000" cy="252000"/>
            </a:xfrm>
            <a:prstGeom prst="rect">
              <a:avLst/>
            </a:prstGeom>
          </p:spPr>
        </p:pic>
        <p:sp>
          <p:nvSpPr>
            <p:cNvPr id="46" name="TextBox 43">
              <a:extLst>
                <a:ext uri="{FF2B5EF4-FFF2-40B4-BE49-F238E27FC236}">
                  <a16:creationId xmlns:a16="http://schemas.microsoft.com/office/drawing/2014/main" xmlns="" id="{72A2B19F-EE06-483F-B798-96ADA007AF68}"/>
                </a:ext>
              </a:extLst>
            </p:cNvPr>
            <p:cNvSpPr txBox="1"/>
            <p:nvPr/>
          </p:nvSpPr>
          <p:spPr>
            <a:xfrm>
              <a:off x="7993635" y="5078285"/>
              <a:ext cx="245819" cy="400110"/>
            </a:xfrm>
            <a:prstGeom prst="rect">
              <a:avLst/>
            </a:prstGeom>
            <a:noFill/>
          </p:spPr>
          <p:txBody>
            <a:bodyPr wrap="square" rtlCol="0">
              <a:spAutoFit/>
            </a:bodyPr>
            <a:lstStyle/>
            <a:p>
              <a:pPr algn="just"/>
              <a:r>
                <a:rPr lang="en-US" sz="2000" b="1" dirty="0"/>
                <a:t>+</a:t>
              </a:r>
            </a:p>
          </p:txBody>
        </p:sp>
        <p:sp>
          <p:nvSpPr>
            <p:cNvPr id="47" name="TextBox 44">
              <a:extLst>
                <a:ext uri="{FF2B5EF4-FFF2-40B4-BE49-F238E27FC236}">
                  <a16:creationId xmlns:a16="http://schemas.microsoft.com/office/drawing/2014/main" xmlns="" id="{28B561F1-4CB2-4A90-8AAD-6D9ECC68CC06}"/>
                </a:ext>
              </a:extLst>
            </p:cNvPr>
            <p:cNvSpPr txBox="1"/>
            <p:nvPr/>
          </p:nvSpPr>
          <p:spPr>
            <a:xfrm>
              <a:off x="9370822" y="5078285"/>
              <a:ext cx="245819" cy="400110"/>
            </a:xfrm>
            <a:prstGeom prst="rect">
              <a:avLst/>
            </a:prstGeom>
            <a:noFill/>
          </p:spPr>
          <p:txBody>
            <a:bodyPr wrap="square" rtlCol="0">
              <a:spAutoFit/>
            </a:bodyPr>
            <a:lstStyle/>
            <a:p>
              <a:pPr algn="just"/>
              <a:r>
                <a:rPr lang="en-US" sz="2000" b="1" dirty="0"/>
                <a:t>+</a:t>
              </a:r>
            </a:p>
          </p:txBody>
        </p:sp>
      </p:grpSp>
      <p:sp>
        <p:nvSpPr>
          <p:cNvPr id="50" name="Triangolo isoscele 49"/>
          <p:cNvSpPr/>
          <p:nvPr/>
        </p:nvSpPr>
        <p:spPr>
          <a:xfrm rot="5400000">
            <a:off x="5432509" y="5357532"/>
            <a:ext cx="1200329" cy="255373"/>
          </a:xfrm>
          <a:prstGeom prst="triangle">
            <a:avLst/>
          </a:prstGeom>
          <a:solidFill>
            <a:srgbClr val="1E3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323741" y="4610460"/>
            <a:ext cx="1168910" cy="307777"/>
          </a:xfrm>
          <a:prstGeom prst="rect">
            <a:avLst/>
          </a:prstGeom>
          <a:noFill/>
        </p:spPr>
        <p:txBody>
          <a:bodyPr wrap="none" rtlCol="0">
            <a:spAutoFit/>
          </a:bodyPr>
          <a:lstStyle/>
          <a:p>
            <a:pPr algn="just"/>
            <a:r>
              <a:rPr lang="it-IT" sz="1400" b="1" u="sng" dirty="0" err="1"/>
              <a:t>Description</a:t>
            </a:r>
            <a:endParaRPr lang="it-IT" sz="1400" b="1" u="sng" dirty="0"/>
          </a:p>
        </p:txBody>
      </p:sp>
      <p:sp>
        <p:nvSpPr>
          <p:cNvPr id="52" name="CasellaDiTesto 51"/>
          <p:cNvSpPr txBox="1"/>
          <p:nvPr/>
        </p:nvSpPr>
        <p:spPr>
          <a:xfrm>
            <a:off x="6727834" y="4576939"/>
            <a:ext cx="1704313" cy="307777"/>
          </a:xfrm>
          <a:prstGeom prst="rect">
            <a:avLst/>
          </a:prstGeom>
          <a:noFill/>
        </p:spPr>
        <p:txBody>
          <a:bodyPr wrap="none" rtlCol="0">
            <a:spAutoFit/>
          </a:bodyPr>
          <a:lstStyle/>
          <a:p>
            <a:pPr algn="just"/>
            <a:r>
              <a:rPr lang="it-IT" sz="1400" b="1" u="sng" dirty="0" err="1" smtClean="0"/>
              <a:t>Main</a:t>
            </a:r>
            <a:r>
              <a:rPr lang="it-IT" sz="1400" b="1" u="sng" dirty="0" smtClean="0"/>
              <a:t> </a:t>
            </a:r>
            <a:r>
              <a:rPr lang="it-IT" sz="1400" b="1" u="sng" dirty="0" err="1" smtClean="0"/>
              <a:t>components</a:t>
            </a:r>
            <a:endParaRPr lang="it-IT" sz="1400" b="1" u="sng" dirty="0"/>
          </a:p>
        </p:txBody>
      </p:sp>
      <p:sp>
        <p:nvSpPr>
          <p:cNvPr id="54" name="CasellaDiTesto 53"/>
          <p:cNvSpPr txBox="1"/>
          <p:nvPr/>
        </p:nvSpPr>
        <p:spPr>
          <a:xfrm>
            <a:off x="3294755" y="2560439"/>
            <a:ext cx="1627745" cy="769441"/>
          </a:xfrm>
          <a:prstGeom prst="rect">
            <a:avLst/>
          </a:prstGeom>
          <a:noFill/>
        </p:spPr>
        <p:txBody>
          <a:bodyPr wrap="square" rtlCol="0">
            <a:spAutoFit/>
          </a:bodyPr>
          <a:lstStyle/>
          <a:p>
            <a:pPr algn="ctr"/>
            <a:r>
              <a:rPr lang="it-IT" sz="1100" b="1" dirty="0"/>
              <a:t>Access control </a:t>
            </a:r>
            <a:r>
              <a:rPr lang="it-IT" sz="1100" b="1" dirty="0" err="1"/>
              <a:t>system</a:t>
            </a:r>
            <a:r>
              <a:rPr lang="it-IT" sz="1100" b="1" dirty="0"/>
              <a:t> </a:t>
            </a:r>
            <a:r>
              <a:rPr lang="it-IT" sz="1100" b="1" dirty="0" err="1" smtClean="0"/>
              <a:t>integrated</a:t>
            </a:r>
            <a:endParaRPr lang="it-IT" sz="1100" b="1" dirty="0"/>
          </a:p>
          <a:p>
            <a:pPr algn="ctr"/>
            <a:r>
              <a:rPr lang="it-IT" sz="1100" b="1" dirty="0" smtClean="0"/>
              <a:t>with </a:t>
            </a:r>
            <a:r>
              <a:rPr lang="it-IT" sz="1100" b="1" dirty="0" err="1" smtClean="0"/>
              <a:t>Finsec</a:t>
            </a:r>
            <a:endParaRPr lang="it-IT" sz="1100" b="1" dirty="0" smtClean="0"/>
          </a:p>
          <a:p>
            <a:pPr algn="ctr"/>
            <a:r>
              <a:rPr lang="it-IT" sz="1100" b="1" dirty="0" err="1" smtClean="0"/>
              <a:t>platform</a:t>
            </a:r>
            <a:endParaRPr lang="it-IT" sz="1100" b="1" dirty="0"/>
          </a:p>
        </p:txBody>
      </p:sp>
    </p:spTree>
    <p:extLst>
      <p:ext uri="{BB962C8B-B14F-4D97-AF65-F5344CB8AC3E}">
        <p14:creationId xmlns:p14="http://schemas.microsoft.com/office/powerpoint/2010/main" val="243235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idx="12"/>
          </p:nvPr>
        </p:nvSpPr>
        <p:spPr/>
        <p:txBody>
          <a:bodyPr/>
          <a:lstStyle/>
          <a:p>
            <a:r>
              <a:rPr lang="fr-FR" smtClean="0">
                <a:solidFill>
                  <a:srgbClr val="1E365C"/>
                </a:solidFill>
              </a:rPr>
              <a:t>www.finsec-project.eu  </a:t>
            </a:r>
          </a:p>
          <a:p>
            <a:r>
              <a:rPr lang="fr-FR" smtClean="0">
                <a:solidFill>
                  <a:srgbClr val="1E365C"/>
                </a:solidFill>
              </a:rPr>
              <a:t>© 2018 FINSEC Consortium </a:t>
            </a:r>
            <a:endParaRPr lang="fr-FR">
              <a:solidFill>
                <a:srgbClr val="1E365C"/>
              </a:solidFill>
            </a:endParaRPr>
          </a:p>
        </p:txBody>
      </p:sp>
      <p:sp>
        <p:nvSpPr>
          <p:cNvPr id="5" name="Titolo 1">
            <a:extLst>
              <a:ext uri="{FF2B5EF4-FFF2-40B4-BE49-F238E27FC236}">
                <a16:creationId xmlns="" xmlns:a16="http://schemas.microsoft.com/office/drawing/2014/main" id="{F4B4500D-B3F2-459E-8838-CE2CFCFF854E}"/>
              </a:ext>
            </a:extLst>
          </p:cNvPr>
          <p:cNvSpPr>
            <a:spLocks noGrp="1"/>
          </p:cNvSpPr>
          <p:nvPr>
            <p:ph type="title"/>
          </p:nvPr>
        </p:nvSpPr>
        <p:spPr>
          <a:xfrm>
            <a:off x="106518" y="564567"/>
            <a:ext cx="10843722" cy="780833"/>
          </a:xfrm>
        </p:spPr>
        <p:txBody>
          <a:bodyPr>
            <a:normAutofit fontScale="90000"/>
          </a:bodyPr>
          <a:lstStyle/>
          <a:p>
            <a:pPr algn="l"/>
            <a:r>
              <a:rPr lang="it-IT" dirty="0" smtClean="0"/>
              <a:t/>
            </a:r>
            <a:br>
              <a:rPr lang="it-IT" dirty="0" smtClean="0"/>
            </a:br>
            <a:r>
              <a:rPr lang="it-IT" dirty="0" smtClean="0"/>
              <a:t>Use case #2</a:t>
            </a:r>
            <a:r>
              <a:rPr lang="it-IT" dirty="0"/>
              <a:t/>
            </a:r>
            <a:br>
              <a:rPr lang="it-IT" dirty="0"/>
            </a:br>
            <a:r>
              <a:rPr lang="it-IT" sz="3100" dirty="0" smtClean="0"/>
              <a:t>Use case </a:t>
            </a:r>
            <a:r>
              <a:rPr lang="it-IT" sz="3100" dirty="0" err="1" smtClean="0"/>
              <a:t>overview</a:t>
            </a:r>
            <a:r>
              <a:rPr lang="it-IT" dirty="0"/>
              <a:t/>
            </a:r>
            <a:br>
              <a:rPr lang="it-IT" dirty="0"/>
            </a:br>
            <a:endParaRPr lang="it-IT" dirty="0"/>
          </a:p>
        </p:txBody>
      </p:sp>
      <p:sp>
        <p:nvSpPr>
          <p:cNvPr id="18" name="TextBox 5">
            <a:extLst>
              <a:ext uri="{FF2B5EF4-FFF2-40B4-BE49-F238E27FC236}">
                <a16:creationId xmlns:a16="http://schemas.microsoft.com/office/drawing/2014/main" xmlns="" id="{05E7FC6D-05D6-4BF9-A99C-CC88A6BDAAD8}"/>
              </a:ext>
            </a:extLst>
          </p:cNvPr>
          <p:cNvSpPr txBox="1"/>
          <p:nvPr/>
        </p:nvSpPr>
        <p:spPr>
          <a:xfrm>
            <a:off x="323741" y="4876815"/>
            <a:ext cx="5048392" cy="1015663"/>
          </a:xfrm>
          <a:prstGeom prst="rect">
            <a:avLst/>
          </a:prstGeom>
          <a:noFill/>
        </p:spPr>
        <p:txBody>
          <a:bodyPr wrap="square" rtlCol="0">
            <a:spAutoFit/>
          </a:bodyPr>
          <a:lstStyle/>
          <a:p>
            <a:pPr algn="just"/>
            <a:r>
              <a:rPr lang="en-US" sz="1200" dirty="0" smtClean="0"/>
              <a:t>The second scenario is represented by the protection of a Rack within the Data Room, containing a high secured server which is the main asset taken into account in this case. CCTV monitors in real time monitors the area in front of the Rack in order to detect not-compliance behaviors.</a:t>
            </a:r>
            <a:endParaRPr lang="en-US" sz="1200" dirty="0"/>
          </a:p>
        </p:txBody>
      </p:sp>
      <p:sp>
        <p:nvSpPr>
          <p:cNvPr id="50" name="Triangolo isoscele 49"/>
          <p:cNvSpPr/>
          <p:nvPr/>
        </p:nvSpPr>
        <p:spPr>
          <a:xfrm rot="5400000">
            <a:off x="5432509" y="5357532"/>
            <a:ext cx="1200329" cy="255373"/>
          </a:xfrm>
          <a:prstGeom prst="triangle">
            <a:avLst/>
          </a:prstGeom>
          <a:solidFill>
            <a:srgbClr val="1E3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323741" y="4610460"/>
            <a:ext cx="1168910" cy="307777"/>
          </a:xfrm>
          <a:prstGeom prst="rect">
            <a:avLst/>
          </a:prstGeom>
          <a:noFill/>
        </p:spPr>
        <p:txBody>
          <a:bodyPr wrap="none" rtlCol="0">
            <a:spAutoFit/>
          </a:bodyPr>
          <a:lstStyle/>
          <a:p>
            <a:pPr algn="just"/>
            <a:r>
              <a:rPr lang="it-IT" sz="1400" b="1" u="sng" dirty="0" err="1"/>
              <a:t>Description</a:t>
            </a:r>
            <a:endParaRPr lang="it-IT" sz="1400" b="1" u="sng" dirty="0"/>
          </a:p>
        </p:txBody>
      </p:sp>
      <p:sp>
        <p:nvSpPr>
          <p:cNvPr id="52" name="CasellaDiTesto 51"/>
          <p:cNvSpPr txBox="1"/>
          <p:nvPr/>
        </p:nvSpPr>
        <p:spPr>
          <a:xfrm>
            <a:off x="6727834" y="4576939"/>
            <a:ext cx="1704313" cy="307777"/>
          </a:xfrm>
          <a:prstGeom prst="rect">
            <a:avLst/>
          </a:prstGeom>
          <a:noFill/>
        </p:spPr>
        <p:txBody>
          <a:bodyPr wrap="none" rtlCol="0">
            <a:spAutoFit/>
          </a:bodyPr>
          <a:lstStyle/>
          <a:p>
            <a:pPr algn="just"/>
            <a:r>
              <a:rPr lang="it-IT" sz="1400" b="1" u="sng" dirty="0" err="1" smtClean="0"/>
              <a:t>Main</a:t>
            </a:r>
            <a:r>
              <a:rPr lang="it-IT" sz="1400" b="1" u="sng" dirty="0" smtClean="0"/>
              <a:t> </a:t>
            </a:r>
            <a:r>
              <a:rPr lang="it-IT" sz="1400" b="1" u="sng" dirty="0" err="1" smtClean="0"/>
              <a:t>components</a:t>
            </a:r>
            <a:endParaRPr lang="it-IT" sz="1400" b="1" u="sng" dirty="0"/>
          </a:p>
        </p:txBody>
      </p:sp>
      <p:grpSp>
        <p:nvGrpSpPr>
          <p:cNvPr id="2" name="Gruppo 1"/>
          <p:cNvGrpSpPr/>
          <p:nvPr/>
        </p:nvGrpSpPr>
        <p:grpSpPr>
          <a:xfrm>
            <a:off x="6727834" y="5149915"/>
            <a:ext cx="4333649" cy="670605"/>
            <a:chOff x="7512245" y="3561523"/>
            <a:chExt cx="4333649" cy="670605"/>
          </a:xfrm>
        </p:grpSpPr>
        <p:sp>
          <p:nvSpPr>
            <p:cNvPr id="54" name="TextBox 91">
              <a:extLst>
                <a:ext uri="{FF2B5EF4-FFF2-40B4-BE49-F238E27FC236}">
                  <a16:creationId xmlns:a16="http://schemas.microsoft.com/office/drawing/2014/main" xmlns="" id="{35DF805D-7C2F-48BA-B0FC-F0CC4C78EED2}"/>
                </a:ext>
              </a:extLst>
            </p:cNvPr>
            <p:cNvSpPr txBox="1"/>
            <p:nvPr/>
          </p:nvSpPr>
          <p:spPr>
            <a:xfrm>
              <a:off x="7512245" y="3985907"/>
              <a:ext cx="1579418" cy="246221"/>
            </a:xfrm>
            <a:prstGeom prst="rect">
              <a:avLst/>
            </a:prstGeom>
            <a:noFill/>
          </p:spPr>
          <p:txBody>
            <a:bodyPr wrap="square" rtlCol="0">
              <a:spAutoFit/>
            </a:bodyPr>
            <a:lstStyle/>
            <a:p>
              <a:pPr algn="ctr"/>
              <a:r>
                <a:rPr lang="en-US" sz="1000" dirty="0"/>
                <a:t>CCTV </a:t>
              </a:r>
              <a:r>
                <a:rPr lang="en-US" sz="1000" dirty="0" smtClean="0"/>
                <a:t>monitoring</a:t>
              </a:r>
              <a:endParaRPr lang="en-US" sz="1000" dirty="0"/>
            </a:p>
          </p:txBody>
        </p:sp>
        <p:sp>
          <p:nvSpPr>
            <p:cNvPr id="55" name="Rectangle: Rounded Corners 92">
              <a:extLst>
                <a:ext uri="{FF2B5EF4-FFF2-40B4-BE49-F238E27FC236}">
                  <a16:creationId xmlns:a16="http://schemas.microsoft.com/office/drawing/2014/main" xmlns="" id="{6D1710B5-641B-48F8-8152-63160EE29D0F}"/>
                </a:ext>
              </a:extLst>
            </p:cNvPr>
            <p:cNvSpPr/>
            <p:nvPr/>
          </p:nvSpPr>
          <p:spPr>
            <a:xfrm>
              <a:off x="7963999" y="3576284"/>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sp>
          <p:nvSpPr>
            <p:cNvPr id="56" name="TextBox 95">
              <a:extLst>
                <a:ext uri="{FF2B5EF4-FFF2-40B4-BE49-F238E27FC236}">
                  <a16:creationId xmlns:a16="http://schemas.microsoft.com/office/drawing/2014/main" xmlns="" id="{7AF35493-8451-4E7B-BBD9-AC265B6ADBFB}"/>
                </a:ext>
              </a:extLst>
            </p:cNvPr>
            <p:cNvSpPr txBox="1"/>
            <p:nvPr/>
          </p:nvSpPr>
          <p:spPr>
            <a:xfrm>
              <a:off x="8919294" y="3985907"/>
              <a:ext cx="1579418" cy="246221"/>
            </a:xfrm>
            <a:prstGeom prst="rect">
              <a:avLst/>
            </a:prstGeom>
            <a:noFill/>
          </p:spPr>
          <p:txBody>
            <a:bodyPr wrap="square" rtlCol="0">
              <a:spAutoFit/>
            </a:bodyPr>
            <a:lstStyle/>
            <a:p>
              <a:pPr algn="ctr"/>
              <a:r>
                <a:rPr lang="en-US" sz="1000" dirty="0"/>
                <a:t>Anomaly detection</a:t>
              </a:r>
            </a:p>
          </p:txBody>
        </p:sp>
        <p:sp>
          <p:nvSpPr>
            <p:cNvPr id="57" name="Rectangle: Rounded Corners 96">
              <a:extLst>
                <a:ext uri="{FF2B5EF4-FFF2-40B4-BE49-F238E27FC236}">
                  <a16:creationId xmlns:a16="http://schemas.microsoft.com/office/drawing/2014/main" xmlns="" id="{F0002AF3-AC67-40BB-B42F-F5C70024FB92}"/>
                </a:ext>
              </a:extLst>
            </p:cNvPr>
            <p:cNvSpPr/>
            <p:nvPr/>
          </p:nvSpPr>
          <p:spPr>
            <a:xfrm>
              <a:off x="9371047" y="3576284"/>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58" name="Graphic 97" descr="Magnifying glass">
              <a:extLst>
                <a:ext uri="{FF2B5EF4-FFF2-40B4-BE49-F238E27FC236}">
                  <a16:creationId xmlns:a16="http://schemas.microsoft.com/office/drawing/2014/main" xmlns="" id="{E1983C00-BBCD-4FCA-B574-7AE3A571111D}"/>
                </a:ext>
              </a:extLst>
            </p:cNvPr>
            <p:cNvPicPr>
              <a:picLocks noChangeAspect="1"/>
            </p:cNvPicPr>
            <p:nvPr/>
          </p:nvPicPr>
          <p:blipFill>
            <a:blip r:embed="rId2">
              <a:extLst>
                <a:ext uri="{96DAC541-7B7A-43D3-8B79-37D633B846F1}">
                  <asvg:svgBlip xmlns:asvg="http://schemas.microsoft.com/office/drawing/2016/SVG/main" xmlns="" r:embed="rId17"/>
                </a:ext>
              </a:extLst>
            </a:blip>
            <a:stretch>
              <a:fillRect/>
            </a:stretch>
          </p:blipFill>
          <p:spPr>
            <a:xfrm>
              <a:off x="9560047" y="3636881"/>
              <a:ext cx="252000" cy="252000"/>
            </a:xfrm>
            <a:prstGeom prst="rect">
              <a:avLst/>
            </a:prstGeom>
          </p:spPr>
        </p:pic>
        <p:sp>
          <p:nvSpPr>
            <p:cNvPr id="59" name="TextBox 98">
              <a:extLst>
                <a:ext uri="{FF2B5EF4-FFF2-40B4-BE49-F238E27FC236}">
                  <a16:creationId xmlns:a16="http://schemas.microsoft.com/office/drawing/2014/main" xmlns="" id="{09FDB699-978A-461A-A881-616D493AAD42}"/>
                </a:ext>
              </a:extLst>
            </p:cNvPr>
            <p:cNvSpPr txBox="1"/>
            <p:nvPr/>
          </p:nvSpPr>
          <p:spPr>
            <a:xfrm>
              <a:off x="10266476" y="3985907"/>
              <a:ext cx="1579418" cy="246221"/>
            </a:xfrm>
            <a:prstGeom prst="rect">
              <a:avLst/>
            </a:prstGeom>
            <a:noFill/>
          </p:spPr>
          <p:txBody>
            <a:bodyPr wrap="square" rtlCol="0">
              <a:spAutoFit/>
            </a:bodyPr>
            <a:lstStyle/>
            <a:p>
              <a:pPr algn="ctr"/>
              <a:r>
                <a:rPr lang="en-US" sz="1000" dirty="0" smtClean="0"/>
                <a:t>Alert system</a:t>
              </a:r>
              <a:endParaRPr lang="en-US" sz="1000" dirty="0"/>
            </a:p>
          </p:txBody>
        </p:sp>
        <p:sp>
          <p:nvSpPr>
            <p:cNvPr id="60" name="Rectangle: Rounded Corners 99">
              <a:extLst>
                <a:ext uri="{FF2B5EF4-FFF2-40B4-BE49-F238E27FC236}">
                  <a16:creationId xmlns:a16="http://schemas.microsoft.com/office/drawing/2014/main" xmlns="" id="{E797DFC8-507D-41A9-9AB6-33061D8F7994}"/>
                </a:ext>
              </a:extLst>
            </p:cNvPr>
            <p:cNvSpPr/>
            <p:nvPr/>
          </p:nvSpPr>
          <p:spPr>
            <a:xfrm>
              <a:off x="10718230" y="3576284"/>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61" name="Graphic 100" descr="Repeat">
              <a:extLst>
                <a:ext uri="{FF2B5EF4-FFF2-40B4-BE49-F238E27FC236}">
                  <a16:creationId xmlns:a16="http://schemas.microsoft.com/office/drawing/2014/main" xmlns="" id="{4EF97165-5B63-4F34-8D4C-F2EA978244E9}"/>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913129" y="3636881"/>
              <a:ext cx="252000" cy="252000"/>
            </a:xfrm>
            <a:prstGeom prst="rect">
              <a:avLst/>
            </a:prstGeom>
          </p:spPr>
        </p:pic>
        <p:sp>
          <p:nvSpPr>
            <p:cNvPr id="62" name="TextBox 101">
              <a:extLst>
                <a:ext uri="{FF2B5EF4-FFF2-40B4-BE49-F238E27FC236}">
                  <a16:creationId xmlns:a16="http://schemas.microsoft.com/office/drawing/2014/main" xmlns="" id="{FF8A3A94-C9B2-478B-BD85-7E01DBAB11DC}"/>
                </a:ext>
              </a:extLst>
            </p:cNvPr>
            <p:cNvSpPr txBox="1"/>
            <p:nvPr/>
          </p:nvSpPr>
          <p:spPr>
            <a:xfrm>
              <a:off x="8889289" y="3561523"/>
              <a:ext cx="245819" cy="400110"/>
            </a:xfrm>
            <a:prstGeom prst="rect">
              <a:avLst/>
            </a:prstGeom>
            <a:noFill/>
          </p:spPr>
          <p:txBody>
            <a:bodyPr wrap="square" rtlCol="0">
              <a:spAutoFit/>
            </a:bodyPr>
            <a:lstStyle/>
            <a:p>
              <a:pPr algn="just"/>
              <a:r>
                <a:rPr lang="en-US" sz="2000" b="1" dirty="0"/>
                <a:t>+</a:t>
              </a:r>
            </a:p>
          </p:txBody>
        </p:sp>
        <p:sp>
          <p:nvSpPr>
            <p:cNvPr id="63" name="TextBox 102">
              <a:extLst>
                <a:ext uri="{FF2B5EF4-FFF2-40B4-BE49-F238E27FC236}">
                  <a16:creationId xmlns:a16="http://schemas.microsoft.com/office/drawing/2014/main" xmlns="" id="{AF452F0A-AFF5-41BE-8BBC-7EFDBD00319D}"/>
                </a:ext>
              </a:extLst>
            </p:cNvPr>
            <p:cNvSpPr txBox="1"/>
            <p:nvPr/>
          </p:nvSpPr>
          <p:spPr>
            <a:xfrm>
              <a:off x="10266476" y="3561523"/>
              <a:ext cx="245819" cy="400110"/>
            </a:xfrm>
            <a:prstGeom prst="rect">
              <a:avLst/>
            </a:prstGeom>
            <a:noFill/>
          </p:spPr>
          <p:txBody>
            <a:bodyPr wrap="square" rtlCol="0">
              <a:spAutoFit/>
            </a:bodyPr>
            <a:lstStyle/>
            <a:p>
              <a:pPr algn="just"/>
              <a:r>
                <a:rPr lang="en-US" sz="2000" b="1" dirty="0"/>
                <a:t>+</a:t>
              </a:r>
            </a:p>
          </p:txBody>
        </p:sp>
        <p:pic>
          <p:nvPicPr>
            <p:cNvPr id="64" name="Graphic 117" descr="Security camera">
              <a:extLst>
                <a:ext uri="{FF2B5EF4-FFF2-40B4-BE49-F238E27FC236}">
                  <a16:creationId xmlns:a16="http://schemas.microsoft.com/office/drawing/2014/main" xmlns="" id="{28EFC3C5-15A7-46A3-BB25-B029B98710E4}"/>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8183062" y="3606425"/>
              <a:ext cx="252000" cy="295118"/>
            </a:xfrm>
            <a:prstGeom prst="rect">
              <a:avLst/>
            </a:prstGeom>
          </p:spPr>
        </p:pic>
      </p:grpSp>
      <p:pic>
        <p:nvPicPr>
          <p:cNvPr id="65" name="Graphic 75" descr="Database">
            <a:extLst>
              <a:ext uri="{FF2B5EF4-FFF2-40B4-BE49-F238E27FC236}">
                <a16:creationId xmlns:a16="http://schemas.microsoft.com/office/drawing/2014/main" xmlns="" id="{DCD63EF2-321E-4726-98DF-EEAE47D976F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54206" y="2123610"/>
            <a:ext cx="720000" cy="720000"/>
          </a:xfrm>
          <a:prstGeom prst="rect">
            <a:avLst/>
          </a:prstGeom>
        </p:spPr>
      </p:pic>
      <p:pic>
        <p:nvPicPr>
          <p:cNvPr id="66" name="Graphic 76" descr="Database">
            <a:extLst>
              <a:ext uri="{FF2B5EF4-FFF2-40B4-BE49-F238E27FC236}">
                <a16:creationId xmlns:a16="http://schemas.microsoft.com/office/drawing/2014/main" xmlns="" id="{2416187B-A448-45F9-B58A-61DD514EDE4C}"/>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78314" y="2123610"/>
            <a:ext cx="720000" cy="720000"/>
          </a:xfrm>
          <a:prstGeom prst="rect">
            <a:avLst/>
          </a:prstGeom>
        </p:spPr>
      </p:pic>
      <p:pic>
        <p:nvPicPr>
          <p:cNvPr id="67" name="Graphic 77" descr="Database">
            <a:extLst>
              <a:ext uri="{FF2B5EF4-FFF2-40B4-BE49-F238E27FC236}">
                <a16:creationId xmlns:a16="http://schemas.microsoft.com/office/drawing/2014/main" xmlns="" id="{6C274018-4FF4-4E8E-92C1-9BCF37B61A28}"/>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16260" y="2735099"/>
            <a:ext cx="720000" cy="720000"/>
          </a:xfrm>
          <a:prstGeom prst="rect">
            <a:avLst/>
          </a:prstGeom>
        </p:spPr>
      </p:pic>
      <p:pic>
        <p:nvPicPr>
          <p:cNvPr id="68" name="Graphic 78" descr="Database">
            <a:extLst>
              <a:ext uri="{FF2B5EF4-FFF2-40B4-BE49-F238E27FC236}">
                <a16:creationId xmlns:a16="http://schemas.microsoft.com/office/drawing/2014/main" xmlns="" id="{F1CBEB74-ED03-46BB-94D0-DF66D072FDFE}"/>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46691" y="2735099"/>
            <a:ext cx="720000" cy="720000"/>
          </a:xfrm>
          <a:prstGeom prst="rect">
            <a:avLst/>
          </a:prstGeom>
        </p:spPr>
      </p:pic>
      <p:sp>
        <p:nvSpPr>
          <p:cNvPr id="69" name="Rectangle: Rounded Corners 79">
            <a:extLst>
              <a:ext uri="{FF2B5EF4-FFF2-40B4-BE49-F238E27FC236}">
                <a16:creationId xmlns:a16="http://schemas.microsoft.com/office/drawing/2014/main" xmlns="" id="{AF306CC3-4CB8-4289-B262-2F2035243C85}"/>
              </a:ext>
            </a:extLst>
          </p:cNvPr>
          <p:cNvSpPr/>
          <p:nvPr/>
        </p:nvSpPr>
        <p:spPr>
          <a:xfrm>
            <a:off x="446049" y="1996811"/>
            <a:ext cx="2125820" cy="1491433"/>
          </a:xfrm>
          <a:prstGeom prst="roundRect">
            <a:avLst>
              <a:gd name="adj" fmla="val 9190"/>
            </a:avLst>
          </a:prstGeom>
          <a:noFill/>
          <a:ln>
            <a:solidFill>
              <a:srgbClr val="1E36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0" name="Picture 80">
            <a:extLst>
              <a:ext uri="{FF2B5EF4-FFF2-40B4-BE49-F238E27FC236}">
                <a16:creationId xmlns:a16="http://schemas.microsoft.com/office/drawing/2014/main" xmlns="" id="{6A1962EA-BEE5-4187-965E-779AB88D36B5}"/>
              </a:ext>
            </a:extLst>
          </p:cNvPr>
          <p:cNvPicPr>
            <a:picLocks noChangeAspect="1"/>
          </p:cNvPicPr>
          <p:nvPr/>
        </p:nvPicPr>
        <p:blipFill>
          <a:blip r:embed="rId26">
            <a:duotone>
              <a:schemeClr val="accent6">
                <a:shade val="45000"/>
                <a:satMod val="135000"/>
              </a:schemeClr>
              <a:prstClr val="white"/>
            </a:duotone>
            <a:extLst>
              <a:ext uri="{BEBA8EAE-BF5A-486C-A8C5-ECC9F3942E4B}">
                <a14:imgProps xmlns:a14="http://schemas.microsoft.com/office/drawing/2010/main">
                  <a14:imgLayer r:embed="rId27">
                    <a14:imgEffect>
                      <a14:backgroundRemoval t="7447" b="90071" l="9417" r="89238">
                        <a14:foregroundMark x1="43946" y1="7801" x2="43946" y2="7801"/>
                        <a14:foregroundMark x1="43498" y1="90071" x2="43498" y2="90071"/>
                      </a14:backgroundRemoval>
                    </a14:imgEffect>
                  </a14:imgLayer>
                </a14:imgProps>
              </a:ext>
            </a:extLst>
          </a:blip>
          <a:stretch>
            <a:fillRect/>
          </a:stretch>
        </p:blipFill>
        <p:spPr>
          <a:xfrm>
            <a:off x="2290105" y="2390264"/>
            <a:ext cx="528538" cy="668376"/>
          </a:xfrm>
          <a:prstGeom prst="rect">
            <a:avLst/>
          </a:prstGeom>
        </p:spPr>
      </p:pic>
      <p:pic>
        <p:nvPicPr>
          <p:cNvPr id="71" name="Picture 2" descr="Risultati immagini per nexi logo">
            <a:extLst>
              <a:ext uri="{FF2B5EF4-FFF2-40B4-BE49-F238E27FC236}">
                <a16:creationId xmlns:a16="http://schemas.microsoft.com/office/drawing/2014/main" xmlns="" id="{7CB1F9BB-3D37-40FF-A5C8-34E98350A350}"/>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30304" y="3587419"/>
            <a:ext cx="718662" cy="219192"/>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82">
            <a:extLst>
              <a:ext uri="{FF2B5EF4-FFF2-40B4-BE49-F238E27FC236}">
                <a16:creationId xmlns:a16="http://schemas.microsoft.com/office/drawing/2014/main" xmlns="" id="{C95A0939-2185-4591-BA51-9DF135A55582}"/>
              </a:ext>
            </a:extLst>
          </p:cNvPr>
          <p:cNvSpPr txBox="1"/>
          <p:nvPr/>
        </p:nvSpPr>
        <p:spPr>
          <a:xfrm>
            <a:off x="1148772" y="3592859"/>
            <a:ext cx="3323064" cy="276999"/>
          </a:xfrm>
          <a:prstGeom prst="rect">
            <a:avLst/>
          </a:prstGeom>
          <a:noFill/>
        </p:spPr>
        <p:txBody>
          <a:bodyPr wrap="square" rtlCol="0">
            <a:spAutoFit/>
          </a:bodyPr>
          <a:lstStyle/>
          <a:p>
            <a:r>
              <a:rPr lang="en-US" sz="1200" b="1"/>
              <a:t>Secured data room</a:t>
            </a:r>
          </a:p>
        </p:txBody>
      </p:sp>
      <p:pic>
        <p:nvPicPr>
          <p:cNvPr id="73" name="Graphic 83" descr="Marker">
            <a:extLst>
              <a:ext uri="{FF2B5EF4-FFF2-40B4-BE49-F238E27FC236}">
                <a16:creationId xmlns:a16="http://schemas.microsoft.com/office/drawing/2014/main" xmlns="" id="{8C866A44-0BDB-4589-98A3-9CC063D668A0}"/>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23741" y="3839437"/>
            <a:ext cx="432000" cy="432000"/>
          </a:xfrm>
          <a:prstGeom prst="rect">
            <a:avLst/>
          </a:prstGeom>
        </p:spPr>
      </p:pic>
      <p:sp>
        <p:nvSpPr>
          <p:cNvPr id="74" name="TextBox 84">
            <a:extLst>
              <a:ext uri="{FF2B5EF4-FFF2-40B4-BE49-F238E27FC236}">
                <a16:creationId xmlns:a16="http://schemas.microsoft.com/office/drawing/2014/main" xmlns="" id="{DD643028-C725-4268-9347-2EB88DE89AAC}"/>
              </a:ext>
            </a:extLst>
          </p:cNvPr>
          <p:cNvSpPr txBox="1"/>
          <p:nvPr/>
        </p:nvSpPr>
        <p:spPr>
          <a:xfrm>
            <a:off x="659783" y="3916937"/>
            <a:ext cx="712173" cy="276999"/>
          </a:xfrm>
          <a:prstGeom prst="rect">
            <a:avLst/>
          </a:prstGeom>
          <a:noFill/>
        </p:spPr>
        <p:txBody>
          <a:bodyPr wrap="square" rtlCol="0">
            <a:spAutoFit/>
          </a:bodyPr>
          <a:lstStyle/>
          <a:p>
            <a:r>
              <a:rPr lang="en-US" sz="1200" b="1" dirty="0" smtClean="0"/>
              <a:t>Site</a:t>
            </a:r>
            <a:endParaRPr lang="en-US" sz="1200" b="1" dirty="0"/>
          </a:p>
        </p:txBody>
      </p:sp>
      <p:pic>
        <p:nvPicPr>
          <p:cNvPr id="75" name="Graphic 85" descr="Security camera">
            <a:extLst>
              <a:ext uri="{FF2B5EF4-FFF2-40B4-BE49-F238E27FC236}">
                <a16:creationId xmlns:a16="http://schemas.microsoft.com/office/drawing/2014/main" xmlns="" id="{901CFEE7-F213-489C-B857-8AC1B3A24635}"/>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00165" y="2060363"/>
            <a:ext cx="374844" cy="438979"/>
          </a:xfrm>
          <a:prstGeom prst="rect">
            <a:avLst/>
          </a:prstGeom>
        </p:spPr>
      </p:pic>
      <p:pic>
        <p:nvPicPr>
          <p:cNvPr id="76" name="Graphic 88" descr="Security camera">
            <a:extLst>
              <a:ext uri="{FF2B5EF4-FFF2-40B4-BE49-F238E27FC236}">
                <a16:creationId xmlns:a16="http://schemas.microsoft.com/office/drawing/2014/main" xmlns="" id="{B2B7B64A-6629-495E-AA4C-60CC632FBF44}"/>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470141" y="1939096"/>
            <a:ext cx="372844" cy="437687"/>
          </a:xfrm>
          <a:prstGeom prst="rect">
            <a:avLst/>
          </a:prstGeom>
        </p:spPr>
      </p:pic>
      <p:sp>
        <p:nvSpPr>
          <p:cNvPr id="77" name="TextBox 89">
            <a:extLst>
              <a:ext uri="{FF2B5EF4-FFF2-40B4-BE49-F238E27FC236}">
                <a16:creationId xmlns:a16="http://schemas.microsoft.com/office/drawing/2014/main" xmlns="" id="{2DB97DE9-6060-4113-8BA4-0349207D8CDA}"/>
              </a:ext>
            </a:extLst>
          </p:cNvPr>
          <p:cNvSpPr txBox="1"/>
          <p:nvPr/>
        </p:nvSpPr>
        <p:spPr>
          <a:xfrm>
            <a:off x="5346161" y="1984844"/>
            <a:ext cx="5990548" cy="276999"/>
          </a:xfrm>
          <a:prstGeom prst="rect">
            <a:avLst/>
          </a:prstGeom>
          <a:noFill/>
        </p:spPr>
        <p:txBody>
          <a:bodyPr wrap="square" rtlCol="0">
            <a:spAutoFit/>
          </a:bodyPr>
          <a:lstStyle/>
          <a:p>
            <a:r>
              <a:rPr lang="en-US" sz="1200" b="1" dirty="0"/>
              <a:t>CCTV probe monitors in real time the area in front of the rack</a:t>
            </a:r>
          </a:p>
        </p:txBody>
      </p:sp>
      <p:sp>
        <p:nvSpPr>
          <p:cNvPr id="78" name="TextBox 92">
            <a:extLst>
              <a:ext uri="{FF2B5EF4-FFF2-40B4-BE49-F238E27FC236}">
                <a16:creationId xmlns:a16="http://schemas.microsoft.com/office/drawing/2014/main" xmlns="" id="{98D0B3A4-C381-48F2-BFE3-B449608EBE15}"/>
              </a:ext>
            </a:extLst>
          </p:cNvPr>
          <p:cNvSpPr txBox="1"/>
          <p:nvPr/>
        </p:nvSpPr>
        <p:spPr>
          <a:xfrm>
            <a:off x="5364468" y="2575614"/>
            <a:ext cx="5636060" cy="276999"/>
          </a:xfrm>
          <a:prstGeom prst="rect">
            <a:avLst/>
          </a:prstGeom>
          <a:noFill/>
        </p:spPr>
        <p:txBody>
          <a:bodyPr wrap="square" rtlCol="0">
            <a:spAutoFit/>
          </a:bodyPr>
          <a:lstStyle/>
          <a:p>
            <a:r>
              <a:rPr lang="en-US" sz="1200" b="1" dirty="0"/>
              <a:t>Two different people access using two authorized keys simultaneously</a:t>
            </a:r>
          </a:p>
        </p:txBody>
      </p:sp>
      <p:pic>
        <p:nvPicPr>
          <p:cNvPr id="79" name="Graphic 93" descr="Key">
            <a:extLst>
              <a:ext uri="{FF2B5EF4-FFF2-40B4-BE49-F238E27FC236}">
                <a16:creationId xmlns:a16="http://schemas.microsoft.com/office/drawing/2014/main" xmlns="" id="{A52C41A6-E440-4D07-89F7-9A0FA2767333}"/>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4470142" y="2575614"/>
            <a:ext cx="329615" cy="329615"/>
          </a:xfrm>
          <a:prstGeom prst="rect">
            <a:avLst/>
          </a:prstGeom>
        </p:spPr>
      </p:pic>
      <p:pic>
        <p:nvPicPr>
          <p:cNvPr id="80" name="Graphic 2" descr="Laptop">
            <a:extLst>
              <a:ext uri="{FF2B5EF4-FFF2-40B4-BE49-F238E27FC236}">
                <a16:creationId xmlns:a16="http://schemas.microsoft.com/office/drawing/2014/main" xmlns="" id="{97C6264F-9ACF-4367-8CB5-26132F83EA43}"/>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a:off x="4156942" y="3003479"/>
            <a:ext cx="914400" cy="914400"/>
          </a:xfrm>
          <a:prstGeom prst="rect">
            <a:avLst/>
          </a:prstGeom>
        </p:spPr>
      </p:pic>
      <p:sp>
        <p:nvSpPr>
          <p:cNvPr id="81" name="TextBox 94">
            <a:extLst>
              <a:ext uri="{FF2B5EF4-FFF2-40B4-BE49-F238E27FC236}">
                <a16:creationId xmlns:a16="http://schemas.microsoft.com/office/drawing/2014/main" xmlns="" id="{4C537647-4CBE-47ED-87FC-18B7CE6BA5CA}"/>
              </a:ext>
            </a:extLst>
          </p:cNvPr>
          <p:cNvSpPr txBox="1"/>
          <p:nvPr/>
        </p:nvSpPr>
        <p:spPr>
          <a:xfrm>
            <a:off x="5378162" y="3176914"/>
            <a:ext cx="4293377" cy="646331"/>
          </a:xfrm>
          <a:prstGeom prst="rect">
            <a:avLst/>
          </a:prstGeom>
          <a:noFill/>
        </p:spPr>
        <p:txBody>
          <a:bodyPr wrap="square" rtlCol="0">
            <a:spAutoFit/>
          </a:bodyPr>
          <a:lstStyle/>
          <a:p>
            <a:pPr algn="just"/>
            <a:r>
              <a:rPr lang="en-US" sz="1200" b="1" dirty="0"/>
              <a:t>Video analysis script that detects movements such as person enters the are, another actor enters the scene and one or more persons exit the observed area</a:t>
            </a:r>
          </a:p>
        </p:txBody>
      </p:sp>
    </p:spTree>
    <p:extLst>
      <p:ext uri="{BB962C8B-B14F-4D97-AF65-F5344CB8AC3E}">
        <p14:creationId xmlns:p14="http://schemas.microsoft.com/office/powerpoint/2010/main" val="39085170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idx="12"/>
          </p:nvPr>
        </p:nvSpPr>
        <p:spPr/>
        <p:txBody>
          <a:bodyPr/>
          <a:lstStyle/>
          <a:p>
            <a:r>
              <a:rPr lang="fr-FR" smtClean="0">
                <a:solidFill>
                  <a:srgbClr val="1E365C"/>
                </a:solidFill>
              </a:rPr>
              <a:t>www.finsec-project.eu  </a:t>
            </a:r>
          </a:p>
          <a:p>
            <a:r>
              <a:rPr lang="fr-FR" smtClean="0">
                <a:solidFill>
                  <a:srgbClr val="1E365C"/>
                </a:solidFill>
              </a:rPr>
              <a:t>© 2018 FINSEC Consortium </a:t>
            </a:r>
            <a:endParaRPr lang="fr-FR">
              <a:solidFill>
                <a:srgbClr val="1E365C"/>
              </a:solidFill>
            </a:endParaRPr>
          </a:p>
        </p:txBody>
      </p:sp>
      <p:sp>
        <p:nvSpPr>
          <p:cNvPr id="5" name="Titolo 1">
            <a:extLst>
              <a:ext uri="{FF2B5EF4-FFF2-40B4-BE49-F238E27FC236}">
                <a16:creationId xmlns="" xmlns:a16="http://schemas.microsoft.com/office/drawing/2014/main" id="{F4B4500D-B3F2-459E-8838-CE2CFCFF854E}"/>
              </a:ext>
            </a:extLst>
          </p:cNvPr>
          <p:cNvSpPr>
            <a:spLocks noGrp="1"/>
          </p:cNvSpPr>
          <p:nvPr>
            <p:ph type="title"/>
          </p:nvPr>
        </p:nvSpPr>
        <p:spPr>
          <a:xfrm>
            <a:off x="106518" y="564567"/>
            <a:ext cx="10843722" cy="780833"/>
          </a:xfrm>
        </p:spPr>
        <p:txBody>
          <a:bodyPr>
            <a:normAutofit fontScale="90000"/>
          </a:bodyPr>
          <a:lstStyle/>
          <a:p>
            <a:pPr algn="l"/>
            <a:r>
              <a:rPr lang="it-IT" dirty="0" smtClean="0"/>
              <a:t/>
            </a:r>
            <a:br>
              <a:rPr lang="it-IT" dirty="0" smtClean="0"/>
            </a:br>
            <a:r>
              <a:rPr lang="it-IT" dirty="0" smtClean="0"/>
              <a:t>Use case #3</a:t>
            </a:r>
            <a:r>
              <a:rPr lang="it-IT" dirty="0"/>
              <a:t/>
            </a:r>
            <a:br>
              <a:rPr lang="it-IT" dirty="0"/>
            </a:br>
            <a:r>
              <a:rPr lang="it-IT" sz="3100" dirty="0" smtClean="0"/>
              <a:t>Use case </a:t>
            </a:r>
            <a:r>
              <a:rPr lang="it-IT" sz="3100" dirty="0" err="1" smtClean="0"/>
              <a:t>overview</a:t>
            </a:r>
            <a:r>
              <a:rPr lang="it-IT" dirty="0"/>
              <a:t/>
            </a:r>
            <a:br>
              <a:rPr lang="it-IT" dirty="0"/>
            </a:br>
            <a:endParaRPr lang="it-IT" dirty="0"/>
          </a:p>
        </p:txBody>
      </p:sp>
      <p:sp>
        <p:nvSpPr>
          <p:cNvPr id="18" name="TextBox 5">
            <a:extLst>
              <a:ext uri="{FF2B5EF4-FFF2-40B4-BE49-F238E27FC236}">
                <a16:creationId xmlns:a16="http://schemas.microsoft.com/office/drawing/2014/main" xmlns="" id="{05E7FC6D-05D6-4BF9-A99C-CC88A6BDAAD8}"/>
              </a:ext>
            </a:extLst>
          </p:cNvPr>
          <p:cNvSpPr txBox="1"/>
          <p:nvPr/>
        </p:nvSpPr>
        <p:spPr>
          <a:xfrm>
            <a:off x="323741" y="5194061"/>
            <a:ext cx="5048392" cy="1015663"/>
          </a:xfrm>
          <a:prstGeom prst="rect">
            <a:avLst/>
          </a:prstGeom>
          <a:noFill/>
        </p:spPr>
        <p:txBody>
          <a:bodyPr wrap="square" rtlCol="0">
            <a:spAutoFit/>
          </a:bodyPr>
          <a:lstStyle/>
          <a:p>
            <a:pPr algn="just"/>
            <a:r>
              <a:rPr lang="en-US" sz="1200" dirty="0" smtClean="0"/>
              <a:t>The third scenario focuses on the prevention of unauthorized user from accessing in local mode to a server located inside the Data Center.</a:t>
            </a:r>
          </a:p>
          <a:p>
            <a:pPr algn="just"/>
            <a:r>
              <a:rPr lang="en-US" sz="1200" dirty="0" smtClean="0"/>
              <a:t>The “username”  and other attributes for the authentication to the critical application is enrolled/registered on a user repository with the badge id information and an alert is sent in case of non-matching events.</a:t>
            </a:r>
            <a:endParaRPr lang="en-US" sz="1200" dirty="0"/>
          </a:p>
        </p:txBody>
      </p:sp>
      <p:sp>
        <p:nvSpPr>
          <p:cNvPr id="50" name="Triangolo isoscele 49"/>
          <p:cNvSpPr/>
          <p:nvPr/>
        </p:nvSpPr>
        <p:spPr>
          <a:xfrm rot="5400000">
            <a:off x="5423179" y="5481873"/>
            <a:ext cx="1200329" cy="255373"/>
          </a:xfrm>
          <a:prstGeom prst="triangle">
            <a:avLst/>
          </a:prstGeom>
          <a:solidFill>
            <a:srgbClr val="1E3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323741" y="4925911"/>
            <a:ext cx="1168910" cy="307777"/>
          </a:xfrm>
          <a:prstGeom prst="rect">
            <a:avLst/>
          </a:prstGeom>
          <a:noFill/>
        </p:spPr>
        <p:txBody>
          <a:bodyPr wrap="none" rtlCol="0">
            <a:spAutoFit/>
          </a:bodyPr>
          <a:lstStyle/>
          <a:p>
            <a:pPr algn="just"/>
            <a:r>
              <a:rPr lang="it-IT" sz="1400" b="1" u="sng" dirty="0" err="1"/>
              <a:t>Description</a:t>
            </a:r>
            <a:endParaRPr lang="it-IT" sz="1400" b="1" u="sng" dirty="0"/>
          </a:p>
        </p:txBody>
      </p:sp>
      <p:sp>
        <p:nvSpPr>
          <p:cNvPr id="52" name="CasellaDiTesto 51"/>
          <p:cNvSpPr txBox="1"/>
          <p:nvPr/>
        </p:nvSpPr>
        <p:spPr>
          <a:xfrm>
            <a:off x="6721479" y="4925911"/>
            <a:ext cx="1704313" cy="307777"/>
          </a:xfrm>
          <a:prstGeom prst="rect">
            <a:avLst/>
          </a:prstGeom>
          <a:noFill/>
        </p:spPr>
        <p:txBody>
          <a:bodyPr wrap="none" rtlCol="0">
            <a:spAutoFit/>
          </a:bodyPr>
          <a:lstStyle/>
          <a:p>
            <a:pPr algn="just"/>
            <a:r>
              <a:rPr lang="it-IT" sz="1400" b="1" u="sng" dirty="0" err="1" smtClean="0"/>
              <a:t>Main</a:t>
            </a:r>
            <a:r>
              <a:rPr lang="it-IT" sz="1400" b="1" u="sng" dirty="0" smtClean="0"/>
              <a:t> </a:t>
            </a:r>
            <a:r>
              <a:rPr lang="it-IT" sz="1400" b="1" u="sng" dirty="0" err="1" smtClean="0"/>
              <a:t>components</a:t>
            </a:r>
            <a:endParaRPr lang="it-IT" sz="1400" b="1" u="sng" dirty="0"/>
          </a:p>
        </p:txBody>
      </p:sp>
      <p:sp>
        <p:nvSpPr>
          <p:cNvPr id="37" name="Trapezoid 29">
            <a:extLst>
              <a:ext uri="{FF2B5EF4-FFF2-40B4-BE49-F238E27FC236}">
                <a16:creationId xmlns:a16="http://schemas.microsoft.com/office/drawing/2014/main" xmlns="" id="{F36C6977-37E1-40DD-AA54-741B5E47FB6E}"/>
              </a:ext>
            </a:extLst>
          </p:cNvPr>
          <p:cNvSpPr/>
          <p:nvPr/>
        </p:nvSpPr>
        <p:spPr>
          <a:xfrm rot="16200000">
            <a:off x="3764093" y="1201252"/>
            <a:ext cx="580237" cy="2429311"/>
          </a:xfrm>
          <a:prstGeom prst="trapezoid">
            <a:avLst>
              <a:gd name="adj" fmla="val 384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8" name="Graphic 3" descr="Database">
            <a:extLst>
              <a:ext uri="{FF2B5EF4-FFF2-40B4-BE49-F238E27FC236}">
                <a16:creationId xmlns:a16="http://schemas.microsoft.com/office/drawing/2014/main" xmlns="" id="{FC5C9020-97C6-4DB5-ABCB-6804702F66E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3352" y="1961158"/>
            <a:ext cx="504000" cy="504000"/>
          </a:xfrm>
          <a:prstGeom prst="rect">
            <a:avLst/>
          </a:prstGeom>
        </p:spPr>
      </p:pic>
      <p:pic>
        <p:nvPicPr>
          <p:cNvPr id="39" name="Graphic 41" descr="Database">
            <a:extLst>
              <a:ext uri="{FF2B5EF4-FFF2-40B4-BE49-F238E27FC236}">
                <a16:creationId xmlns:a16="http://schemas.microsoft.com/office/drawing/2014/main" xmlns="" id="{007543A7-D446-4F7B-856F-C7D010963F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97460" y="1961158"/>
            <a:ext cx="504000" cy="504000"/>
          </a:xfrm>
          <a:prstGeom prst="rect">
            <a:avLst/>
          </a:prstGeom>
        </p:spPr>
      </p:pic>
      <p:pic>
        <p:nvPicPr>
          <p:cNvPr id="40" name="Graphic 42" descr="Database">
            <a:extLst>
              <a:ext uri="{FF2B5EF4-FFF2-40B4-BE49-F238E27FC236}">
                <a16:creationId xmlns:a16="http://schemas.microsoft.com/office/drawing/2014/main" xmlns="" id="{146EA339-E0AF-4F55-860C-5445CD32F3E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1136" y="2365253"/>
            <a:ext cx="504000" cy="504000"/>
          </a:xfrm>
          <a:prstGeom prst="rect">
            <a:avLst/>
          </a:prstGeom>
        </p:spPr>
      </p:pic>
      <p:pic>
        <p:nvPicPr>
          <p:cNvPr id="41" name="Graphic 54" descr="Database">
            <a:extLst>
              <a:ext uri="{FF2B5EF4-FFF2-40B4-BE49-F238E27FC236}">
                <a16:creationId xmlns:a16="http://schemas.microsoft.com/office/drawing/2014/main" xmlns="" id="{593F6A0D-4236-4130-802E-4AFF937188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71567" y="2365253"/>
            <a:ext cx="504000" cy="504000"/>
          </a:xfrm>
          <a:prstGeom prst="rect">
            <a:avLst/>
          </a:prstGeom>
        </p:spPr>
      </p:pic>
      <p:pic>
        <p:nvPicPr>
          <p:cNvPr id="42" name="Picture 2" descr="Risultati immagini per nexi logo">
            <a:extLst>
              <a:ext uri="{FF2B5EF4-FFF2-40B4-BE49-F238E27FC236}">
                <a16:creationId xmlns:a16="http://schemas.microsoft.com/office/drawing/2014/main" xmlns="" id="{A5CC9940-AE13-421D-B367-5E8D6FB926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1684" y="1765166"/>
            <a:ext cx="718662" cy="21919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7">
            <a:extLst>
              <a:ext uri="{FF2B5EF4-FFF2-40B4-BE49-F238E27FC236}">
                <a16:creationId xmlns:a16="http://schemas.microsoft.com/office/drawing/2014/main" xmlns="" id="{BE2B8035-9527-4B53-BAD5-526E1385CBB3}"/>
              </a:ext>
            </a:extLst>
          </p:cNvPr>
          <p:cNvSpPr txBox="1"/>
          <p:nvPr/>
        </p:nvSpPr>
        <p:spPr>
          <a:xfrm>
            <a:off x="416559" y="1693391"/>
            <a:ext cx="3323064" cy="276999"/>
          </a:xfrm>
          <a:prstGeom prst="rect">
            <a:avLst/>
          </a:prstGeom>
          <a:noFill/>
        </p:spPr>
        <p:txBody>
          <a:bodyPr wrap="square" rtlCol="0">
            <a:spAutoFit/>
          </a:bodyPr>
          <a:lstStyle/>
          <a:p>
            <a:r>
              <a:rPr lang="en-US" sz="1200" b="1"/>
              <a:t>Secured data room</a:t>
            </a:r>
          </a:p>
        </p:txBody>
      </p:sp>
      <p:pic>
        <p:nvPicPr>
          <p:cNvPr id="44" name="Graphic 55" descr="Marker">
            <a:extLst>
              <a:ext uri="{FF2B5EF4-FFF2-40B4-BE49-F238E27FC236}">
                <a16:creationId xmlns:a16="http://schemas.microsoft.com/office/drawing/2014/main" xmlns="" id="{18010C5D-49C3-4AC8-AE70-DBE12A25D24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17624" y="2758586"/>
            <a:ext cx="432000" cy="432000"/>
          </a:xfrm>
          <a:prstGeom prst="rect">
            <a:avLst/>
          </a:prstGeom>
        </p:spPr>
      </p:pic>
      <p:sp>
        <p:nvSpPr>
          <p:cNvPr id="45" name="TextBox 56">
            <a:extLst>
              <a:ext uri="{FF2B5EF4-FFF2-40B4-BE49-F238E27FC236}">
                <a16:creationId xmlns:a16="http://schemas.microsoft.com/office/drawing/2014/main" xmlns="" id="{679E4F61-0E16-4564-AED2-6FA4C0735B27}"/>
              </a:ext>
            </a:extLst>
          </p:cNvPr>
          <p:cNvSpPr txBox="1"/>
          <p:nvPr/>
        </p:nvSpPr>
        <p:spPr>
          <a:xfrm>
            <a:off x="735322" y="2870415"/>
            <a:ext cx="712173" cy="276999"/>
          </a:xfrm>
          <a:prstGeom prst="rect">
            <a:avLst/>
          </a:prstGeom>
          <a:noFill/>
        </p:spPr>
        <p:txBody>
          <a:bodyPr wrap="square" rtlCol="0">
            <a:spAutoFit/>
          </a:bodyPr>
          <a:lstStyle/>
          <a:p>
            <a:r>
              <a:rPr lang="en-US" sz="1200" b="1" dirty="0" smtClean="0"/>
              <a:t>Site</a:t>
            </a:r>
            <a:endParaRPr lang="en-US" sz="1200" b="1" dirty="0"/>
          </a:p>
        </p:txBody>
      </p:sp>
      <p:pic>
        <p:nvPicPr>
          <p:cNvPr id="46" name="Graphic 21" descr="Robber">
            <a:extLst>
              <a:ext uri="{FF2B5EF4-FFF2-40B4-BE49-F238E27FC236}">
                <a16:creationId xmlns:a16="http://schemas.microsoft.com/office/drawing/2014/main" xmlns="" id="{A7CCA9A4-C593-4B2E-9B2F-443B63EDEB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flipH="1">
            <a:off x="2927897" y="2673365"/>
            <a:ext cx="432000" cy="432000"/>
          </a:xfrm>
          <a:prstGeom prst="rect">
            <a:avLst/>
          </a:prstGeom>
        </p:spPr>
      </p:pic>
      <p:sp>
        <p:nvSpPr>
          <p:cNvPr id="47" name="Rectangle: Rounded Corners 28">
            <a:extLst>
              <a:ext uri="{FF2B5EF4-FFF2-40B4-BE49-F238E27FC236}">
                <a16:creationId xmlns:a16="http://schemas.microsoft.com/office/drawing/2014/main" xmlns="" id="{0B81F22F-A560-4FD3-A235-78F961D71B25}"/>
              </a:ext>
            </a:extLst>
          </p:cNvPr>
          <p:cNvSpPr/>
          <p:nvPr/>
        </p:nvSpPr>
        <p:spPr>
          <a:xfrm>
            <a:off x="418060" y="1721235"/>
            <a:ext cx="2125820" cy="1491433"/>
          </a:xfrm>
          <a:prstGeom prst="roundRect">
            <a:avLst>
              <a:gd name="adj" fmla="val 7926"/>
            </a:avLst>
          </a:prstGeom>
          <a:noFill/>
          <a:ln w="28575">
            <a:solidFill>
              <a:srgbClr val="1E3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8" name="Picture 18">
            <a:extLst>
              <a:ext uri="{FF2B5EF4-FFF2-40B4-BE49-F238E27FC236}">
                <a16:creationId xmlns:a16="http://schemas.microsoft.com/office/drawing/2014/main" xmlns="" id="{98E37C53-1CD4-46AE-B8D2-A95E71597B5A}"/>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ackgroundRemoval t="7447" b="90071" l="9417" r="89238">
                        <a14:foregroundMark x1="43946" y1="7801" x2="43946" y2="7801"/>
                        <a14:foregroundMark x1="43498" y1="90071" x2="43498" y2="90071"/>
                      </a14:backgroundRemoval>
                    </a14:imgEffect>
                  </a14:imgLayer>
                </a14:imgProps>
              </a:ext>
            </a:extLst>
          </a:blip>
          <a:stretch>
            <a:fillRect/>
          </a:stretch>
        </p:blipFill>
        <p:spPr>
          <a:xfrm>
            <a:off x="2262116" y="2114688"/>
            <a:ext cx="528538" cy="668376"/>
          </a:xfrm>
          <a:prstGeom prst="rect">
            <a:avLst/>
          </a:prstGeom>
        </p:spPr>
      </p:pic>
      <p:sp>
        <p:nvSpPr>
          <p:cNvPr id="49" name="Oval 58">
            <a:extLst>
              <a:ext uri="{FF2B5EF4-FFF2-40B4-BE49-F238E27FC236}">
                <a16:creationId xmlns:a16="http://schemas.microsoft.com/office/drawing/2014/main" xmlns="" id="{91E14AF3-59DF-48E4-860D-A55D8FB2F8AF}"/>
              </a:ext>
            </a:extLst>
          </p:cNvPr>
          <p:cNvSpPr/>
          <p:nvPr/>
        </p:nvSpPr>
        <p:spPr>
          <a:xfrm>
            <a:off x="5022091" y="1859062"/>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 59">
            <a:extLst>
              <a:ext uri="{FF2B5EF4-FFF2-40B4-BE49-F238E27FC236}">
                <a16:creationId xmlns:a16="http://schemas.microsoft.com/office/drawing/2014/main" xmlns="" id="{F3F20CDD-A089-4515-AFFA-4A27CF03D9A5}"/>
              </a:ext>
            </a:extLst>
          </p:cNvPr>
          <p:cNvSpPr/>
          <p:nvPr/>
        </p:nvSpPr>
        <p:spPr>
          <a:xfrm>
            <a:off x="5022091" y="2531483"/>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2" name="Graphic 60" descr="Employee badge">
            <a:extLst>
              <a:ext uri="{FF2B5EF4-FFF2-40B4-BE49-F238E27FC236}">
                <a16:creationId xmlns:a16="http://schemas.microsoft.com/office/drawing/2014/main" xmlns="" id="{4DF294B4-28DC-43C2-A482-6EF64CB5C7B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102129" y="1921002"/>
            <a:ext cx="288000" cy="288000"/>
          </a:xfrm>
          <a:prstGeom prst="rect">
            <a:avLst/>
          </a:prstGeom>
        </p:spPr>
      </p:pic>
      <p:pic>
        <p:nvPicPr>
          <p:cNvPr id="83" name="Graphic 61" descr="Fingerprint">
            <a:extLst>
              <a:ext uri="{FF2B5EF4-FFF2-40B4-BE49-F238E27FC236}">
                <a16:creationId xmlns:a16="http://schemas.microsoft.com/office/drawing/2014/main" xmlns="" id="{4E5E3D27-E4AE-47E9-92B6-0FFF2CAE038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5102129" y="2611203"/>
            <a:ext cx="288000" cy="288000"/>
          </a:xfrm>
          <a:prstGeom prst="rect">
            <a:avLst/>
          </a:prstGeom>
        </p:spPr>
      </p:pic>
      <p:sp>
        <p:nvSpPr>
          <p:cNvPr id="84" name="TextBox 64">
            <a:extLst>
              <a:ext uri="{FF2B5EF4-FFF2-40B4-BE49-F238E27FC236}">
                <a16:creationId xmlns:a16="http://schemas.microsoft.com/office/drawing/2014/main" xmlns="" id="{C0A40010-CB82-48D5-A496-454DD948DC2D}"/>
              </a:ext>
            </a:extLst>
          </p:cNvPr>
          <p:cNvSpPr txBox="1"/>
          <p:nvPr/>
        </p:nvSpPr>
        <p:spPr>
          <a:xfrm>
            <a:off x="5534128" y="1855157"/>
            <a:ext cx="5990548" cy="461665"/>
          </a:xfrm>
          <a:prstGeom prst="rect">
            <a:avLst/>
          </a:prstGeom>
          <a:noFill/>
        </p:spPr>
        <p:txBody>
          <a:bodyPr wrap="square" rtlCol="0">
            <a:spAutoFit/>
          </a:bodyPr>
          <a:lstStyle/>
          <a:p>
            <a:r>
              <a:rPr lang="en-US" sz="1200" b="1" dirty="0"/>
              <a:t>The access badge is associated to an authorized personal ID, which is read by the badge reader when the actor tries to enter the Data Room</a:t>
            </a:r>
          </a:p>
        </p:txBody>
      </p:sp>
      <p:sp>
        <p:nvSpPr>
          <p:cNvPr id="85" name="TextBox 65">
            <a:extLst>
              <a:ext uri="{FF2B5EF4-FFF2-40B4-BE49-F238E27FC236}">
                <a16:creationId xmlns:a16="http://schemas.microsoft.com/office/drawing/2014/main" xmlns="" id="{6206D7F3-7F92-471E-AAC0-8E1ECA6524C6}"/>
              </a:ext>
            </a:extLst>
          </p:cNvPr>
          <p:cNvSpPr txBox="1"/>
          <p:nvPr/>
        </p:nvSpPr>
        <p:spPr>
          <a:xfrm>
            <a:off x="5534128" y="2535271"/>
            <a:ext cx="5990548" cy="461665"/>
          </a:xfrm>
          <a:prstGeom prst="rect">
            <a:avLst/>
          </a:prstGeom>
          <a:noFill/>
        </p:spPr>
        <p:txBody>
          <a:bodyPr wrap="square" rtlCol="0">
            <a:spAutoFit/>
          </a:bodyPr>
          <a:lstStyle/>
          <a:p>
            <a:r>
              <a:rPr lang="en-US" sz="1200" b="1" dirty="0"/>
              <a:t>Each fingerprint is associated with personal ID registered on a Database, which runs locally on the fingerprint reader and is not part of FINSEC data tier</a:t>
            </a:r>
          </a:p>
        </p:txBody>
      </p:sp>
      <p:grpSp>
        <p:nvGrpSpPr>
          <p:cNvPr id="86" name="Gruppo 85"/>
          <p:cNvGrpSpPr/>
          <p:nvPr/>
        </p:nvGrpSpPr>
        <p:grpSpPr>
          <a:xfrm>
            <a:off x="2574295" y="2226304"/>
            <a:ext cx="360000" cy="360000"/>
            <a:chOff x="3008803" y="1296435"/>
            <a:chExt cx="360000" cy="360000"/>
          </a:xfrm>
        </p:grpSpPr>
        <p:sp>
          <p:nvSpPr>
            <p:cNvPr id="87" name="Oval 24">
              <a:extLst>
                <a:ext uri="{FF2B5EF4-FFF2-40B4-BE49-F238E27FC236}">
                  <a16:creationId xmlns:a16="http://schemas.microsoft.com/office/drawing/2014/main" xmlns="" id="{AFC1E074-443F-4387-BAAA-FA821B818FF3}"/>
                </a:ext>
              </a:extLst>
            </p:cNvPr>
            <p:cNvSpPr/>
            <p:nvPr/>
          </p:nvSpPr>
          <p:spPr>
            <a:xfrm>
              <a:off x="3008803" y="1296435"/>
              <a:ext cx="360000" cy="360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8" name="Graphic 27" descr="Key">
              <a:extLst>
                <a:ext uri="{FF2B5EF4-FFF2-40B4-BE49-F238E27FC236}">
                  <a16:creationId xmlns:a16="http://schemas.microsoft.com/office/drawing/2014/main" xmlns="" id="{DF01EF16-3E13-418B-9D30-1BAE6AE5BE3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073954" y="1353945"/>
              <a:ext cx="252000" cy="252000"/>
            </a:xfrm>
            <a:prstGeom prst="rect">
              <a:avLst/>
            </a:prstGeom>
          </p:spPr>
        </p:pic>
      </p:grpSp>
      <p:pic>
        <p:nvPicPr>
          <p:cNvPr id="89" name="Graphic 21" descr="Robber">
            <a:extLst>
              <a:ext uri="{FF2B5EF4-FFF2-40B4-BE49-F238E27FC236}">
                <a16:creationId xmlns:a16="http://schemas.microsoft.com/office/drawing/2014/main" xmlns="" id="{A7CCA9A4-C593-4B2E-9B2F-443B63EDEBB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flipH="1">
            <a:off x="1654325" y="3806948"/>
            <a:ext cx="432000" cy="432000"/>
          </a:xfrm>
          <a:prstGeom prst="rect">
            <a:avLst/>
          </a:prstGeom>
        </p:spPr>
      </p:pic>
      <p:sp>
        <p:nvSpPr>
          <p:cNvPr id="90" name="Trapezoid 29">
            <a:extLst>
              <a:ext uri="{FF2B5EF4-FFF2-40B4-BE49-F238E27FC236}">
                <a16:creationId xmlns:a16="http://schemas.microsoft.com/office/drawing/2014/main" xmlns="" id="{F36C6977-37E1-40DD-AA54-741B5E47FB6E}"/>
              </a:ext>
            </a:extLst>
          </p:cNvPr>
          <p:cNvSpPr/>
          <p:nvPr/>
        </p:nvSpPr>
        <p:spPr>
          <a:xfrm rot="16200000">
            <a:off x="3804358" y="2772094"/>
            <a:ext cx="454231" cy="2429311"/>
          </a:xfrm>
          <a:prstGeom prst="trapezoid">
            <a:avLst>
              <a:gd name="adj" fmla="val 384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Oval 58">
            <a:extLst>
              <a:ext uri="{FF2B5EF4-FFF2-40B4-BE49-F238E27FC236}">
                <a16:creationId xmlns:a16="http://schemas.microsoft.com/office/drawing/2014/main" xmlns="" id="{91E14AF3-59DF-48E4-860D-A55D8FB2F8AF}"/>
              </a:ext>
            </a:extLst>
          </p:cNvPr>
          <p:cNvSpPr/>
          <p:nvPr/>
        </p:nvSpPr>
        <p:spPr>
          <a:xfrm>
            <a:off x="5022091" y="3760832"/>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2" name="Graphic 60" descr="Employee badge">
            <a:extLst>
              <a:ext uri="{FF2B5EF4-FFF2-40B4-BE49-F238E27FC236}">
                <a16:creationId xmlns:a16="http://schemas.microsoft.com/office/drawing/2014/main" xmlns="" id="{4DF294B4-28DC-43C2-A482-6EF64CB5C7B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5102129" y="3822772"/>
            <a:ext cx="288000" cy="288000"/>
          </a:xfrm>
          <a:prstGeom prst="rect">
            <a:avLst/>
          </a:prstGeom>
        </p:spPr>
      </p:pic>
      <p:pic>
        <p:nvPicPr>
          <p:cNvPr id="93" name="Graphic 2" descr="Laptop">
            <a:extLst>
              <a:ext uri="{FF2B5EF4-FFF2-40B4-BE49-F238E27FC236}">
                <a16:creationId xmlns:a16="http://schemas.microsoft.com/office/drawing/2014/main" xmlns="" id="{97C6264F-9ACF-4367-8CB5-26132F83EA4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28473" y="3656517"/>
            <a:ext cx="685833" cy="685833"/>
          </a:xfrm>
          <a:prstGeom prst="rect">
            <a:avLst/>
          </a:prstGeom>
        </p:spPr>
      </p:pic>
      <p:sp>
        <p:nvSpPr>
          <p:cNvPr id="94" name="TextBox 65">
            <a:extLst>
              <a:ext uri="{FF2B5EF4-FFF2-40B4-BE49-F238E27FC236}">
                <a16:creationId xmlns:a16="http://schemas.microsoft.com/office/drawing/2014/main" xmlns="" id="{6206D7F3-7F92-471E-AAC0-8E1ECA6524C6}"/>
              </a:ext>
            </a:extLst>
          </p:cNvPr>
          <p:cNvSpPr txBox="1"/>
          <p:nvPr/>
        </p:nvSpPr>
        <p:spPr>
          <a:xfrm>
            <a:off x="5534128" y="3749371"/>
            <a:ext cx="5990548" cy="461665"/>
          </a:xfrm>
          <a:prstGeom prst="rect">
            <a:avLst/>
          </a:prstGeom>
          <a:noFill/>
        </p:spPr>
        <p:txBody>
          <a:bodyPr wrap="square" rtlCol="0">
            <a:spAutoFit/>
          </a:bodyPr>
          <a:lstStyle/>
          <a:p>
            <a:r>
              <a:rPr lang="en-US" sz="1200" b="1" dirty="0"/>
              <a:t>The “username”  and other attributes for the authentication to the critical application is enrolled/registered on a user repository with the badge id information</a:t>
            </a:r>
          </a:p>
        </p:txBody>
      </p:sp>
      <p:sp>
        <p:nvSpPr>
          <p:cNvPr id="95" name="Rectangle: Rounded Corners 46">
            <a:extLst>
              <a:ext uri="{FF2B5EF4-FFF2-40B4-BE49-F238E27FC236}">
                <a16:creationId xmlns:a16="http://schemas.microsoft.com/office/drawing/2014/main" xmlns="" id="{3E8A3BD8-5515-43FB-B6A3-FB252803C328}"/>
              </a:ext>
            </a:extLst>
          </p:cNvPr>
          <p:cNvSpPr/>
          <p:nvPr/>
        </p:nvSpPr>
        <p:spPr>
          <a:xfrm>
            <a:off x="418060" y="3276272"/>
            <a:ext cx="2125820" cy="1491433"/>
          </a:xfrm>
          <a:prstGeom prst="roundRect">
            <a:avLst>
              <a:gd name="adj" fmla="val 7926"/>
            </a:avLst>
          </a:prstGeom>
          <a:noFill/>
          <a:ln w="28575">
            <a:solidFill>
              <a:srgbClr val="1E365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6" name="Picture 18">
            <a:extLst>
              <a:ext uri="{FF2B5EF4-FFF2-40B4-BE49-F238E27FC236}">
                <a16:creationId xmlns:a16="http://schemas.microsoft.com/office/drawing/2014/main" xmlns="" id="{98E37C53-1CD4-46AE-B8D2-A95E71597B5A}"/>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ackgroundRemoval t="7447" b="90071" l="9417" r="89238">
                        <a14:foregroundMark x1="43946" y1="7801" x2="43946" y2="7801"/>
                        <a14:foregroundMark x1="43498" y1="90071" x2="43498" y2="90071"/>
                      </a14:backgroundRemoval>
                    </a14:imgEffect>
                  </a14:imgLayer>
                </a14:imgProps>
              </a:ext>
            </a:extLst>
          </a:blip>
          <a:stretch>
            <a:fillRect/>
          </a:stretch>
        </p:blipFill>
        <p:spPr>
          <a:xfrm>
            <a:off x="2250300" y="3670685"/>
            <a:ext cx="528538" cy="668376"/>
          </a:xfrm>
          <a:prstGeom prst="rect">
            <a:avLst/>
          </a:prstGeom>
        </p:spPr>
      </p:pic>
      <p:grpSp>
        <p:nvGrpSpPr>
          <p:cNvPr id="97" name="Gruppo 1">
            <a:extLst>
              <a:ext uri="{FF2B5EF4-FFF2-40B4-BE49-F238E27FC236}">
                <a16:creationId xmlns:a16="http://schemas.microsoft.com/office/drawing/2014/main" xmlns="" id="{B1A925F2-3638-4648-AC3F-DD52A5DE25DD}"/>
              </a:ext>
            </a:extLst>
          </p:cNvPr>
          <p:cNvGrpSpPr/>
          <p:nvPr/>
        </p:nvGrpSpPr>
        <p:grpSpPr>
          <a:xfrm>
            <a:off x="2574295" y="3819433"/>
            <a:ext cx="360000" cy="360000"/>
            <a:chOff x="3008803" y="1296435"/>
            <a:chExt cx="360000" cy="360000"/>
          </a:xfrm>
        </p:grpSpPr>
        <p:sp>
          <p:nvSpPr>
            <p:cNvPr id="98" name="Oval 48">
              <a:extLst>
                <a:ext uri="{FF2B5EF4-FFF2-40B4-BE49-F238E27FC236}">
                  <a16:creationId xmlns:a16="http://schemas.microsoft.com/office/drawing/2014/main" xmlns="" id="{4EDAF5B7-9EF9-4A18-9EAC-7100AF2309E5}"/>
                </a:ext>
              </a:extLst>
            </p:cNvPr>
            <p:cNvSpPr/>
            <p:nvPr/>
          </p:nvSpPr>
          <p:spPr>
            <a:xfrm>
              <a:off x="3008803" y="1296435"/>
              <a:ext cx="360000" cy="360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9" name="Graphic 49" descr="Key">
              <a:extLst>
                <a:ext uri="{FF2B5EF4-FFF2-40B4-BE49-F238E27FC236}">
                  <a16:creationId xmlns:a16="http://schemas.microsoft.com/office/drawing/2014/main" xmlns="" id="{2B4F7010-1FC9-4165-9319-C1AF1D2ECFE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073954" y="1353945"/>
              <a:ext cx="252000" cy="252000"/>
            </a:xfrm>
            <a:prstGeom prst="rect">
              <a:avLst/>
            </a:prstGeom>
          </p:spPr>
        </p:pic>
      </p:grpSp>
      <p:grpSp>
        <p:nvGrpSpPr>
          <p:cNvPr id="4" name="Gruppo 3"/>
          <p:cNvGrpSpPr/>
          <p:nvPr/>
        </p:nvGrpSpPr>
        <p:grpSpPr>
          <a:xfrm>
            <a:off x="6841287" y="5394415"/>
            <a:ext cx="4728817" cy="815309"/>
            <a:chOff x="7429116" y="5486181"/>
            <a:chExt cx="4728817" cy="815309"/>
          </a:xfrm>
        </p:grpSpPr>
        <p:sp>
          <p:nvSpPr>
            <p:cNvPr id="100" name="TextBox 183">
              <a:extLst>
                <a:ext uri="{FF2B5EF4-FFF2-40B4-BE49-F238E27FC236}">
                  <a16:creationId xmlns:a16="http://schemas.microsoft.com/office/drawing/2014/main" xmlns="" id="{C2C53BDC-3F80-458B-ACD4-8FA8AD1EFE23}"/>
                </a:ext>
              </a:extLst>
            </p:cNvPr>
            <p:cNvSpPr txBox="1"/>
            <p:nvPr/>
          </p:nvSpPr>
          <p:spPr>
            <a:xfrm>
              <a:off x="7429116" y="5895804"/>
              <a:ext cx="1062000" cy="400110"/>
            </a:xfrm>
            <a:prstGeom prst="rect">
              <a:avLst/>
            </a:prstGeom>
            <a:noFill/>
          </p:spPr>
          <p:txBody>
            <a:bodyPr wrap="square" rtlCol="0">
              <a:spAutoFit/>
            </a:bodyPr>
            <a:lstStyle/>
            <a:p>
              <a:pPr algn="ctr"/>
              <a:r>
                <a:rPr lang="en-US" sz="1000" dirty="0" smtClean="0"/>
                <a:t>Access Control System</a:t>
              </a:r>
              <a:endParaRPr lang="en-US" sz="1000" dirty="0"/>
            </a:p>
          </p:txBody>
        </p:sp>
        <p:sp>
          <p:nvSpPr>
            <p:cNvPr id="101" name="Rectangle: Rounded Corners 184">
              <a:extLst>
                <a:ext uri="{FF2B5EF4-FFF2-40B4-BE49-F238E27FC236}">
                  <a16:creationId xmlns:a16="http://schemas.microsoft.com/office/drawing/2014/main" xmlns="" id="{9948F56A-85A1-4ED4-B302-97AAFD6AEE6E}"/>
                </a:ext>
              </a:extLst>
            </p:cNvPr>
            <p:cNvSpPr/>
            <p:nvPr/>
          </p:nvSpPr>
          <p:spPr>
            <a:xfrm>
              <a:off x="7610706" y="5486181"/>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02" name="Graphic 185" descr="Employee badge">
              <a:extLst>
                <a:ext uri="{FF2B5EF4-FFF2-40B4-BE49-F238E27FC236}">
                  <a16:creationId xmlns:a16="http://schemas.microsoft.com/office/drawing/2014/main" xmlns="" id="{DCC0B183-78B1-4304-9DB8-9F5C4764CFE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7689723" y="5536387"/>
              <a:ext cx="252000" cy="252000"/>
            </a:xfrm>
            <a:prstGeom prst="rect">
              <a:avLst/>
            </a:prstGeom>
          </p:spPr>
        </p:pic>
        <p:pic>
          <p:nvPicPr>
            <p:cNvPr id="103" name="Graphic 186" descr="Fingerprint">
              <a:extLst>
                <a:ext uri="{FF2B5EF4-FFF2-40B4-BE49-F238E27FC236}">
                  <a16:creationId xmlns:a16="http://schemas.microsoft.com/office/drawing/2014/main" xmlns="" id="{E6199F66-9957-4116-9291-744B68E2C40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7941723" y="5546778"/>
              <a:ext cx="252000" cy="252000"/>
            </a:xfrm>
            <a:prstGeom prst="rect">
              <a:avLst/>
            </a:prstGeom>
          </p:spPr>
        </p:pic>
        <p:sp>
          <p:nvSpPr>
            <p:cNvPr id="104" name="TextBox 187">
              <a:extLst>
                <a:ext uri="{FF2B5EF4-FFF2-40B4-BE49-F238E27FC236}">
                  <a16:creationId xmlns:a16="http://schemas.microsoft.com/office/drawing/2014/main" xmlns="" id="{A27E0723-08C7-41D6-BE26-1480893598E9}"/>
                </a:ext>
              </a:extLst>
            </p:cNvPr>
            <p:cNvSpPr txBox="1"/>
            <p:nvPr/>
          </p:nvSpPr>
          <p:spPr>
            <a:xfrm>
              <a:off x="8083516" y="5895804"/>
              <a:ext cx="1579418" cy="400110"/>
            </a:xfrm>
            <a:prstGeom prst="rect">
              <a:avLst/>
            </a:prstGeom>
            <a:noFill/>
          </p:spPr>
          <p:txBody>
            <a:bodyPr wrap="square" rtlCol="0">
              <a:spAutoFit/>
            </a:bodyPr>
            <a:lstStyle/>
            <a:p>
              <a:pPr algn="ctr"/>
              <a:r>
                <a:rPr lang="en-US" sz="1000" dirty="0" smtClean="0"/>
                <a:t>Login</a:t>
              </a:r>
            </a:p>
            <a:p>
              <a:pPr algn="ctr"/>
              <a:r>
                <a:rPr lang="en-US" sz="1000" dirty="0" smtClean="0"/>
                <a:t>(logical events)</a:t>
              </a:r>
              <a:endParaRPr lang="en-US" sz="1000" dirty="0"/>
            </a:p>
          </p:txBody>
        </p:sp>
        <p:sp>
          <p:nvSpPr>
            <p:cNvPr id="105" name="Rectangle: Rounded Corners 188">
              <a:extLst>
                <a:ext uri="{FF2B5EF4-FFF2-40B4-BE49-F238E27FC236}">
                  <a16:creationId xmlns:a16="http://schemas.microsoft.com/office/drawing/2014/main" xmlns="" id="{F6711691-2D89-4C32-BD8B-DA1E4ACF2A58}"/>
                </a:ext>
              </a:extLst>
            </p:cNvPr>
            <p:cNvSpPr/>
            <p:nvPr/>
          </p:nvSpPr>
          <p:spPr>
            <a:xfrm>
              <a:off x="8545661" y="5486181"/>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06" name="Picture 191">
              <a:extLst>
                <a:ext uri="{FF2B5EF4-FFF2-40B4-BE49-F238E27FC236}">
                  <a16:creationId xmlns:a16="http://schemas.microsoft.com/office/drawing/2014/main" xmlns="" id="{78F93770-3A0C-4D2A-B1CE-B3DB05A07138}"/>
                </a:ext>
              </a:extLst>
            </p:cNvPr>
            <p:cNvPicPr>
              <a:picLocks noChangeAspect="1"/>
            </p:cNvPicPr>
            <p:nvPr/>
          </p:nvPicPr>
          <p:blipFill>
            <a:blip r:embed="rId24"/>
            <a:stretch>
              <a:fillRect/>
            </a:stretch>
          </p:blipFill>
          <p:spPr>
            <a:xfrm>
              <a:off x="8612509" y="5546778"/>
              <a:ext cx="504000" cy="247185"/>
            </a:xfrm>
            <a:prstGeom prst="rect">
              <a:avLst/>
            </a:prstGeom>
          </p:spPr>
        </p:pic>
        <p:sp>
          <p:nvSpPr>
            <p:cNvPr id="107" name="TextBox 192">
              <a:extLst>
                <a:ext uri="{FF2B5EF4-FFF2-40B4-BE49-F238E27FC236}">
                  <a16:creationId xmlns:a16="http://schemas.microsoft.com/office/drawing/2014/main" xmlns="" id="{C10C343D-3E55-4D33-883B-17C10CD2D8F9}"/>
                </a:ext>
              </a:extLst>
            </p:cNvPr>
            <p:cNvSpPr txBox="1"/>
            <p:nvPr/>
          </p:nvSpPr>
          <p:spPr>
            <a:xfrm>
              <a:off x="9233858" y="5901380"/>
              <a:ext cx="1026000" cy="400110"/>
            </a:xfrm>
            <a:prstGeom prst="rect">
              <a:avLst/>
            </a:prstGeom>
            <a:noFill/>
          </p:spPr>
          <p:txBody>
            <a:bodyPr wrap="square" rtlCol="0">
              <a:spAutoFit/>
            </a:bodyPr>
            <a:lstStyle/>
            <a:p>
              <a:pPr algn="ctr"/>
              <a:r>
                <a:rPr lang="en-US" sz="1000" dirty="0"/>
                <a:t>Anomaly detection</a:t>
              </a:r>
            </a:p>
          </p:txBody>
        </p:sp>
        <p:sp>
          <p:nvSpPr>
            <p:cNvPr id="108" name="Rectangle: Rounded Corners 193">
              <a:extLst>
                <a:ext uri="{FF2B5EF4-FFF2-40B4-BE49-F238E27FC236}">
                  <a16:creationId xmlns:a16="http://schemas.microsoft.com/office/drawing/2014/main" xmlns="" id="{7AB69912-E487-48D9-8BD3-C35C8E24CDE6}"/>
                </a:ext>
              </a:extLst>
            </p:cNvPr>
            <p:cNvSpPr/>
            <p:nvPr/>
          </p:nvSpPr>
          <p:spPr>
            <a:xfrm>
              <a:off x="9446621" y="549175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09" name="Graphic 194" descr="Magnifying glass">
              <a:extLst>
                <a:ext uri="{FF2B5EF4-FFF2-40B4-BE49-F238E27FC236}">
                  <a16:creationId xmlns:a16="http://schemas.microsoft.com/office/drawing/2014/main" xmlns="" id="{8CB94E83-D243-4C92-A38C-F74D504E29F9}"/>
                </a:ext>
              </a:extLst>
            </p:cNvPr>
            <p:cNvPicPr>
              <a:picLocks noChangeAspect="1"/>
            </p:cNvPicPr>
            <p:nvPr/>
          </p:nvPicPr>
          <p:blipFill>
            <a:blip r:embed="rId25">
              <a:extLst>
                <a:ext uri="{96DAC541-7B7A-43D3-8B79-37D633B846F1}">
                  <asvg:svgBlip xmlns:asvg="http://schemas.microsoft.com/office/drawing/2016/SVG/main" xmlns="" r:embed="rId27"/>
                </a:ext>
              </a:extLst>
            </a:blip>
            <a:stretch>
              <a:fillRect/>
            </a:stretch>
          </p:blipFill>
          <p:spPr>
            <a:xfrm>
              <a:off x="9635621" y="5552354"/>
              <a:ext cx="252000" cy="252000"/>
            </a:xfrm>
            <a:prstGeom prst="rect">
              <a:avLst/>
            </a:prstGeom>
          </p:spPr>
        </p:pic>
        <p:sp>
          <p:nvSpPr>
            <p:cNvPr id="110" name="TextBox 195">
              <a:extLst>
                <a:ext uri="{FF2B5EF4-FFF2-40B4-BE49-F238E27FC236}">
                  <a16:creationId xmlns:a16="http://schemas.microsoft.com/office/drawing/2014/main" xmlns="" id="{BC8749C8-C604-49B6-8DE4-A15E100A3707}"/>
                </a:ext>
              </a:extLst>
            </p:cNvPr>
            <p:cNvSpPr txBox="1"/>
            <p:nvPr/>
          </p:nvSpPr>
          <p:spPr>
            <a:xfrm>
              <a:off x="10269311" y="5901380"/>
              <a:ext cx="756000" cy="400110"/>
            </a:xfrm>
            <a:prstGeom prst="rect">
              <a:avLst/>
            </a:prstGeom>
            <a:noFill/>
          </p:spPr>
          <p:txBody>
            <a:bodyPr wrap="square" rtlCol="0">
              <a:spAutoFit/>
            </a:bodyPr>
            <a:lstStyle/>
            <a:p>
              <a:pPr algn="ctr"/>
              <a:r>
                <a:rPr lang="en-US" sz="1000" dirty="0" smtClean="0"/>
                <a:t>Alert system</a:t>
              </a:r>
              <a:endParaRPr lang="en-US" sz="1000" dirty="0"/>
            </a:p>
          </p:txBody>
        </p:sp>
        <p:sp>
          <p:nvSpPr>
            <p:cNvPr id="111" name="Rectangle: Rounded Corners 196">
              <a:extLst>
                <a:ext uri="{FF2B5EF4-FFF2-40B4-BE49-F238E27FC236}">
                  <a16:creationId xmlns:a16="http://schemas.microsoft.com/office/drawing/2014/main" xmlns="" id="{6A913FF3-E54C-4E5B-BA40-E72572B4C883}"/>
                </a:ext>
              </a:extLst>
            </p:cNvPr>
            <p:cNvSpPr/>
            <p:nvPr/>
          </p:nvSpPr>
          <p:spPr>
            <a:xfrm>
              <a:off x="10326211" y="549175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12" name="Graphic 197" descr="Repeat">
              <a:extLst>
                <a:ext uri="{FF2B5EF4-FFF2-40B4-BE49-F238E27FC236}">
                  <a16:creationId xmlns:a16="http://schemas.microsoft.com/office/drawing/2014/main" xmlns="" id="{52C93FDD-1F38-4B7D-B996-1342B49E16C4}"/>
                </a:ext>
              </a:extLst>
            </p:cNvPr>
            <p:cNvPicPr>
              <a:picLocks noChangeAspect="1"/>
            </p:cNvPicPr>
            <p:nvPr/>
          </p:nvPicPr>
          <p:blipFill>
            <a:blip r:embed="rId28">
              <a:extLst>
                <a:ext uri="{96DAC541-7B7A-43D3-8B79-37D633B846F1}">
                  <asvg:svgBlip xmlns:asvg="http://schemas.microsoft.com/office/drawing/2016/SVG/main" xmlns="" r:embed="rId29"/>
                </a:ext>
              </a:extLst>
            </a:blip>
            <a:stretch>
              <a:fillRect/>
            </a:stretch>
          </p:blipFill>
          <p:spPr>
            <a:xfrm>
              <a:off x="10521110" y="5552354"/>
              <a:ext cx="252000" cy="252000"/>
            </a:xfrm>
            <a:prstGeom prst="rect">
              <a:avLst/>
            </a:prstGeom>
          </p:spPr>
        </p:pic>
        <p:sp>
          <p:nvSpPr>
            <p:cNvPr id="113" name="TextBox 199">
              <a:extLst>
                <a:ext uri="{FF2B5EF4-FFF2-40B4-BE49-F238E27FC236}">
                  <a16:creationId xmlns:a16="http://schemas.microsoft.com/office/drawing/2014/main" xmlns="" id="{8FA005DC-8B4E-473D-A21D-66F39E81497E}"/>
                </a:ext>
              </a:extLst>
            </p:cNvPr>
            <p:cNvSpPr txBox="1"/>
            <p:nvPr/>
          </p:nvSpPr>
          <p:spPr>
            <a:xfrm>
              <a:off x="10990774" y="5901380"/>
              <a:ext cx="1167159" cy="400110"/>
            </a:xfrm>
            <a:prstGeom prst="rect">
              <a:avLst/>
            </a:prstGeom>
            <a:noFill/>
          </p:spPr>
          <p:txBody>
            <a:bodyPr wrap="square" rtlCol="0">
              <a:spAutoFit/>
            </a:bodyPr>
            <a:lstStyle/>
            <a:p>
              <a:pPr algn="ctr"/>
              <a:r>
                <a:rPr lang="en-US" sz="1000" dirty="0"/>
                <a:t>Cyber </a:t>
              </a:r>
              <a:r>
                <a:rPr lang="en-US" sz="1000" dirty="0" smtClean="0"/>
                <a:t>+ Physical </a:t>
              </a:r>
              <a:r>
                <a:rPr lang="en-US" sz="1000" dirty="0"/>
                <a:t>correlation</a:t>
              </a:r>
            </a:p>
          </p:txBody>
        </p:sp>
        <p:sp>
          <p:nvSpPr>
            <p:cNvPr id="114" name="Rectangle: Rounded Corners 200">
              <a:extLst>
                <a:ext uri="{FF2B5EF4-FFF2-40B4-BE49-F238E27FC236}">
                  <a16:creationId xmlns:a16="http://schemas.microsoft.com/office/drawing/2014/main" xmlns="" id="{DEEFEE38-16B4-4C97-8302-61254405CAB6}"/>
                </a:ext>
              </a:extLst>
            </p:cNvPr>
            <p:cNvSpPr/>
            <p:nvPr/>
          </p:nvSpPr>
          <p:spPr>
            <a:xfrm>
              <a:off x="11219445" y="549175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15" name="Graphic 46" descr="Robot">
              <a:extLst>
                <a:ext uri="{FF2B5EF4-FFF2-40B4-BE49-F238E27FC236}">
                  <a16:creationId xmlns:a16="http://schemas.microsoft.com/office/drawing/2014/main" xmlns="" id="{3F89482E-1655-4FD7-AB69-E253DE11DA7D}"/>
                </a:ext>
              </a:extLst>
            </p:cNvPr>
            <p:cNvPicPr>
              <a:picLocks noChangeAspect="1"/>
            </p:cNvPicPr>
            <p:nvPr/>
          </p:nvPicPr>
          <p:blipFill>
            <a:blip r:embed="rId30">
              <a:extLst>
                <a:ext uri="{96DAC541-7B7A-43D3-8B79-37D633B846F1}">
                  <asvg:svgBlip xmlns:asvg="http://schemas.microsoft.com/office/drawing/2016/SVG/main" xmlns="" r:embed="rId31"/>
                </a:ext>
              </a:extLst>
            </a:blip>
            <a:stretch>
              <a:fillRect/>
            </a:stretch>
          </p:blipFill>
          <p:spPr>
            <a:xfrm>
              <a:off x="11265815" y="5541963"/>
              <a:ext cx="252000" cy="252000"/>
            </a:xfrm>
            <a:prstGeom prst="rect">
              <a:avLst/>
            </a:prstGeom>
          </p:spPr>
        </p:pic>
        <p:pic>
          <p:nvPicPr>
            <p:cNvPr id="116" name="Graphic 206" descr="Employee badge">
              <a:extLst>
                <a:ext uri="{FF2B5EF4-FFF2-40B4-BE49-F238E27FC236}">
                  <a16:creationId xmlns:a16="http://schemas.microsoft.com/office/drawing/2014/main" xmlns="" id="{2FA43158-8B1B-47CE-B21A-19814D5BBED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1534445" y="5536387"/>
              <a:ext cx="252000" cy="252000"/>
            </a:xfrm>
            <a:prstGeom prst="rect">
              <a:avLst/>
            </a:prstGeom>
          </p:spPr>
        </p:pic>
        <p:sp>
          <p:nvSpPr>
            <p:cNvPr id="117" name="TextBox 207">
              <a:extLst>
                <a:ext uri="{FF2B5EF4-FFF2-40B4-BE49-F238E27FC236}">
                  <a16:creationId xmlns:a16="http://schemas.microsoft.com/office/drawing/2014/main" xmlns="" id="{21A86903-10F8-43DB-B6BB-C93CE86AD7B7}"/>
                </a:ext>
              </a:extLst>
            </p:cNvPr>
            <p:cNvSpPr txBox="1"/>
            <p:nvPr/>
          </p:nvSpPr>
          <p:spPr>
            <a:xfrm>
              <a:off x="8279621" y="5486181"/>
              <a:ext cx="245819" cy="400110"/>
            </a:xfrm>
            <a:prstGeom prst="rect">
              <a:avLst/>
            </a:prstGeom>
            <a:noFill/>
          </p:spPr>
          <p:txBody>
            <a:bodyPr wrap="square" rtlCol="0">
              <a:spAutoFit/>
            </a:bodyPr>
            <a:lstStyle/>
            <a:p>
              <a:pPr algn="just"/>
              <a:r>
                <a:rPr lang="en-US" sz="2000" b="1" dirty="0"/>
                <a:t>+</a:t>
              </a:r>
            </a:p>
          </p:txBody>
        </p:sp>
        <p:sp>
          <p:nvSpPr>
            <p:cNvPr id="118" name="TextBox 208">
              <a:extLst>
                <a:ext uri="{FF2B5EF4-FFF2-40B4-BE49-F238E27FC236}">
                  <a16:creationId xmlns:a16="http://schemas.microsoft.com/office/drawing/2014/main" xmlns="" id="{A964FFBF-3DE8-40D6-88BD-0118C8875971}"/>
                </a:ext>
              </a:extLst>
            </p:cNvPr>
            <p:cNvSpPr txBox="1"/>
            <p:nvPr/>
          </p:nvSpPr>
          <p:spPr>
            <a:xfrm>
              <a:off x="9202968" y="5486181"/>
              <a:ext cx="245819" cy="400110"/>
            </a:xfrm>
            <a:prstGeom prst="rect">
              <a:avLst/>
            </a:prstGeom>
            <a:noFill/>
          </p:spPr>
          <p:txBody>
            <a:bodyPr wrap="square" rtlCol="0">
              <a:spAutoFit/>
            </a:bodyPr>
            <a:lstStyle/>
            <a:p>
              <a:pPr algn="just"/>
              <a:r>
                <a:rPr lang="en-US" sz="2000" b="1" dirty="0"/>
                <a:t>+</a:t>
              </a:r>
            </a:p>
          </p:txBody>
        </p:sp>
        <p:sp>
          <p:nvSpPr>
            <p:cNvPr id="119" name="TextBox 209">
              <a:extLst>
                <a:ext uri="{FF2B5EF4-FFF2-40B4-BE49-F238E27FC236}">
                  <a16:creationId xmlns:a16="http://schemas.microsoft.com/office/drawing/2014/main" xmlns="" id="{A813AA08-078C-4A39-B7C3-3E890C16A151}"/>
                </a:ext>
              </a:extLst>
            </p:cNvPr>
            <p:cNvSpPr txBox="1"/>
            <p:nvPr/>
          </p:nvSpPr>
          <p:spPr>
            <a:xfrm>
              <a:off x="10076621" y="5486181"/>
              <a:ext cx="245819" cy="400110"/>
            </a:xfrm>
            <a:prstGeom prst="rect">
              <a:avLst/>
            </a:prstGeom>
            <a:noFill/>
          </p:spPr>
          <p:txBody>
            <a:bodyPr wrap="square" rtlCol="0">
              <a:spAutoFit/>
            </a:bodyPr>
            <a:lstStyle/>
            <a:p>
              <a:pPr algn="just"/>
              <a:r>
                <a:rPr lang="en-US" sz="2000" b="1" dirty="0"/>
                <a:t>+</a:t>
              </a:r>
            </a:p>
          </p:txBody>
        </p:sp>
        <p:sp>
          <p:nvSpPr>
            <p:cNvPr id="120" name="TextBox 210">
              <a:extLst>
                <a:ext uri="{FF2B5EF4-FFF2-40B4-BE49-F238E27FC236}">
                  <a16:creationId xmlns:a16="http://schemas.microsoft.com/office/drawing/2014/main" xmlns="" id="{2EE45496-B202-42A4-B632-1F87C99CE2F6}"/>
                </a:ext>
              </a:extLst>
            </p:cNvPr>
            <p:cNvSpPr txBox="1"/>
            <p:nvPr/>
          </p:nvSpPr>
          <p:spPr>
            <a:xfrm>
              <a:off x="10972841" y="5486181"/>
              <a:ext cx="245819" cy="400110"/>
            </a:xfrm>
            <a:prstGeom prst="rect">
              <a:avLst/>
            </a:prstGeom>
            <a:noFill/>
          </p:spPr>
          <p:txBody>
            <a:bodyPr wrap="square" rtlCol="0">
              <a:spAutoFit/>
            </a:bodyPr>
            <a:lstStyle/>
            <a:p>
              <a:pPr algn="just"/>
              <a:r>
                <a:rPr lang="en-US" sz="2000" b="1" dirty="0"/>
                <a:t>+</a:t>
              </a:r>
            </a:p>
          </p:txBody>
        </p:sp>
      </p:grpSp>
    </p:spTree>
    <p:extLst>
      <p:ext uri="{BB962C8B-B14F-4D97-AF65-F5344CB8AC3E}">
        <p14:creationId xmlns:p14="http://schemas.microsoft.com/office/powerpoint/2010/main" val="3979813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2" y="1393957"/>
            <a:ext cx="977395" cy="326286"/>
          </a:xfrm>
          <a:prstGeom prst="rect">
            <a:avLst/>
          </a:prstGeom>
        </p:spPr>
      </p:pic>
    </p:spTree>
    <p:extLst>
      <p:ext uri="{BB962C8B-B14F-4D97-AF65-F5344CB8AC3E}">
        <p14:creationId xmlns:p14="http://schemas.microsoft.com/office/powerpoint/2010/main" val="939611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5" name="Titolo 1">
            <a:extLst>
              <a:ext uri="{FF2B5EF4-FFF2-40B4-BE49-F238E27FC236}">
                <a16:creationId xmlns="" xmlns:a16="http://schemas.microsoft.com/office/drawing/2014/main" id="{F4B4500D-B3F2-459E-8838-CE2CFCFF854E}"/>
              </a:ext>
            </a:extLst>
          </p:cNvPr>
          <p:cNvSpPr>
            <a:spLocks noGrp="1"/>
          </p:cNvSpPr>
          <p:nvPr>
            <p:ph type="title"/>
          </p:nvPr>
        </p:nvSpPr>
        <p:spPr>
          <a:xfrm>
            <a:off x="106518" y="564567"/>
            <a:ext cx="10843722" cy="780833"/>
          </a:xfrm>
        </p:spPr>
        <p:txBody>
          <a:bodyPr>
            <a:normAutofit fontScale="90000"/>
          </a:bodyPr>
          <a:lstStyle/>
          <a:p>
            <a:pPr algn="l"/>
            <a:r>
              <a:rPr lang="it-IT" dirty="0" smtClean="0"/>
              <a:t/>
            </a:r>
            <a:br>
              <a:rPr lang="it-IT" dirty="0" smtClean="0"/>
            </a:br>
            <a:r>
              <a:rPr lang="it-IT" dirty="0" smtClean="0"/>
              <a:t>Nexi </a:t>
            </a:r>
            <a:r>
              <a:rPr lang="it-IT" dirty="0" err="1" smtClean="0"/>
              <a:t>Payments</a:t>
            </a:r>
            <a:r>
              <a:rPr lang="it-IT" dirty="0"/>
              <a:t/>
            </a:r>
            <a:br>
              <a:rPr lang="it-IT" dirty="0"/>
            </a:br>
            <a:r>
              <a:rPr lang="it-IT" sz="3100" dirty="0"/>
              <a:t>C</a:t>
            </a:r>
            <a:r>
              <a:rPr lang="it-IT" sz="3100" dirty="0" smtClean="0"/>
              <a:t>yber </a:t>
            </a:r>
            <a:r>
              <a:rPr lang="it-IT" sz="3100" dirty="0"/>
              <a:t>S</a:t>
            </a:r>
            <a:r>
              <a:rPr lang="it-IT" sz="3100" dirty="0" smtClean="0"/>
              <a:t>ecurity </a:t>
            </a:r>
            <a:r>
              <a:rPr lang="it-IT" sz="3100" dirty="0" err="1" smtClean="0"/>
              <a:t>approach</a:t>
            </a:r>
            <a:r>
              <a:rPr lang="it-IT" dirty="0"/>
              <a:t/>
            </a:r>
            <a:br>
              <a:rPr lang="it-IT" dirty="0"/>
            </a:br>
            <a:endParaRPr lang="it-IT" dirty="0"/>
          </a:p>
        </p:txBody>
      </p:sp>
      <p:sp>
        <p:nvSpPr>
          <p:cNvPr id="6" name="Rettangolo 5"/>
          <p:cNvSpPr/>
          <p:nvPr/>
        </p:nvSpPr>
        <p:spPr>
          <a:xfrm>
            <a:off x="532183" y="2005946"/>
            <a:ext cx="11196569" cy="4524315"/>
          </a:xfrm>
          <a:prstGeom prst="rect">
            <a:avLst/>
          </a:prstGeom>
        </p:spPr>
        <p:txBody>
          <a:bodyPr wrap="square">
            <a:spAutoFit/>
          </a:bodyPr>
          <a:lstStyle/>
          <a:p>
            <a:pPr algn="just"/>
            <a:r>
              <a:rPr lang="en-GB" dirty="0">
                <a:solidFill>
                  <a:srgbClr val="1E365C"/>
                </a:solidFill>
                <a:ea typeface="Calibri" panose="020F0502020204030204" pitchFamily="34" charset="0"/>
              </a:rPr>
              <a:t>The cyber security scenario is changing very quickly, Nexi Payments is very focused to improve overall security posture to protect its core business:</a:t>
            </a:r>
          </a:p>
          <a:p>
            <a:pPr algn="just"/>
            <a:endParaRPr lang="en-GB" dirty="0">
              <a:solidFill>
                <a:srgbClr val="1E365C"/>
              </a:solidFill>
              <a:ea typeface="Calibri" panose="020F0502020204030204" pitchFamily="34" charset="0"/>
            </a:endParaRPr>
          </a:p>
          <a:p>
            <a:pPr marL="285750" indent="-285750" algn="just">
              <a:buFont typeface="Arial" panose="020B0604020202020204" pitchFamily="34" charset="0"/>
              <a:buChar char="•"/>
            </a:pPr>
            <a:r>
              <a:rPr lang="en-GB" dirty="0">
                <a:solidFill>
                  <a:srgbClr val="1E365C"/>
                </a:solidFill>
                <a:ea typeface="Calibri" panose="020F0502020204030204" pitchFamily="34" charset="0"/>
              </a:rPr>
              <a:t>Very high risk for companies, not only financial institutions, to be compromised and the data breached</a:t>
            </a:r>
          </a:p>
          <a:p>
            <a:pPr marL="285750" indent="-285750" algn="just">
              <a:buFont typeface="Arial" panose="020B0604020202020204" pitchFamily="34" charset="0"/>
              <a:buChar char="•"/>
            </a:pPr>
            <a:r>
              <a:rPr lang="en-GB" dirty="0">
                <a:solidFill>
                  <a:srgbClr val="1E365C"/>
                </a:solidFill>
                <a:ea typeface="Calibri" panose="020F0502020204030204" pitchFamily="34" charset="0"/>
              </a:rPr>
              <a:t>The cyber attacks are more complex (kill chain) and the malware are often customized</a:t>
            </a:r>
          </a:p>
          <a:p>
            <a:pPr algn="just"/>
            <a:endParaRPr lang="en-GB" dirty="0">
              <a:solidFill>
                <a:srgbClr val="1E365C"/>
              </a:solidFill>
              <a:ea typeface="Calibri" panose="020F0502020204030204" pitchFamily="34" charset="0"/>
            </a:endParaRPr>
          </a:p>
          <a:p>
            <a:pPr algn="just"/>
            <a:r>
              <a:rPr lang="en-GB" dirty="0">
                <a:solidFill>
                  <a:srgbClr val="1E365C"/>
                </a:solidFill>
                <a:ea typeface="Calibri" panose="020F0502020204030204" pitchFamily="34" charset="0"/>
              </a:rPr>
              <a:t>So the security controls must be able to detect anomaly behaviour on the environment:</a:t>
            </a:r>
          </a:p>
          <a:p>
            <a:pPr algn="just"/>
            <a:endParaRPr lang="en-GB" dirty="0">
              <a:solidFill>
                <a:srgbClr val="1E365C"/>
              </a:solidFill>
              <a:ea typeface="Calibri" panose="020F0502020204030204" pitchFamily="34" charset="0"/>
            </a:endParaRPr>
          </a:p>
          <a:p>
            <a:pPr marL="285750" indent="-285750" algn="just">
              <a:buFont typeface="Arial" panose="020B0604020202020204" pitchFamily="34" charset="0"/>
              <a:buChar char="•"/>
            </a:pPr>
            <a:r>
              <a:rPr lang="en-GB" b="1" dirty="0">
                <a:solidFill>
                  <a:srgbClr val="1E365C"/>
                </a:solidFill>
                <a:ea typeface="Calibri" panose="020F0502020204030204" pitchFamily="34" charset="0"/>
              </a:rPr>
              <a:t>Strong </a:t>
            </a:r>
            <a:r>
              <a:rPr lang="en-GB" b="1" dirty="0" smtClean="0">
                <a:solidFill>
                  <a:srgbClr val="1E365C"/>
                </a:solidFill>
                <a:ea typeface="Calibri" panose="020F0502020204030204" pitchFamily="34" charset="0"/>
              </a:rPr>
              <a:t>detection/protection </a:t>
            </a:r>
            <a:r>
              <a:rPr lang="en-GB" b="1" dirty="0">
                <a:solidFill>
                  <a:srgbClr val="1E365C"/>
                </a:solidFill>
                <a:ea typeface="Calibri" panose="020F0502020204030204" pitchFamily="34" charset="0"/>
              </a:rPr>
              <a:t>capabilities </a:t>
            </a:r>
            <a:r>
              <a:rPr lang="en-GB" dirty="0">
                <a:solidFill>
                  <a:srgbClr val="1E365C"/>
                </a:solidFill>
                <a:ea typeface="Calibri" panose="020F0502020204030204" pitchFamily="34" charset="0"/>
              </a:rPr>
              <a:t>in place are </a:t>
            </a:r>
            <a:r>
              <a:rPr lang="en-GB" dirty="0" smtClean="0">
                <a:solidFill>
                  <a:srgbClr val="1E365C"/>
                </a:solidFill>
                <a:ea typeface="Calibri" panose="020F0502020204030204" pitchFamily="34" charset="0"/>
              </a:rPr>
              <a:t>mandatory</a:t>
            </a:r>
          </a:p>
          <a:p>
            <a:pPr marL="285750" indent="-285750" algn="just">
              <a:buFont typeface="Arial" panose="020B0604020202020204" pitchFamily="34" charset="0"/>
              <a:buChar char="•"/>
            </a:pPr>
            <a:endParaRPr lang="en-GB" dirty="0">
              <a:solidFill>
                <a:srgbClr val="1E365C"/>
              </a:solidFill>
              <a:ea typeface="Calibri" panose="020F0502020204030204" pitchFamily="34" charset="0"/>
            </a:endParaRPr>
          </a:p>
          <a:p>
            <a:pPr algn="just"/>
            <a:r>
              <a:rPr lang="en-GB" dirty="0" smtClean="0">
                <a:solidFill>
                  <a:srgbClr val="1E365C"/>
                </a:solidFill>
                <a:ea typeface="Calibri" panose="020F0502020204030204" pitchFamily="34" charset="0"/>
              </a:rPr>
              <a:t>And:</a:t>
            </a:r>
          </a:p>
          <a:p>
            <a:pPr algn="just"/>
            <a:endParaRPr lang="en-GB" dirty="0" smtClean="0">
              <a:solidFill>
                <a:srgbClr val="1E365C"/>
              </a:solidFill>
              <a:ea typeface="Calibri" panose="020F0502020204030204" pitchFamily="34" charset="0"/>
            </a:endParaRPr>
          </a:p>
          <a:p>
            <a:pPr marL="285750" indent="-285750" algn="just">
              <a:buFont typeface="Arial" panose="020B0604020202020204" pitchFamily="34" charset="0"/>
              <a:buChar char="•"/>
            </a:pPr>
            <a:r>
              <a:rPr lang="en-GB" dirty="0" smtClean="0">
                <a:solidFill>
                  <a:srgbClr val="1E365C"/>
                </a:solidFill>
                <a:ea typeface="Calibri" panose="020F0502020204030204" pitchFamily="34" charset="0"/>
              </a:rPr>
              <a:t>Mature processes to managed security events and incidents response </a:t>
            </a:r>
          </a:p>
          <a:p>
            <a:pPr marL="285750" indent="-285750" algn="just">
              <a:buFont typeface="Arial" panose="020B0604020202020204" pitchFamily="34" charset="0"/>
              <a:buChar char="•"/>
            </a:pPr>
            <a:r>
              <a:rPr lang="en-GB" dirty="0" smtClean="0">
                <a:solidFill>
                  <a:srgbClr val="1E365C"/>
                </a:solidFill>
                <a:ea typeface="Calibri" panose="020F0502020204030204" pitchFamily="34" charset="0"/>
              </a:rPr>
              <a:t>Very skilled </a:t>
            </a:r>
            <a:r>
              <a:rPr lang="en-GB" dirty="0">
                <a:solidFill>
                  <a:srgbClr val="1E365C"/>
                </a:solidFill>
                <a:ea typeface="Calibri" panose="020F0502020204030204" pitchFamily="34" charset="0"/>
              </a:rPr>
              <a:t>technical </a:t>
            </a:r>
            <a:r>
              <a:rPr lang="en-GB" dirty="0" smtClean="0">
                <a:solidFill>
                  <a:srgbClr val="1E365C"/>
                </a:solidFill>
                <a:ea typeface="Calibri" panose="020F0502020204030204" pitchFamily="34" charset="0"/>
              </a:rPr>
              <a:t>personnel</a:t>
            </a:r>
            <a:endParaRPr lang="en-GB" dirty="0">
              <a:solidFill>
                <a:srgbClr val="1E365C"/>
              </a:solidFill>
              <a:ea typeface="Calibri" panose="020F0502020204030204" pitchFamily="34" charset="0"/>
            </a:endParaRPr>
          </a:p>
          <a:p>
            <a:pPr algn="just"/>
            <a:endParaRPr lang="en-GB" dirty="0">
              <a:solidFill>
                <a:srgbClr val="1E365C"/>
              </a:solidFill>
              <a:ea typeface="Calibri" panose="020F0502020204030204" pitchFamily="34" charset="0"/>
            </a:endParaRPr>
          </a:p>
          <a:p>
            <a:pPr algn="just"/>
            <a:endParaRPr lang="en-GB" dirty="0">
              <a:solidFill>
                <a:srgbClr val="1E365C"/>
              </a:solidFill>
              <a:ea typeface="Calibri" panose="020F0502020204030204" pitchFamily="34" charset="0"/>
            </a:endParaRPr>
          </a:p>
        </p:txBody>
      </p:sp>
      <p:pic>
        <p:nvPicPr>
          <p:cNvPr id="1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0016" y="5364891"/>
            <a:ext cx="609600" cy="609600"/>
          </a:xfrm>
          <a:prstGeom prst="rect">
            <a:avLst/>
          </a:prstGeom>
        </p:spPr>
      </p:pic>
    </p:spTree>
    <p:extLst>
      <p:ext uri="{BB962C8B-B14F-4D97-AF65-F5344CB8AC3E}">
        <p14:creationId xmlns:p14="http://schemas.microsoft.com/office/powerpoint/2010/main" val="3866317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5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idx="12"/>
          </p:nvPr>
        </p:nvSpPr>
        <p:spPr/>
        <p:txBody>
          <a:bodyPr/>
          <a:lstStyle/>
          <a:p>
            <a:r>
              <a:rPr lang="fr-FR" smtClean="0">
                <a:solidFill>
                  <a:srgbClr val="1E365C"/>
                </a:solidFill>
              </a:rPr>
              <a:t>www.finsec-project.eu  </a:t>
            </a:r>
          </a:p>
          <a:p>
            <a:r>
              <a:rPr lang="fr-FR" smtClean="0">
                <a:solidFill>
                  <a:srgbClr val="1E365C"/>
                </a:solidFill>
              </a:rPr>
              <a:t>© 2018 FINSEC Consortium </a:t>
            </a:r>
            <a:endParaRPr lang="fr-FR">
              <a:solidFill>
                <a:srgbClr val="1E365C"/>
              </a:solidFill>
            </a:endParaRPr>
          </a:p>
        </p:txBody>
      </p:sp>
      <p:sp>
        <p:nvSpPr>
          <p:cNvPr id="6" name="Titolo 1">
            <a:extLst>
              <a:ext uri="{FF2B5EF4-FFF2-40B4-BE49-F238E27FC236}">
                <a16:creationId xmlns="" xmlns:a16="http://schemas.microsoft.com/office/drawing/2014/main" id="{F4B4500D-B3F2-459E-8838-CE2CFCFF854E}"/>
              </a:ext>
            </a:extLst>
          </p:cNvPr>
          <p:cNvSpPr>
            <a:spLocks noGrp="1"/>
          </p:cNvSpPr>
          <p:nvPr>
            <p:ph type="title"/>
          </p:nvPr>
        </p:nvSpPr>
        <p:spPr>
          <a:xfrm>
            <a:off x="106518" y="564567"/>
            <a:ext cx="10843722" cy="780833"/>
          </a:xfrm>
        </p:spPr>
        <p:txBody>
          <a:bodyPr>
            <a:normAutofit fontScale="90000"/>
          </a:bodyPr>
          <a:lstStyle/>
          <a:p>
            <a:pPr algn="l"/>
            <a:r>
              <a:rPr lang="it-IT" dirty="0" smtClean="0"/>
              <a:t/>
            </a:r>
            <a:br>
              <a:rPr lang="it-IT" dirty="0" smtClean="0"/>
            </a:br>
            <a:r>
              <a:rPr lang="it-IT" dirty="0" smtClean="0"/>
              <a:t>Nexi </a:t>
            </a:r>
            <a:r>
              <a:rPr lang="it-IT" dirty="0" err="1" smtClean="0"/>
              <a:t>Payments</a:t>
            </a:r>
            <a:r>
              <a:rPr lang="it-IT" dirty="0"/>
              <a:t/>
            </a:r>
            <a:br>
              <a:rPr lang="it-IT" dirty="0"/>
            </a:br>
            <a:r>
              <a:rPr lang="it-IT" sz="3100" dirty="0" smtClean="0"/>
              <a:t>Security </a:t>
            </a:r>
            <a:r>
              <a:rPr lang="it-IT" sz="3100" dirty="0" err="1" smtClean="0"/>
              <a:t>requirements</a:t>
            </a:r>
            <a:r>
              <a:rPr lang="it-IT" dirty="0"/>
              <a:t/>
            </a:r>
            <a:br>
              <a:rPr lang="it-IT" dirty="0"/>
            </a:br>
            <a:endParaRPr lang="it-IT" dirty="0"/>
          </a:p>
        </p:txBody>
      </p:sp>
      <p:sp>
        <p:nvSpPr>
          <p:cNvPr id="7" name="Rettangolo 6"/>
          <p:cNvSpPr/>
          <p:nvPr/>
        </p:nvSpPr>
        <p:spPr>
          <a:xfrm>
            <a:off x="532183" y="2323190"/>
            <a:ext cx="11196569" cy="3139321"/>
          </a:xfrm>
          <a:prstGeom prst="rect">
            <a:avLst/>
          </a:prstGeom>
        </p:spPr>
        <p:txBody>
          <a:bodyPr wrap="square">
            <a:spAutoFit/>
          </a:bodyPr>
          <a:lstStyle/>
          <a:p>
            <a:pPr algn="just"/>
            <a:r>
              <a:rPr lang="en-GB" dirty="0" smtClean="0">
                <a:ea typeface="Calibri" panose="020F0502020204030204" pitchFamily="34" charset="0"/>
              </a:rPr>
              <a:t>Nexi Payments is focused on continuous improvement of the security level of both logical and physical </a:t>
            </a:r>
          </a:p>
          <a:p>
            <a:pPr algn="just"/>
            <a:endParaRPr lang="en-GB" dirty="0">
              <a:ea typeface="Calibri" panose="020F0502020204030204" pitchFamily="34" charset="0"/>
            </a:endParaRPr>
          </a:p>
          <a:p>
            <a:pPr algn="just"/>
            <a:r>
              <a:rPr lang="en-GB" dirty="0" smtClean="0">
                <a:ea typeface="Calibri" panose="020F0502020204030204" pitchFamily="34" charset="0"/>
              </a:rPr>
              <a:t>We’re working with the </a:t>
            </a:r>
            <a:r>
              <a:rPr lang="en-GB" dirty="0" err="1" smtClean="0">
                <a:ea typeface="Calibri" panose="020F0502020204030204" pitchFamily="34" charset="0"/>
              </a:rPr>
              <a:t>Finsec</a:t>
            </a:r>
            <a:r>
              <a:rPr lang="en-GB" dirty="0" smtClean="0">
                <a:ea typeface="Calibri" panose="020F0502020204030204" pitchFamily="34" charset="0"/>
              </a:rPr>
              <a:t> team </a:t>
            </a:r>
            <a:r>
              <a:rPr lang="en-GB" dirty="0" smtClean="0">
                <a:ea typeface="Calibri" panose="020F0502020204030204" pitchFamily="34" charset="0"/>
              </a:rPr>
              <a:t>on </a:t>
            </a:r>
            <a:r>
              <a:rPr lang="en-GB" dirty="0" smtClean="0">
                <a:ea typeface="Calibri" panose="020F0502020204030204" pitchFamily="34" charset="0"/>
              </a:rPr>
              <a:t>a </a:t>
            </a:r>
            <a:r>
              <a:rPr lang="en-GB" b="1" dirty="0" smtClean="0">
                <a:ea typeface="Calibri" panose="020F0502020204030204" pitchFamily="34" charset="0"/>
              </a:rPr>
              <a:t>pilot</a:t>
            </a:r>
            <a:r>
              <a:rPr lang="en-GB" dirty="0" smtClean="0">
                <a:ea typeface="Calibri" panose="020F0502020204030204" pitchFamily="34" charset="0"/>
              </a:rPr>
              <a:t>, the expected main achievements are:</a:t>
            </a:r>
          </a:p>
          <a:p>
            <a:pPr algn="just"/>
            <a:endParaRPr lang="en-GB" dirty="0" smtClean="0">
              <a:ea typeface="Calibri" panose="020F0502020204030204" pitchFamily="34" charset="0"/>
            </a:endParaRPr>
          </a:p>
          <a:p>
            <a:pPr marL="285750" indent="-285750" algn="just">
              <a:buFont typeface="Arial" panose="020B0604020202020204" pitchFamily="34" charset="0"/>
              <a:buChar char="•"/>
            </a:pPr>
            <a:r>
              <a:rPr lang="en-US" dirty="0" smtClean="0">
                <a:ea typeface="Calibri" panose="020F0502020204030204" pitchFamily="34" charset="0"/>
              </a:rPr>
              <a:t>Payment Card Industry Data Security Standards (PCI DSS) </a:t>
            </a:r>
            <a:r>
              <a:rPr lang="en-GB" b="1" dirty="0" smtClean="0">
                <a:ea typeface="Calibri" panose="020F0502020204030204" pitchFamily="34" charset="0"/>
              </a:rPr>
              <a:t>compliance</a:t>
            </a:r>
            <a:r>
              <a:rPr lang="en-GB" dirty="0" smtClean="0">
                <a:ea typeface="Calibri" panose="020F0502020204030204" pitchFamily="34" charset="0"/>
              </a:rPr>
              <a:t> to security rules, especially protecting and monitoring </a:t>
            </a:r>
            <a:r>
              <a:rPr lang="en-GB" b="1" dirty="0" smtClean="0">
                <a:ea typeface="Calibri" panose="020F0502020204030204" pitchFamily="34" charset="0"/>
              </a:rPr>
              <a:t>key management processes</a:t>
            </a:r>
          </a:p>
          <a:p>
            <a:pPr algn="just"/>
            <a:endParaRPr lang="en-GB" dirty="0" smtClean="0">
              <a:ea typeface="Calibri" panose="020F0502020204030204" pitchFamily="34" charset="0"/>
            </a:endParaRPr>
          </a:p>
          <a:p>
            <a:pPr marL="285750" indent="-285750" algn="just">
              <a:buFont typeface="Arial" panose="020B0604020202020204" pitchFamily="34" charset="0"/>
              <a:buChar char="•"/>
            </a:pPr>
            <a:r>
              <a:rPr lang="en-GB" dirty="0" smtClean="0">
                <a:ea typeface="Calibri" panose="020F0502020204030204" pitchFamily="34" charset="0"/>
              </a:rPr>
              <a:t>increase of the overall security by implementation of physical access controls based on </a:t>
            </a:r>
            <a:r>
              <a:rPr lang="it-IT" b="1" dirty="0" err="1" smtClean="0"/>
              <a:t>advanced</a:t>
            </a:r>
            <a:r>
              <a:rPr lang="it-IT" b="1" dirty="0" smtClean="0"/>
              <a:t> </a:t>
            </a:r>
            <a:r>
              <a:rPr lang="it-IT" b="1" dirty="0" err="1" smtClean="0"/>
              <a:t>technology</a:t>
            </a:r>
            <a:r>
              <a:rPr lang="it-IT" b="1" dirty="0" smtClean="0"/>
              <a:t> </a:t>
            </a:r>
            <a:r>
              <a:rPr lang="it-IT" b="1" dirty="0" err="1" smtClean="0"/>
              <a:t>capabilities</a:t>
            </a:r>
            <a:r>
              <a:rPr lang="it-IT" b="1" dirty="0" smtClean="0"/>
              <a:t> </a:t>
            </a:r>
            <a:r>
              <a:rPr lang="it-IT" dirty="0">
                <a:ea typeface="Calibri" panose="020F0502020204030204" pitchFamily="34" charset="0"/>
              </a:rPr>
              <a:t>(</a:t>
            </a:r>
            <a:r>
              <a:rPr lang="it-IT" dirty="0" err="1">
                <a:ea typeface="Calibri" panose="020F0502020204030204" pitchFamily="34" charset="0"/>
              </a:rPr>
              <a:t>eg</a:t>
            </a:r>
            <a:r>
              <a:rPr lang="it-IT" dirty="0">
                <a:ea typeface="Calibri" panose="020F0502020204030204" pitchFamily="34" charset="0"/>
              </a:rPr>
              <a:t>. </a:t>
            </a:r>
            <a:r>
              <a:rPr lang="it-IT" dirty="0" err="1" smtClean="0">
                <a:ea typeface="Calibri" panose="020F0502020204030204" pitchFamily="34" charset="0"/>
              </a:rPr>
              <a:t>interpretation</a:t>
            </a:r>
            <a:r>
              <a:rPr lang="it-IT" dirty="0" smtClean="0">
                <a:ea typeface="Calibri" panose="020F0502020204030204" pitchFamily="34" charset="0"/>
              </a:rPr>
              <a:t> </a:t>
            </a:r>
            <a:r>
              <a:rPr lang="it-IT" dirty="0">
                <a:ea typeface="Calibri" panose="020F0502020204030204" pitchFamily="34" charset="0"/>
              </a:rPr>
              <a:t>of </a:t>
            </a:r>
            <a:r>
              <a:rPr lang="it-IT" dirty="0" err="1">
                <a:ea typeface="Calibri" panose="020F0502020204030204" pitchFamily="34" charset="0"/>
              </a:rPr>
              <a:t>gestures</a:t>
            </a:r>
            <a:r>
              <a:rPr lang="it-IT" dirty="0">
                <a:ea typeface="Calibri" panose="020F0502020204030204" pitchFamily="34" charset="0"/>
              </a:rPr>
              <a:t> by CCTV)</a:t>
            </a:r>
            <a:endParaRPr lang="en-GB" dirty="0">
              <a:ea typeface="Calibri" panose="020F0502020204030204" pitchFamily="34" charset="0"/>
            </a:endParaRPr>
          </a:p>
          <a:p>
            <a:pPr marL="285750" indent="-285750" algn="just">
              <a:buFont typeface="Arial" panose="020B0604020202020204" pitchFamily="34" charset="0"/>
              <a:buChar char="•"/>
            </a:pPr>
            <a:endParaRPr lang="en-GB" dirty="0">
              <a:ea typeface="Calibri" panose="020F0502020204030204" pitchFamily="34" charset="0"/>
            </a:endParaRPr>
          </a:p>
          <a:p>
            <a:pPr marL="285750" indent="-285750" algn="just">
              <a:buFont typeface="Arial" panose="020B0604020202020204" pitchFamily="34" charset="0"/>
              <a:buChar char="•"/>
            </a:pPr>
            <a:r>
              <a:rPr lang="en-GB" dirty="0" smtClean="0">
                <a:ea typeface="Calibri" panose="020F0502020204030204" pitchFamily="34" charset="0"/>
              </a:rPr>
              <a:t>Correlation between to </a:t>
            </a:r>
            <a:r>
              <a:rPr lang="en-GB" b="1" dirty="0" smtClean="0">
                <a:ea typeface="Calibri" panose="020F0502020204030204" pitchFamily="34" charset="0"/>
              </a:rPr>
              <a:t>physical and logical events</a:t>
            </a:r>
            <a:endParaRPr lang="en-GB" dirty="0">
              <a:ea typeface="Calibri" panose="020F0502020204030204" pitchFamily="34" charset="0"/>
            </a:endParaRPr>
          </a:p>
        </p:txBody>
      </p:sp>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49232" y="5462511"/>
            <a:ext cx="609600" cy="609600"/>
          </a:xfrm>
          <a:prstGeom prst="rect">
            <a:avLst/>
          </a:prstGeom>
        </p:spPr>
      </p:pic>
    </p:spTree>
    <p:extLst>
      <p:ext uri="{BB962C8B-B14F-4D97-AF65-F5344CB8AC3E}">
        <p14:creationId xmlns:p14="http://schemas.microsoft.com/office/powerpoint/2010/main" val="1053072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6">
            <a:extLst>
              <a:ext uri="{FF2B5EF4-FFF2-40B4-BE49-F238E27FC236}">
                <a16:creationId xmlns="" xmlns:a16="http://schemas.microsoft.com/office/drawing/2014/main" id="{D572E02B-6FEF-4453-9E39-698F57287802}"/>
              </a:ext>
            </a:extLst>
          </p:cNvPr>
          <p:cNvSpPr/>
          <p:nvPr/>
        </p:nvSpPr>
        <p:spPr>
          <a:xfrm>
            <a:off x="987625" y="3890811"/>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sp>
        <p:nvSpPr>
          <p:cNvPr id="5" name="Rettangolo 4"/>
          <p:cNvSpPr/>
          <p:nvPr/>
        </p:nvSpPr>
        <p:spPr>
          <a:xfrm>
            <a:off x="838201" y="2274838"/>
            <a:ext cx="10515600" cy="2585323"/>
          </a:xfrm>
          <a:prstGeom prst="rect">
            <a:avLst/>
          </a:prstGeom>
        </p:spPr>
        <p:txBody>
          <a:bodyPr wrap="square">
            <a:spAutoFit/>
          </a:bodyPr>
          <a:lstStyle/>
          <a:p>
            <a:pPr algn="just"/>
            <a:r>
              <a:rPr lang="en-GB" dirty="0">
                <a:solidFill>
                  <a:srgbClr val="1E365C"/>
                </a:solidFill>
                <a:ea typeface="Calibri" panose="020F0502020204030204" pitchFamily="34" charset="0"/>
              </a:rPr>
              <a:t>The integration with FINSEC platform is very interesting as it:</a:t>
            </a:r>
          </a:p>
          <a:p>
            <a:pPr algn="just"/>
            <a:endParaRPr lang="en-GB" dirty="0">
              <a:solidFill>
                <a:srgbClr val="1E365C"/>
              </a:solidFill>
              <a:ea typeface="Calibri" panose="020F0502020204030204" pitchFamily="34" charset="0"/>
            </a:endParaRPr>
          </a:p>
          <a:p>
            <a:pPr algn="just"/>
            <a:r>
              <a:rPr lang="en-GB" dirty="0">
                <a:solidFill>
                  <a:srgbClr val="1E365C"/>
                </a:solidFill>
                <a:ea typeface="Calibri" panose="020F0502020204030204" pitchFamily="34" charset="0"/>
              </a:rPr>
              <a:t>	enriches the </a:t>
            </a:r>
            <a:r>
              <a:rPr lang="en-GB" b="1" dirty="0">
                <a:solidFill>
                  <a:srgbClr val="1E365C"/>
                </a:solidFill>
                <a:ea typeface="Calibri" panose="020F0502020204030204" pitchFamily="34" charset="0"/>
              </a:rPr>
              <a:t>information collection for detection/dissemination</a:t>
            </a:r>
          </a:p>
          <a:p>
            <a:pPr algn="just"/>
            <a:r>
              <a:rPr lang="en-GB" dirty="0">
                <a:solidFill>
                  <a:srgbClr val="1E365C"/>
                </a:solidFill>
                <a:ea typeface="Calibri" panose="020F0502020204030204" pitchFamily="34" charset="0"/>
              </a:rPr>
              <a:t> </a:t>
            </a:r>
          </a:p>
          <a:p>
            <a:pPr algn="just"/>
            <a:r>
              <a:rPr lang="en-GB" b="1" dirty="0">
                <a:solidFill>
                  <a:srgbClr val="1E365C"/>
                </a:solidFill>
                <a:ea typeface="Calibri" panose="020F0502020204030204" pitchFamily="34" charset="0"/>
              </a:rPr>
              <a:t>	</a:t>
            </a:r>
            <a:r>
              <a:rPr lang="en-GB" b="1" dirty="0" smtClean="0">
                <a:solidFill>
                  <a:srgbClr val="1E365C"/>
                </a:solidFill>
                <a:ea typeface="Calibri" panose="020F0502020204030204" pitchFamily="34" charset="0"/>
              </a:rPr>
              <a:t>aggregates </a:t>
            </a:r>
            <a:r>
              <a:rPr lang="en-GB" b="1" dirty="0">
                <a:solidFill>
                  <a:srgbClr val="1E365C"/>
                </a:solidFill>
                <a:ea typeface="Calibri" panose="020F0502020204030204" pitchFamily="34" charset="0"/>
              </a:rPr>
              <a:t>data from different type of sources</a:t>
            </a:r>
            <a:r>
              <a:rPr lang="en-GB" dirty="0">
                <a:solidFill>
                  <a:srgbClr val="1E365C"/>
                </a:solidFill>
                <a:ea typeface="Calibri" panose="020F0502020204030204" pitchFamily="34" charset="0"/>
              </a:rPr>
              <a:t>, logical and physical, ready to be </a:t>
            </a:r>
            <a:r>
              <a:rPr lang="en-GB" dirty="0" smtClean="0">
                <a:solidFill>
                  <a:srgbClr val="1E365C"/>
                </a:solidFill>
                <a:ea typeface="Calibri" panose="020F0502020204030204" pitchFamily="34" charset="0"/>
              </a:rPr>
              <a:t>pulled</a:t>
            </a:r>
          </a:p>
          <a:p>
            <a:pPr algn="just"/>
            <a:endParaRPr lang="en-GB" dirty="0">
              <a:solidFill>
                <a:srgbClr val="1E365C"/>
              </a:solidFill>
              <a:ea typeface="Calibri" panose="020F0502020204030204" pitchFamily="34" charset="0"/>
            </a:endParaRPr>
          </a:p>
          <a:p>
            <a:pPr algn="just"/>
            <a:r>
              <a:rPr lang="en-GB" dirty="0" smtClean="0">
                <a:solidFill>
                  <a:srgbClr val="1E365C"/>
                </a:solidFill>
                <a:ea typeface="Calibri" panose="020F0502020204030204" pitchFamily="34" charset="0"/>
              </a:rPr>
              <a:t>	integrates “</a:t>
            </a:r>
            <a:r>
              <a:rPr lang="en-GB" b="1" dirty="0" smtClean="0">
                <a:solidFill>
                  <a:srgbClr val="1E365C"/>
                </a:solidFill>
                <a:ea typeface="Calibri" panose="020F0502020204030204" pitchFamily="34" charset="0"/>
              </a:rPr>
              <a:t>anomaly detection</a:t>
            </a:r>
            <a:r>
              <a:rPr lang="en-GB" dirty="0" smtClean="0">
                <a:solidFill>
                  <a:srgbClr val="1E365C"/>
                </a:solidFill>
                <a:ea typeface="Calibri" panose="020F0502020204030204" pitchFamily="34" charset="0"/>
              </a:rPr>
              <a:t>” and “</a:t>
            </a:r>
            <a:r>
              <a:rPr lang="en-GB" b="1" dirty="0" smtClean="0">
                <a:solidFill>
                  <a:srgbClr val="1E365C"/>
                </a:solidFill>
                <a:ea typeface="Calibri" panose="020F0502020204030204" pitchFamily="34" charset="0"/>
              </a:rPr>
              <a:t>predictive analytics</a:t>
            </a:r>
            <a:r>
              <a:rPr lang="en-GB" dirty="0" smtClean="0">
                <a:solidFill>
                  <a:srgbClr val="1E365C"/>
                </a:solidFill>
                <a:ea typeface="Calibri" panose="020F0502020204030204" pitchFamily="34" charset="0"/>
              </a:rPr>
              <a:t>” capabilities</a:t>
            </a:r>
          </a:p>
          <a:p>
            <a:pPr algn="just"/>
            <a:endParaRPr lang="en-GB" dirty="0">
              <a:solidFill>
                <a:srgbClr val="1E365C"/>
              </a:solidFill>
              <a:ea typeface="Calibri" panose="020F0502020204030204" pitchFamily="34" charset="0"/>
            </a:endParaRPr>
          </a:p>
          <a:p>
            <a:pPr algn="just"/>
            <a:r>
              <a:rPr lang="en-GB" dirty="0" smtClean="0">
                <a:solidFill>
                  <a:srgbClr val="1E365C"/>
                </a:solidFill>
                <a:ea typeface="Calibri" panose="020F0502020204030204" pitchFamily="34" charset="0"/>
              </a:rPr>
              <a:t>	provides </a:t>
            </a:r>
            <a:r>
              <a:rPr lang="en-GB" b="1" dirty="0">
                <a:solidFill>
                  <a:srgbClr val="1E365C"/>
                </a:solidFill>
                <a:ea typeface="Calibri" panose="020F0502020204030204" pitchFamily="34" charset="0"/>
              </a:rPr>
              <a:t>real-time alerting</a:t>
            </a:r>
            <a:r>
              <a:rPr lang="en-GB" dirty="0">
                <a:solidFill>
                  <a:srgbClr val="1E365C"/>
                </a:solidFill>
                <a:ea typeface="Calibri" panose="020F0502020204030204" pitchFamily="34" charset="0"/>
              </a:rPr>
              <a:t> modules in </a:t>
            </a:r>
            <a:r>
              <a:rPr lang="en-GB" dirty="0" smtClean="0">
                <a:solidFill>
                  <a:srgbClr val="1E365C"/>
                </a:solidFill>
                <a:ea typeface="Calibri" panose="020F0502020204030204" pitchFamily="34" charset="0"/>
              </a:rPr>
              <a:t>case of security events</a:t>
            </a:r>
          </a:p>
        </p:txBody>
      </p:sp>
      <p:sp>
        <p:nvSpPr>
          <p:cNvPr id="3" name="Segnaposto numero diapositiva 2"/>
          <p:cNvSpPr>
            <a:spLocks noGrp="1"/>
          </p:cNvSpPr>
          <p:nvPr>
            <p:ph type="sldNum" idx="12"/>
          </p:nvPr>
        </p:nvSpPr>
        <p:spPr/>
        <p:txBody>
          <a:bodyPr/>
          <a:lstStyle/>
          <a:p>
            <a:r>
              <a:rPr lang="fr-FR" smtClean="0">
                <a:solidFill>
                  <a:srgbClr val="1E365C"/>
                </a:solidFill>
              </a:rPr>
              <a:t>www.finsec-project.eu  </a:t>
            </a:r>
          </a:p>
          <a:p>
            <a:r>
              <a:rPr lang="fr-FR" smtClean="0">
                <a:solidFill>
                  <a:srgbClr val="1E365C"/>
                </a:solidFill>
              </a:rPr>
              <a:t>© 2018 FINSEC Consortium </a:t>
            </a:r>
            <a:endParaRPr lang="fr-FR">
              <a:solidFill>
                <a:srgbClr val="1E365C"/>
              </a:solidFill>
            </a:endParaRPr>
          </a:p>
        </p:txBody>
      </p:sp>
      <p:grpSp>
        <p:nvGrpSpPr>
          <p:cNvPr id="6" name="Gruppo 5"/>
          <p:cNvGrpSpPr/>
          <p:nvPr/>
        </p:nvGrpSpPr>
        <p:grpSpPr>
          <a:xfrm>
            <a:off x="987972" y="2776964"/>
            <a:ext cx="432000" cy="432000"/>
            <a:chOff x="396573" y="2075974"/>
            <a:chExt cx="432000" cy="432000"/>
          </a:xfrm>
        </p:grpSpPr>
        <p:sp>
          <p:nvSpPr>
            <p:cNvPr id="7" name="Oval 3">
              <a:extLst>
                <a:ext uri="{FF2B5EF4-FFF2-40B4-BE49-F238E27FC236}">
                  <a16:creationId xmlns="" xmlns:a16="http://schemas.microsoft.com/office/drawing/2014/main" id="{CBE16820-A4B3-42B0-A32F-F5D727433781}"/>
                </a:ext>
              </a:extLst>
            </p:cNvPr>
            <p:cNvSpPr/>
            <p:nvPr/>
          </p:nvSpPr>
          <p:spPr>
            <a:xfrm>
              <a:off x="396573" y="2075974"/>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8" name="Graphic 2" descr="Presentation with bar chart">
              <a:extLst>
                <a:ext uri="{FF2B5EF4-FFF2-40B4-BE49-F238E27FC236}">
                  <a16:creationId xmlns="" xmlns:a16="http://schemas.microsoft.com/office/drawing/2014/main" id="{7A05B01C-C2F6-480E-A4F3-16D4A51626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97083" y="2165974"/>
              <a:ext cx="252000" cy="252000"/>
            </a:xfrm>
            <a:prstGeom prst="rect">
              <a:avLst/>
            </a:prstGeom>
          </p:spPr>
        </p:pic>
      </p:grpSp>
      <p:grpSp>
        <p:nvGrpSpPr>
          <p:cNvPr id="9" name="Gruppo 8"/>
          <p:cNvGrpSpPr/>
          <p:nvPr/>
        </p:nvGrpSpPr>
        <p:grpSpPr>
          <a:xfrm>
            <a:off x="987625" y="3343211"/>
            <a:ext cx="432000" cy="432000"/>
            <a:chOff x="396573" y="2601621"/>
            <a:chExt cx="432000" cy="432000"/>
          </a:xfrm>
        </p:grpSpPr>
        <p:sp>
          <p:nvSpPr>
            <p:cNvPr id="10" name="Oval 6">
              <a:extLst>
                <a:ext uri="{FF2B5EF4-FFF2-40B4-BE49-F238E27FC236}">
                  <a16:creationId xmlns="" xmlns:a16="http://schemas.microsoft.com/office/drawing/2014/main" id="{D572E02B-6FEF-4453-9E39-698F57287802}"/>
                </a:ext>
              </a:extLst>
            </p:cNvPr>
            <p:cNvSpPr/>
            <p:nvPr/>
          </p:nvSpPr>
          <p:spPr>
            <a:xfrm>
              <a:off x="396573" y="2601621"/>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11" name="Graphic 8" descr="User network">
              <a:extLst>
                <a:ext uri="{FF2B5EF4-FFF2-40B4-BE49-F238E27FC236}">
                  <a16:creationId xmlns="" xmlns:a16="http://schemas.microsoft.com/office/drawing/2014/main" id="{D1A767AC-E6F8-45F3-8DD3-02218BE3458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97083" y="2701490"/>
              <a:ext cx="252000" cy="252000"/>
            </a:xfrm>
            <a:prstGeom prst="rect">
              <a:avLst/>
            </a:prstGeom>
          </p:spPr>
        </p:pic>
      </p:grpSp>
      <p:sp>
        <p:nvSpPr>
          <p:cNvPr id="15" name="Titolo 1">
            <a:extLst>
              <a:ext uri="{FF2B5EF4-FFF2-40B4-BE49-F238E27FC236}">
                <a16:creationId xmlns="" xmlns:a16="http://schemas.microsoft.com/office/drawing/2014/main" id="{F4B4500D-B3F2-459E-8838-CE2CFCFF854E}"/>
              </a:ext>
            </a:extLst>
          </p:cNvPr>
          <p:cNvSpPr>
            <a:spLocks noGrp="1"/>
          </p:cNvSpPr>
          <p:nvPr>
            <p:ph type="title"/>
          </p:nvPr>
        </p:nvSpPr>
        <p:spPr>
          <a:xfrm>
            <a:off x="106518" y="564567"/>
            <a:ext cx="10843722" cy="780833"/>
          </a:xfrm>
        </p:spPr>
        <p:txBody>
          <a:bodyPr>
            <a:normAutofit fontScale="90000"/>
          </a:bodyPr>
          <a:lstStyle/>
          <a:p>
            <a:pPr algn="l"/>
            <a:r>
              <a:rPr lang="it-IT" dirty="0" smtClean="0"/>
              <a:t/>
            </a:r>
            <a:br>
              <a:rPr lang="it-IT" dirty="0" smtClean="0"/>
            </a:br>
            <a:r>
              <a:rPr lang="it-IT" dirty="0" smtClean="0"/>
              <a:t>Nexi </a:t>
            </a:r>
            <a:r>
              <a:rPr lang="it-IT" dirty="0" err="1" smtClean="0"/>
              <a:t>Payments</a:t>
            </a:r>
            <a:r>
              <a:rPr lang="it-IT" dirty="0"/>
              <a:t/>
            </a:r>
            <a:br>
              <a:rPr lang="it-IT" dirty="0"/>
            </a:br>
            <a:r>
              <a:rPr lang="it-IT" sz="3100" dirty="0" err="1" smtClean="0"/>
              <a:t>Finsec</a:t>
            </a:r>
            <a:r>
              <a:rPr lang="it-IT" sz="3100" dirty="0" smtClean="0"/>
              <a:t> </a:t>
            </a:r>
            <a:r>
              <a:rPr lang="it-IT" sz="3100" dirty="0" err="1" smtClean="0"/>
              <a:t>features</a:t>
            </a:r>
            <a:r>
              <a:rPr lang="it-IT" dirty="0"/>
              <a:t/>
            </a:r>
            <a:br>
              <a:rPr lang="it-IT" dirty="0"/>
            </a:br>
            <a:endParaRPr lang="it-IT" dirty="0"/>
          </a:p>
        </p:txBody>
      </p:sp>
      <p:grpSp>
        <p:nvGrpSpPr>
          <p:cNvPr id="20" name="Gruppo 19"/>
          <p:cNvGrpSpPr/>
          <p:nvPr/>
        </p:nvGrpSpPr>
        <p:grpSpPr>
          <a:xfrm>
            <a:off x="987625" y="4440957"/>
            <a:ext cx="432000" cy="432000"/>
            <a:chOff x="987625" y="3905497"/>
            <a:chExt cx="432000" cy="432000"/>
          </a:xfrm>
        </p:grpSpPr>
        <p:sp>
          <p:nvSpPr>
            <p:cNvPr id="18" name="Oval 6">
              <a:extLst>
                <a:ext uri="{FF2B5EF4-FFF2-40B4-BE49-F238E27FC236}">
                  <a16:creationId xmlns="" xmlns:a16="http://schemas.microsoft.com/office/drawing/2014/main" id="{D572E02B-6FEF-4453-9E39-698F57287802}"/>
                </a:ext>
              </a:extLst>
            </p:cNvPr>
            <p:cNvSpPr/>
            <p:nvPr/>
          </p:nvSpPr>
          <p:spPr>
            <a:xfrm>
              <a:off x="987625" y="3905497"/>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16" name="Graphic 36" descr="Repeat">
              <a:extLst>
                <a:ext uri="{FF2B5EF4-FFF2-40B4-BE49-F238E27FC236}">
                  <a16:creationId xmlns:a16="http://schemas.microsoft.com/office/drawing/2014/main" xmlns="" id="{7F69EE63-7064-4870-9423-A172AC2BA1F8}"/>
                </a:ext>
              </a:extLst>
            </p:cNvPr>
            <p:cNvPicPr>
              <a:picLocks noChangeAspect="1"/>
            </p:cNvPicPr>
            <p:nvPr/>
          </p:nvPicPr>
          <p:blipFill>
            <a:blip r:embed="rId8">
              <a:extLst>
                <a:ext uri="{96DAC541-7B7A-43D3-8B79-37D633B846F1}">
                  <asvg:svgBlip xmlns:asvg="http://schemas.microsoft.com/office/drawing/2016/SVG/main" xmlns="" r:embed="rId19"/>
                </a:ext>
              </a:extLst>
            </a:blip>
            <a:stretch>
              <a:fillRect/>
            </a:stretch>
          </p:blipFill>
          <p:spPr>
            <a:xfrm>
              <a:off x="1088135" y="3995497"/>
              <a:ext cx="252000" cy="252000"/>
            </a:xfrm>
            <a:prstGeom prst="rect">
              <a:avLst/>
            </a:prstGeom>
          </p:spPr>
        </p:pic>
      </p:grpSp>
      <p:pic>
        <p:nvPicPr>
          <p:cNvPr id="21" name="Graphic 3" descr="Magnifying glass">
            <a:extLst>
              <a:ext uri="{FF2B5EF4-FFF2-40B4-BE49-F238E27FC236}">
                <a16:creationId xmlns:a16="http://schemas.microsoft.com/office/drawing/2014/main" xmlns="" id="{41FDD69C-A69E-4367-B033-6BD17D4D778B}"/>
              </a:ext>
            </a:extLst>
          </p:cNvPr>
          <p:cNvPicPr>
            <a:picLocks noChangeAspect="1"/>
          </p:cNvPicPr>
          <p:nvPr/>
        </p:nvPicPr>
        <p:blipFill>
          <a:blip r:embed="rId20">
            <a:extLst>
              <a:ext uri="{96DAC541-7B7A-43D3-8B79-37D633B846F1}">
                <asvg:svgBlip xmlns:asvg="http://schemas.microsoft.com/office/drawing/2016/SVG/main" xmlns="" r:embed="rId17"/>
              </a:ext>
            </a:extLst>
          </a:blip>
          <a:stretch>
            <a:fillRect/>
          </a:stretch>
        </p:blipFill>
        <p:spPr>
          <a:xfrm>
            <a:off x="1088135" y="3982084"/>
            <a:ext cx="252000" cy="252000"/>
          </a:xfrm>
          <a:prstGeom prst="rect">
            <a:avLst/>
          </a:prstGeom>
        </p:spPr>
      </p:pic>
      <p:pic>
        <p:nvPicPr>
          <p:cNvPr id="2"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950240" y="5484799"/>
            <a:ext cx="609600" cy="609600"/>
          </a:xfrm>
          <a:prstGeom prst="rect">
            <a:avLst/>
          </a:prstGeom>
        </p:spPr>
      </p:pic>
    </p:spTree>
    <p:extLst>
      <p:ext uri="{BB962C8B-B14F-4D97-AF65-F5344CB8AC3E}">
        <p14:creationId xmlns:p14="http://schemas.microsoft.com/office/powerpoint/2010/main" val="2920865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30" name="Trapezoid 29">
            <a:extLst>
              <a:ext uri="{FF2B5EF4-FFF2-40B4-BE49-F238E27FC236}">
                <a16:creationId xmlns="" xmlns:a16="http://schemas.microsoft.com/office/drawing/2014/main" id="{F36C6977-37E1-40DD-AA54-741B5E47FB6E}"/>
              </a:ext>
            </a:extLst>
          </p:cNvPr>
          <p:cNvSpPr/>
          <p:nvPr/>
        </p:nvSpPr>
        <p:spPr>
          <a:xfrm rot="17057010">
            <a:off x="3936015" y="950437"/>
            <a:ext cx="580237" cy="2630613"/>
          </a:xfrm>
          <a:prstGeom prst="trapezoid">
            <a:avLst>
              <a:gd name="adj" fmla="val 38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olo 1">
            <a:extLst>
              <a:ext uri="{FF2B5EF4-FFF2-40B4-BE49-F238E27FC236}">
                <a16:creationId xmlns="" xmlns:a16="http://schemas.microsoft.com/office/drawing/2014/main" id="{F4B4500D-B3F2-459E-8838-CE2CFCFF854E}"/>
              </a:ext>
            </a:extLst>
          </p:cNvPr>
          <p:cNvSpPr>
            <a:spLocks noGrp="1"/>
          </p:cNvSpPr>
          <p:nvPr>
            <p:ph type="title"/>
          </p:nvPr>
        </p:nvSpPr>
        <p:spPr>
          <a:xfrm>
            <a:off x="87765" y="206371"/>
            <a:ext cx="10843722" cy="804641"/>
          </a:xfrm>
        </p:spPr>
        <p:txBody>
          <a:bodyPr>
            <a:noAutofit/>
          </a:bodyPr>
          <a:lstStyle/>
          <a:p>
            <a:pPr algn="l"/>
            <a:r>
              <a:rPr lang="it-IT" sz="4800" dirty="0"/>
              <a:t>Use Case #1</a:t>
            </a:r>
            <a:br>
              <a:rPr lang="it-IT" sz="4800" dirty="0"/>
            </a:br>
            <a:r>
              <a:rPr lang="it-IT" sz="2800" dirty="0" err="1"/>
              <a:t>Unauthorized</a:t>
            </a:r>
            <a:r>
              <a:rPr lang="it-IT" sz="2800" dirty="0"/>
              <a:t> access to the data room</a:t>
            </a:r>
            <a:endParaRPr lang="it-IT" sz="4800" dirty="0"/>
          </a:p>
        </p:txBody>
      </p:sp>
      <p:pic>
        <p:nvPicPr>
          <p:cNvPr id="4" name="Graphic 3" descr="Database">
            <a:extLst>
              <a:ext uri="{FF2B5EF4-FFF2-40B4-BE49-F238E27FC236}">
                <a16:creationId xmlns="" xmlns:a16="http://schemas.microsoft.com/office/drawing/2014/main" id="{FC5C9020-97C6-4DB5-ABCB-6804702F66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54206" y="1711713"/>
            <a:ext cx="720000" cy="720000"/>
          </a:xfrm>
          <a:prstGeom prst="rect">
            <a:avLst/>
          </a:prstGeom>
        </p:spPr>
      </p:pic>
      <p:pic>
        <p:nvPicPr>
          <p:cNvPr id="42" name="Graphic 41" descr="Database">
            <a:extLst>
              <a:ext uri="{FF2B5EF4-FFF2-40B4-BE49-F238E27FC236}">
                <a16:creationId xmlns="" xmlns:a16="http://schemas.microsoft.com/office/drawing/2014/main" id="{007543A7-D446-4F7B-856F-C7D010963F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178314" y="1711713"/>
            <a:ext cx="720000" cy="720000"/>
          </a:xfrm>
          <a:prstGeom prst="rect">
            <a:avLst/>
          </a:prstGeom>
        </p:spPr>
      </p:pic>
      <p:pic>
        <p:nvPicPr>
          <p:cNvPr id="43" name="Graphic 42" descr="Database">
            <a:extLst>
              <a:ext uri="{FF2B5EF4-FFF2-40B4-BE49-F238E27FC236}">
                <a16:creationId xmlns="" xmlns:a16="http://schemas.microsoft.com/office/drawing/2014/main" id="{146EA339-E0AF-4F55-860C-5445CD32F3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16260" y="2323202"/>
            <a:ext cx="720000" cy="720000"/>
          </a:xfrm>
          <a:prstGeom prst="rect">
            <a:avLst/>
          </a:prstGeom>
        </p:spPr>
      </p:pic>
      <p:pic>
        <p:nvPicPr>
          <p:cNvPr id="55" name="Graphic 54" descr="Database">
            <a:extLst>
              <a:ext uri="{FF2B5EF4-FFF2-40B4-BE49-F238E27FC236}">
                <a16:creationId xmlns="" xmlns:a16="http://schemas.microsoft.com/office/drawing/2014/main" id="{593F6A0D-4236-4130-802E-4AFF937188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446691" y="2323202"/>
            <a:ext cx="720000" cy="720000"/>
          </a:xfrm>
          <a:prstGeom prst="rect">
            <a:avLst/>
          </a:prstGeom>
        </p:spPr>
      </p:pic>
      <p:pic>
        <p:nvPicPr>
          <p:cNvPr id="1026" name="Picture 2" descr="Risultati immagini per nexi logo">
            <a:extLst>
              <a:ext uri="{FF2B5EF4-FFF2-40B4-BE49-F238E27FC236}">
                <a16:creationId xmlns="" xmlns:a16="http://schemas.microsoft.com/office/drawing/2014/main" id="{A5CC9940-AE13-421D-B367-5E8D6FB926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304" y="3175522"/>
            <a:ext cx="718662" cy="2191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E2B8035-9527-4B53-BAD5-526E1385CBB3}"/>
              </a:ext>
            </a:extLst>
          </p:cNvPr>
          <p:cNvSpPr txBox="1"/>
          <p:nvPr/>
        </p:nvSpPr>
        <p:spPr>
          <a:xfrm>
            <a:off x="1148772" y="3180962"/>
            <a:ext cx="3323064" cy="276999"/>
          </a:xfrm>
          <a:prstGeom prst="rect">
            <a:avLst/>
          </a:prstGeom>
          <a:noFill/>
        </p:spPr>
        <p:txBody>
          <a:bodyPr wrap="square" rtlCol="0">
            <a:spAutoFit/>
          </a:bodyPr>
          <a:lstStyle/>
          <a:p>
            <a:r>
              <a:rPr lang="en-US" sz="1200" b="1"/>
              <a:t>Secured data room</a:t>
            </a:r>
          </a:p>
        </p:txBody>
      </p:sp>
      <p:pic>
        <p:nvPicPr>
          <p:cNvPr id="56" name="Graphic 55" descr="Marker">
            <a:extLst>
              <a:ext uri="{FF2B5EF4-FFF2-40B4-BE49-F238E27FC236}">
                <a16:creationId xmlns="" xmlns:a16="http://schemas.microsoft.com/office/drawing/2014/main" id="{18010C5D-49C3-4AC8-AE70-DBE12A25D2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23741" y="3427540"/>
            <a:ext cx="432000" cy="432000"/>
          </a:xfrm>
          <a:prstGeom prst="rect">
            <a:avLst/>
          </a:prstGeom>
        </p:spPr>
      </p:pic>
      <p:sp>
        <p:nvSpPr>
          <p:cNvPr id="57" name="TextBox 56">
            <a:extLst>
              <a:ext uri="{FF2B5EF4-FFF2-40B4-BE49-F238E27FC236}">
                <a16:creationId xmlns="" xmlns:a16="http://schemas.microsoft.com/office/drawing/2014/main" id="{679E4F61-0E16-4564-AED2-6FA4C0735B27}"/>
              </a:ext>
            </a:extLst>
          </p:cNvPr>
          <p:cNvSpPr txBox="1"/>
          <p:nvPr/>
        </p:nvSpPr>
        <p:spPr>
          <a:xfrm>
            <a:off x="659783" y="3607681"/>
            <a:ext cx="712173" cy="276999"/>
          </a:xfrm>
          <a:prstGeom prst="rect">
            <a:avLst/>
          </a:prstGeom>
          <a:noFill/>
        </p:spPr>
        <p:txBody>
          <a:bodyPr wrap="square" rtlCol="0">
            <a:spAutoFit/>
          </a:bodyPr>
          <a:lstStyle/>
          <a:p>
            <a:r>
              <a:rPr lang="en-US" sz="1200" b="1" dirty="0"/>
              <a:t>Milan</a:t>
            </a:r>
          </a:p>
        </p:txBody>
      </p:sp>
      <p:pic>
        <p:nvPicPr>
          <p:cNvPr id="22" name="Graphic 21" descr="Robber">
            <a:extLst>
              <a:ext uri="{FF2B5EF4-FFF2-40B4-BE49-F238E27FC236}">
                <a16:creationId xmlns="" xmlns:a16="http://schemas.microsoft.com/office/drawing/2014/main" id="{A7CCA9A4-C593-4B2E-9B2F-443B63EDEBB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flipH="1">
            <a:off x="2955886" y="2112179"/>
            <a:ext cx="432000" cy="432000"/>
          </a:xfrm>
          <a:prstGeom prst="rect">
            <a:avLst/>
          </a:prstGeom>
        </p:spPr>
      </p:pic>
      <p:sp>
        <p:nvSpPr>
          <p:cNvPr id="25" name="Oval 24">
            <a:extLst>
              <a:ext uri="{FF2B5EF4-FFF2-40B4-BE49-F238E27FC236}">
                <a16:creationId xmlns="" xmlns:a16="http://schemas.microsoft.com/office/drawing/2014/main" id="{AFC1E074-443F-4387-BAAA-FA821B818FF3}"/>
              </a:ext>
            </a:extLst>
          </p:cNvPr>
          <p:cNvSpPr/>
          <p:nvPr/>
        </p:nvSpPr>
        <p:spPr>
          <a:xfrm>
            <a:off x="2571869" y="1674122"/>
            <a:ext cx="360000" cy="360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Graphic 27" descr="Key">
            <a:extLst>
              <a:ext uri="{FF2B5EF4-FFF2-40B4-BE49-F238E27FC236}">
                <a16:creationId xmlns="" xmlns:a16="http://schemas.microsoft.com/office/drawing/2014/main" id="{DF01EF16-3E13-418B-9D30-1BAE6AE5BE3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2637020" y="1731632"/>
            <a:ext cx="252000" cy="252000"/>
          </a:xfrm>
          <a:prstGeom prst="rect">
            <a:avLst/>
          </a:prstGeom>
        </p:spPr>
      </p:pic>
      <p:sp>
        <p:nvSpPr>
          <p:cNvPr id="29" name="Rectangle: Rounded Corners 28">
            <a:extLst>
              <a:ext uri="{FF2B5EF4-FFF2-40B4-BE49-F238E27FC236}">
                <a16:creationId xmlns="" xmlns:a16="http://schemas.microsoft.com/office/drawing/2014/main" id="{0B81F22F-A560-4FD3-A235-78F961D71B25}"/>
              </a:ext>
            </a:extLst>
          </p:cNvPr>
          <p:cNvSpPr/>
          <p:nvPr/>
        </p:nvSpPr>
        <p:spPr>
          <a:xfrm>
            <a:off x="446049" y="1584914"/>
            <a:ext cx="2125820" cy="1491433"/>
          </a:xfrm>
          <a:prstGeom prst="roundRect">
            <a:avLst>
              <a:gd name="adj" fmla="val 9190"/>
            </a:avLst>
          </a:prstGeom>
          <a:noFill/>
          <a:ln>
            <a:solidFill>
              <a:srgbClr val="1E36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Picture 18">
            <a:extLst>
              <a:ext uri="{FF2B5EF4-FFF2-40B4-BE49-F238E27FC236}">
                <a16:creationId xmlns="" xmlns:a16="http://schemas.microsoft.com/office/drawing/2014/main" id="{98E37C53-1CD4-46AE-B8D2-A95E71597B5A}"/>
              </a:ext>
            </a:extLst>
          </p:cNvPr>
          <p:cNvPicPr>
            <a:picLocks noChangeAspect="1"/>
          </p:cNvPicPr>
          <p:nvPr/>
        </p:nvPicPr>
        <p:blipFill>
          <a:blip r:embed="rId14">
            <a:duotone>
              <a:schemeClr val="accent6">
                <a:shade val="45000"/>
                <a:satMod val="135000"/>
              </a:schemeClr>
              <a:prstClr val="white"/>
            </a:duotone>
            <a:extLst>
              <a:ext uri="{BEBA8EAE-BF5A-486C-A8C5-ECC9F3942E4B}">
                <a14:imgProps xmlns:a14="http://schemas.microsoft.com/office/drawing/2010/main">
                  <a14:imgLayer r:embed="rId15">
                    <a14:imgEffect>
                      <a14:backgroundRemoval t="7447" b="90071" l="9417" r="89238">
                        <a14:foregroundMark x1="43946" y1="7801" x2="43946" y2="7801"/>
                        <a14:foregroundMark x1="43498" y1="90071" x2="43498" y2="90071"/>
                      </a14:backgroundRemoval>
                    </a14:imgEffect>
                  </a14:imgLayer>
                </a14:imgProps>
              </a:ext>
            </a:extLst>
          </a:blip>
          <a:stretch>
            <a:fillRect/>
          </a:stretch>
        </p:blipFill>
        <p:spPr>
          <a:xfrm>
            <a:off x="2290105" y="1978367"/>
            <a:ext cx="528538" cy="668376"/>
          </a:xfrm>
          <a:prstGeom prst="rect">
            <a:avLst/>
          </a:prstGeom>
        </p:spPr>
      </p:pic>
      <p:sp>
        <p:nvSpPr>
          <p:cNvPr id="59" name="Oval 58">
            <a:extLst>
              <a:ext uri="{FF2B5EF4-FFF2-40B4-BE49-F238E27FC236}">
                <a16:creationId xmlns="" xmlns:a16="http://schemas.microsoft.com/office/drawing/2014/main" id="{91E14AF3-59DF-48E4-860D-A55D8FB2F8AF}"/>
              </a:ext>
            </a:extLst>
          </p:cNvPr>
          <p:cNvSpPr/>
          <p:nvPr/>
        </p:nvSpPr>
        <p:spPr>
          <a:xfrm>
            <a:off x="5199374" y="2072322"/>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Oval 59">
            <a:extLst>
              <a:ext uri="{FF2B5EF4-FFF2-40B4-BE49-F238E27FC236}">
                <a16:creationId xmlns="" xmlns:a16="http://schemas.microsoft.com/office/drawing/2014/main" id="{F3F20CDD-A089-4515-AFFA-4A27CF03D9A5}"/>
              </a:ext>
            </a:extLst>
          </p:cNvPr>
          <p:cNvSpPr/>
          <p:nvPr/>
        </p:nvSpPr>
        <p:spPr>
          <a:xfrm>
            <a:off x="5199374" y="2744743"/>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 name="Graphic 60" descr="Employee badge">
            <a:extLst>
              <a:ext uri="{FF2B5EF4-FFF2-40B4-BE49-F238E27FC236}">
                <a16:creationId xmlns="" xmlns:a16="http://schemas.microsoft.com/office/drawing/2014/main" id="{4DF294B4-28DC-43C2-A482-6EF64CB5C7B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tretch>
            <a:fillRect/>
          </a:stretch>
        </p:blipFill>
        <p:spPr>
          <a:xfrm>
            <a:off x="5279412" y="2134262"/>
            <a:ext cx="288000" cy="288000"/>
          </a:xfrm>
          <a:prstGeom prst="rect">
            <a:avLst/>
          </a:prstGeom>
        </p:spPr>
      </p:pic>
      <p:pic>
        <p:nvPicPr>
          <p:cNvPr id="62" name="Graphic 61" descr="Fingerprint">
            <a:extLst>
              <a:ext uri="{FF2B5EF4-FFF2-40B4-BE49-F238E27FC236}">
                <a16:creationId xmlns="" xmlns:a16="http://schemas.microsoft.com/office/drawing/2014/main" id="{4E5E3D27-E4AE-47E9-92B6-0FFF2CAE038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5279412" y="2824463"/>
            <a:ext cx="288000" cy="288000"/>
          </a:xfrm>
          <a:prstGeom prst="rect">
            <a:avLst/>
          </a:prstGeom>
        </p:spPr>
      </p:pic>
      <p:sp>
        <p:nvSpPr>
          <p:cNvPr id="65" name="TextBox 64">
            <a:extLst>
              <a:ext uri="{FF2B5EF4-FFF2-40B4-BE49-F238E27FC236}">
                <a16:creationId xmlns="" xmlns:a16="http://schemas.microsoft.com/office/drawing/2014/main" id="{C0A40010-CB82-48D5-A496-454DD948DC2D}"/>
              </a:ext>
            </a:extLst>
          </p:cNvPr>
          <p:cNvSpPr txBox="1"/>
          <p:nvPr/>
        </p:nvSpPr>
        <p:spPr>
          <a:xfrm>
            <a:off x="5711411" y="2068417"/>
            <a:ext cx="5990548" cy="430887"/>
          </a:xfrm>
          <a:prstGeom prst="rect">
            <a:avLst/>
          </a:prstGeom>
          <a:noFill/>
        </p:spPr>
        <p:txBody>
          <a:bodyPr wrap="square" rtlCol="0">
            <a:spAutoFit/>
          </a:bodyPr>
          <a:lstStyle/>
          <a:p>
            <a:r>
              <a:rPr lang="en-US" sz="1100" b="1" dirty="0"/>
              <a:t>The access badge is associated to an authorized personal ID, which is read by the badge reader when the actor tries to enter the Data Room</a:t>
            </a:r>
          </a:p>
        </p:txBody>
      </p:sp>
      <p:sp>
        <p:nvSpPr>
          <p:cNvPr id="66" name="TextBox 65">
            <a:extLst>
              <a:ext uri="{FF2B5EF4-FFF2-40B4-BE49-F238E27FC236}">
                <a16:creationId xmlns="" xmlns:a16="http://schemas.microsoft.com/office/drawing/2014/main" id="{6206D7F3-7F92-471E-AAC0-8E1ECA6524C6}"/>
              </a:ext>
            </a:extLst>
          </p:cNvPr>
          <p:cNvSpPr txBox="1"/>
          <p:nvPr/>
        </p:nvSpPr>
        <p:spPr>
          <a:xfrm>
            <a:off x="5711411" y="2748531"/>
            <a:ext cx="5990548" cy="430887"/>
          </a:xfrm>
          <a:prstGeom prst="rect">
            <a:avLst/>
          </a:prstGeom>
          <a:noFill/>
        </p:spPr>
        <p:txBody>
          <a:bodyPr wrap="square" rtlCol="0">
            <a:spAutoFit/>
          </a:bodyPr>
          <a:lstStyle/>
          <a:p>
            <a:r>
              <a:rPr lang="en-US" sz="1100" b="1" dirty="0"/>
              <a:t>Each fingerprint is associated with personal ID registered on a Database, which runs locally on the fingerprint reader and is not part of FINSEC data tier</a:t>
            </a:r>
          </a:p>
        </p:txBody>
      </p:sp>
      <p:sp>
        <p:nvSpPr>
          <p:cNvPr id="67" name="TextBox 66">
            <a:extLst>
              <a:ext uri="{FF2B5EF4-FFF2-40B4-BE49-F238E27FC236}">
                <a16:creationId xmlns="" xmlns:a16="http://schemas.microsoft.com/office/drawing/2014/main" id="{1F8A4EDA-6240-446B-903A-FDF7C05A451E}"/>
              </a:ext>
            </a:extLst>
          </p:cNvPr>
          <p:cNvSpPr txBox="1"/>
          <p:nvPr/>
        </p:nvSpPr>
        <p:spPr>
          <a:xfrm>
            <a:off x="3236437" y="3348236"/>
            <a:ext cx="8577491" cy="1169551"/>
          </a:xfrm>
          <a:prstGeom prst="rect">
            <a:avLst/>
          </a:prstGeom>
          <a:noFill/>
        </p:spPr>
        <p:txBody>
          <a:bodyPr wrap="square" rtlCol="0">
            <a:spAutoFit/>
          </a:bodyPr>
          <a:lstStyle/>
          <a:p>
            <a:pPr algn="just"/>
            <a:r>
              <a:rPr lang="en-US" sz="1400" dirty="0"/>
              <a:t>The first attack scenario dedicated to NEXI use case has the goal of protecting a secured Data Room from physical intrusion of unauthorized persons. The asset is located in NEXI’s premises in Milan, and FINSEC project aims at developing an integrated technology to ensure only authorized personnel enters the Data Room. The traditional badge validation for access control is then coupled with the use of FINSEC platform by adding a biometric check via fingerprint reading. Here below the detail of established process:</a:t>
            </a:r>
          </a:p>
        </p:txBody>
      </p:sp>
      <p:sp>
        <p:nvSpPr>
          <p:cNvPr id="68" name="TextBox 67">
            <a:extLst>
              <a:ext uri="{FF2B5EF4-FFF2-40B4-BE49-F238E27FC236}">
                <a16:creationId xmlns="" xmlns:a16="http://schemas.microsoft.com/office/drawing/2014/main" id="{0CF478B9-80BC-45C0-9D18-5E9A89D86E1C}"/>
              </a:ext>
            </a:extLst>
          </p:cNvPr>
          <p:cNvSpPr txBox="1"/>
          <p:nvPr/>
        </p:nvSpPr>
        <p:spPr>
          <a:xfrm>
            <a:off x="375431" y="5138673"/>
            <a:ext cx="2520000" cy="1200329"/>
          </a:xfrm>
          <a:prstGeom prst="rect">
            <a:avLst/>
          </a:prstGeom>
          <a:noFill/>
        </p:spPr>
        <p:txBody>
          <a:bodyPr wrap="square" rtlCol="0">
            <a:spAutoFit/>
          </a:bodyPr>
          <a:lstStyle/>
          <a:p>
            <a:pPr algn="just"/>
            <a:r>
              <a:rPr lang="en-GB" sz="1200" dirty="0"/>
              <a:t>1</a:t>
            </a:r>
            <a:r>
              <a:rPr lang="en-GB" sz="1200" baseline="30000" dirty="0"/>
              <a:t>st</a:t>
            </a:r>
            <a:r>
              <a:rPr lang="en-GB" sz="1200" dirty="0"/>
              <a:t> ID is associated with authorized personal access badge.</a:t>
            </a:r>
          </a:p>
          <a:p>
            <a:pPr algn="just"/>
            <a:r>
              <a:rPr lang="en-GB" sz="1200" dirty="0"/>
              <a:t>2</a:t>
            </a:r>
            <a:r>
              <a:rPr lang="en-GB" sz="1200" baseline="30000" dirty="0"/>
              <a:t>nd</a:t>
            </a:r>
            <a:r>
              <a:rPr lang="en-GB" sz="1200" dirty="0"/>
              <a:t> ID is associated to each fingerprint registered on a Database.</a:t>
            </a:r>
            <a:endParaRPr lang="it-IT" sz="1200" dirty="0"/>
          </a:p>
        </p:txBody>
      </p:sp>
      <p:sp>
        <p:nvSpPr>
          <p:cNvPr id="69" name="TextBox 68">
            <a:extLst>
              <a:ext uri="{FF2B5EF4-FFF2-40B4-BE49-F238E27FC236}">
                <a16:creationId xmlns="" xmlns:a16="http://schemas.microsoft.com/office/drawing/2014/main" id="{59BB79D0-0445-4A63-8DD0-476B2FC0076C}"/>
              </a:ext>
            </a:extLst>
          </p:cNvPr>
          <p:cNvSpPr txBox="1"/>
          <p:nvPr/>
        </p:nvSpPr>
        <p:spPr>
          <a:xfrm>
            <a:off x="3386537" y="5138673"/>
            <a:ext cx="2520000" cy="830997"/>
          </a:xfrm>
          <a:prstGeom prst="rect">
            <a:avLst/>
          </a:prstGeom>
          <a:noFill/>
        </p:spPr>
        <p:txBody>
          <a:bodyPr wrap="square" rtlCol="0">
            <a:spAutoFit/>
          </a:bodyPr>
          <a:lstStyle/>
          <a:p>
            <a:pPr algn="just"/>
            <a:r>
              <a:rPr lang="en-GB" sz="1200" dirty="0"/>
              <a:t>When the actor uses the access badge and the fingerprint, both IDs are sent to the controller, where their matching is checked. </a:t>
            </a:r>
            <a:endParaRPr lang="it-IT" sz="1200" dirty="0"/>
          </a:p>
        </p:txBody>
      </p:sp>
      <p:sp>
        <p:nvSpPr>
          <p:cNvPr id="70" name="TextBox 69">
            <a:extLst>
              <a:ext uri="{FF2B5EF4-FFF2-40B4-BE49-F238E27FC236}">
                <a16:creationId xmlns="" xmlns:a16="http://schemas.microsoft.com/office/drawing/2014/main" id="{9B85FFC1-91E7-4D74-A497-11B3946198FD}"/>
              </a:ext>
            </a:extLst>
          </p:cNvPr>
          <p:cNvSpPr txBox="1"/>
          <p:nvPr/>
        </p:nvSpPr>
        <p:spPr>
          <a:xfrm>
            <a:off x="6397643" y="5138673"/>
            <a:ext cx="2520000" cy="1015663"/>
          </a:xfrm>
          <a:prstGeom prst="rect">
            <a:avLst/>
          </a:prstGeom>
          <a:noFill/>
        </p:spPr>
        <p:txBody>
          <a:bodyPr wrap="square" rtlCol="0">
            <a:spAutoFit/>
          </a:bodyPr>
          <a:lstStyle/>
          <a:p>
            <a:pPr algn="just"/>
            <a:r>
              <a:rPr lang="en-GB" sz="1200" dirty="0"/>
              <a:t>The controller sends “matching” or “non-matching” events to the FINSEC Data Collector, acting as the unique probe for this attack scenario (Access Door Probe).</a:t>
            </a:r>
            <a:endParaRPr lang="it-IT" sz="1200" dirty="0"/>
          </a:p>
        </p:txBody>
      </p:sp>
      <p:cxnSp>
        <p:nvCxnSpPr>
          <p:cNvPr id="85" name="Straight Connector 84">
            <a:extLst>
              <a:ext uri="{FF2B5EF4-FFF2-40B4-BE49-F238E27FC236}">
                <a16:creationId xmlns="" xmlns:a16="http://schemas.microsoft.com/office/drawing/2014/main" id="{03B75A0D-06B4-42FC-BBC8-49625A1F10EC}"/>
              </a:ext>
            </a:extLst>
          </p:cNvPr>
          <p:cNvCxnSpPr>
            <a:cxnSpLocks/>
          </p:cNvCxnSpPr>
          <p:nvPr/>
        </p:nvCxnSpPr>
        <p:spPr>
          <a:xfrm>
            <a:off x="-14157" y="4858424"/>
            <a:ext cx="1220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riangolo isoscele 6">
            <a:extLst>
              <a:ext uri="{FF2B5EF4-FFF2-40B4-BE49-F238E27FC236}">
                <a16:creationId xmlns="" xmlns:a16="http://schemas.microsoft.com/office/drawing/2014/main" id="{36798D7C-99BF-4F0C-9503-BB2D7C8105AF}"/>
              </a:ext>
            </a:extLst>
          </p:cNvPr>
          <p:cNvSpPr/>
          <p:nvPr/>
        </p:nvSpPr>
        <p:spPr>
          <a:xfrm rot="5400000">
            <a:off x="2478081" y="5616880"/>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Oval 88">
            <a:extLst>
              <a:ext uri="{FF2B5EF4-FFF2-40B4-BE49-F238E27FC236}">
                <a16:creationId xmlns="" xmlns:a16="http://schemas.microsoft.com/office/drawing/2014/main" id="{A6200E5E-100E-4F0B-8136-8A5427E85810}"/>
              </a:ext>
            </a:extLst>
          </p:cNvPr>
          <p:cNvSpPr/>
          <p:nvPr/>
        </p:nvSpPr>
        <p:spPr>
          <a:xfrm>
            <a:off x="1414685" y="4633067"/>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1</a:t>
            </a:r>
          </a:p>
        </p:txBody>
      </p:sp>
      <p:sp>
        <p:nvSpPr>
          <p:cNvPr id="90" name="TextBox 89">
            <a:extLst>
              <a:ext uri="{FF2B5EF4-FFF2-40B4-BE49-F238E27FC236}">
                <a16:creationId xmlns="" xmlns:a16="http://schemas.microsoft.com/office/drawing/2014/main" id="{50C06F2B-FB69-4620-8B32-92DA3CF28827}"/>
              </a:ext>
            </a:extLst>
          </p:cNvPr>
          <p:cNvSpPr txBox="1"/>
          <p:nvPr/>
        </p:nvSpPr>
        <p:spPr>
          <a:xfrm>
            <a:off x="9408748" y="5138673"/>
            <a:ext cx="2520000" cy="1200329"/>
          </a:xfrm>
          <a:prstGeom prst="rect">
            <a:avLst/>
          </a:prstGeom>
          <a:noFill/>
        </p:spPr>
        <p:txBody>
          <a:bodyPr wrap="square" rtlCol="0">
            <a:spAutoFit/>
          </a:bodyPr>
          <a:lstStyle/>
          <a:p>
            <a:pPr algn="just"/>
            <a:r>
              <a:rPr lang="en-GB" sz="1200" dirty="0"/>
              <a:t>The “non-matching” event is considered an attempted attack by an unauthorized person. The badge reading not followed by the use of the fingerprint reader should trigger an alarm as well</a:t>
            </a:r>
            <a:endParaRPr lang="it-IT" sz="1200" dirty="0"/>
          </a:p>
        </p:txBody>
      </p:sp>
      <p:sp>
        <p:nvSpPr>
          <p:cNvPr id="91" name="Triangolo isoscele 6">
            <a:extLst>
              <a:ext uri="{FF2B5EF4-FFF2-40B4-BE49-F238E27FC236}">
                <a16:creationId xmlns="" xmlns:a16="http://schemas.microsoft.com/office/drawing/2014/main" id="{E5D03FE6-2C03-49EA-8FD1-989B1EE0D0E1}"/>
              </a:ext>
            </a:extLst>
          </p:cNvPr>
          <p:cNvSpPr/>
          <p:nvPr/>
        </p:nvSpPr>
        <p:spPr>
          <a:xfrm rot="5400000">
            <a:off x="5521409" y="5616881"/>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Triangolo isoscele 6">
            <a:extLst>
              <a:ext uri="{FF2B5EF4-FFF2-40B4-BE49-F238E27FC236}">
                <a16:creationId xmlns="" xmlns:a16="http://schemas.microsoft.com/office/drawing/2014/main" id="{7B0E9A8D-6AA8-4425-8D2B-CB1C7F23C20F}"/>
              </a:ext>
            </a:extLst>
          </p:cNvPr>
          <p:cNvSpPr/>
          <p:nvPr/>
        </p:nvSpPr>
        <p:spPr>
          <a:xfrm rot="5400000">
            <a:off x="8564736" y="5616882"/>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Oval 92">
            <a:extLst>
              <a:ext uri="{FF2B5EF4-FFF2-40B4-BE49-F238E27FC236}">
                <a16:creationId xmlns="" xmlns:a16="http://schemas.microsoft.com/office/drawing/2014/main" id="{60CF3DB9-1B5B-4925-8067-C7F87615823E}"/>
              </a:ext>
            </a:extLst>
          </p:cNvPr>
          <p:cNvSpPr/>
          <p:nvPr/>
        </p:nvSpPr>
        <p:spPr>
          <a:xfrm>
            <a:off x="4430537" y="4633067"/>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2</a:t>
            </a:r>
          </a:p>
        </p:txBody>
      </p:sp>
      <p:sp>
        <p:nvSpPr>
          <p:cNvPr id="94" name="Oval 93">
            <a:extLst>
              <a:ext uri="{FF2B5EF4-FFF2-40B4-BE49-F238E27FC236}">
                <a16:creationId xmlns="" xmlns:a16="http://schemas.microsoft.com/office/drawing/2014/main" id="{0F4CDCC9-2757-461C-96D6-075338D0C797}"/>
              </a:ext>
            </a:extLst>
          </p:cNvPr>
          <p:cNvSpPr/>
          <p:nvPr/>
        </p:nvSpPr>
        <p:spPr>
          <a:xfrm>
            <a:off x="7446389" y="4633067"/>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3</a:t>
            </a:r>
          </a:p>
        </p:txBody>
      </p:sp>
      <p:sp>
        <p:nvSpPr>
          <p:cNvPr id="95" name="Oval 94">
            <a:extLst>
              <a:ext uri="{FF2B5EF4-FFF2-40B4-BE49-F238E27FC236}">
                <a16:creationId xmlns="" xmlns:a16="http://schemas.microsoft.com/office/drawing/2014/main" id="{5AC5E9FD-A8FF-4574-B24D-E2151511802F}"/>
              </a:ext>
            </a:extLst>
          </p:cNvPr>
          <p:cNvSpPr/>
          <p:nvPr/>
        </p:nvSpPr>
        <p:spPr>
          <a:xfrm>
            <a:off x="10450366" y="4633067"/>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4</a:t>
            </a:r>
          </a:p>
        </p:txBody>
      </p:sp>
      <p:grpSp>
        <p:nvGrpSpPr>
          <p:cNvPr id="36" name="Gruppo 35"/>
          <p:cNvGrpSpPr/>
          <p:nvPr/>
        </p:nvGrpSpPr>
        <p:grpSpPr>
          <a:xfrm>
            <a:off x="7303076" y="840768"/>
            <a:ext cx="4333649" cy="670605"/>
            <a:chOff x="6616591" y="5078285"/>
            <a:chExt cx="4333649" cy="670605"/>
          </a:xfrm>
        </p:grpSpPr>
        <p:sp>
          <p:nvSpPr>
            <p:cNvPr id="37" name="TextBox 30">
              <a:extLst>
                <a:ext uri="{FF2B5EF4-FFF2-40B4-BE49-F238E27FC236}">
                  <a16:creationId xmlns:a16="http://schemas.microsoft.com/office/drawing/2014/main" xmlns="" id="{77E25CC5-3223-43E8-A4FE-8E693F354994}"/>
                </a:ext>
              </a:extLst>
            </p:cNvPr>
            <p:cNvSpPr txBox="1"/>
            <p:nvPr/>
          </p:nvSpPr>
          <p:spPr>
            <a:xfrm>
              <a:off x="6616591" y="5502669"/>
              <a:ext cx="1579418" cy="246221"/>
            </a:xfrm>
            <a:prstGeom prst="rect">
              <a:avLst/>
            </a:prstGeom>
            <a:noFill/>
          </p:spPr>
          <p:txBody>
            <a:bodyPr wrap="square" rtlCol="0">
              <a:spAutoFit/>
            </a:bodyPr>
            <a:lstStyle/>
            <a:p>
              <a:pPr algn="ctr"/>
              <a:r>
                <a:rPr lang="en-US" sz="1000" dirty="0"/>
                <a:t>Access </a:t>
              </a:r>
              <a:r>
                <a:rPr lang="en-US" sz="1000" dirty="0" smtClean="0"/>
                <a:t>Control System</a:t>
              </a:r>
              <a:endParaRPr lang="en-US" sz="1000" dirty="0"/>
            </a:p>
          </p:txBody>
        </p:sp>
        <p:sp>
          <p:nvSpPr>
            <p:cNvPr id="38" name="Rectangle: Rounded Corners 31">
              <a:extLst>
                <a:ext uri="{FF2B5EF4-FFF2-40B4-BE49-F238E27FC236}">
                  <a16:creationId xmlns:a16="http://schemas.microsoft.com/office/drawing/2014/main" xmlns="" id="{146D88A9-7EE2-4038-81C3-CA6B3CE0F4F9}"/>
                </a:ext>
              </a:extLst>
            </p:cNvPr>
            <p:cNvSpPr/>
            <p:nvPr/>
          </p:nvSpPr>
          <p:spPr>
            <a:xfrm>
              <a:off x="7068345" y="509304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39" name="Graphic 27" descr="Employee badge">
              <a:extLst>
                <a:ext uri="{FF2B5EF4-FFF2-40B4-BE49-F238E27FC236}">
                  <a16:creationId xmlns:a16="http://schemas.microsoft.com/office/drawing/2014/main" xmlns="" id="{8ED570EC-F6B1-4C01-AA9A-F55495AF7E9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7147362" y="5143252"/>
              <a:ext cx="252000" cy="252000"/>
            </a:xfrm>
            <a:prstGeom prst="rect">
              <a:avLst/>
            </a:prstGeom>
          </p:spPr>
        </p:pic>
        <p:pic>
          <p:nvPicPr>
            <p:cNvPr id="40" name="Graphic 28" descr="Fingerprint">
              <a:extLst>
                <a:ext uri="{FF2B5EF4-FFF2-40B4-BE49-F238E27FC236}">
                  <a16:creationId xmlns:a16="http://schemas.microsoft.com/office/drawing/2014/main" xmlns="" id="{A81EF4F9-58B6-4D92-8472-018DDD1B9450}"/>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7399362" y="5153643"/>
              <a:ext cx="252000" cy="252000"/>
            </a:xfrm>
            <a:prstGeom prst="rect">
              <a:avLst/>
            </a:prstGeom>
          </p:spPr>
        </p:pic>
        <p:sp>
          <p:nvSpPr>
            <p:cNvPr id="41" name="TextBox 32">
              <a:extLst>
                <a:ext uri="{FF2B5EF4-FFF2-40B4-BE49-F238E27FC236}">
                  <a16:creationId xmlns:a16="http://schemas.microsoft.com/office/drawing/2014/main" xmlns="" id="{26060C5E-4C28-40DB-B39F-43897517559B}"/>
                </a:ext>
              </a:extLst>
            </p:cNvPr>
            <p:cNvSpPr txBox="1"/>
            <p:nvPr/>
          </p:nvSpPr>
          <p:spPr>
            <a:xfrm>
              <a:off x="8023640" y="5502669"/>
              <a:ext cx="1579418" cy="246221"/>
            </a:xfrm>
            <a:prstGeom prst="rect">
              <a:avLst/>
            </a:prstGeom>
            <a:noFill/>
          </p:spPr>
          <p:txBody>
            <a:bodyPr wrap="square" rtlCol="0">
              <a:spAutoFit/>
            </a:bodyPr>
            <a:lstStyle/>
            <a:p>
              <a:pPr algn="ctr"/>
              <a:r>
                <a:rPr lang="en-US" sz="1000" dirty="0"/>
                <a:t>Anomaly detection</a:t>
              </a:r>
            </a:p>
          </p:txBody>
        </p:sp>
        <p:sp>
          <p:nvSpPr>
            <p:cNvPr id="44" name="Rectangle: Rounded Corners 33">
              <a:extLst>
                <a:ext uri="{FF2B5EF4-FFF2-40B4-BE49-F238E27FC236}">
                  <a16:creationId xmlns:a16="http://schemas.microsoft.com/office/drawing/2014/main" xmlns="" id="{AE9217AF-05F8-4969-B4FB-24686A883D4F}"/>
                </a:ext>
              </a:extLst>
            </p:cNvPr>
            <p:cNvSpPr/>
            <p:nvPr/>
          </p:nvSpPr>
          <p:spPr>
            <a:xfrm>
              <a:off x="8475393" y="509304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45" name="Graphic 3" descr="Magnifying glass">
              <a:extLst>
                <a:ext uri="{FF2B5EF4-FFF2-40B4-BE49-F238E27FC236}">
                  <a16:creationId xmlns:a16="http://schemas.microsoft.com/office/drawing/2014/main" xmlns="" id="{41FDD69C-A69E-4367-B033-6BD17D4D778B}"/>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8664393" y="5153643"/>
              <a:ext cx="252000" cy="252000"/>
            </a:xfrm>
            <a:prstGeom prst="rect">
              <a:avLst/>
            </a:prstGeom>
          </p:spPr>
        </p:pic>
        <p:sp>
          <p:nvSpPr>
            <p:cNvPr id="46" name="TextBox 38">
              <a:extLst>
                <a:ext uri="{FF2B5EF4-FFF2-40B4-BE49-F238E27FC236}">
                  <a16:creationId xmlns:a16="http://schemas.microsoft.com/office/drawing/2014/main" xmlns="" id="{002FA265-C5F9-4F40-A4D5-B202A4972809}"/>
                </a:ext>
              </a:extLst>
            </p:cNvPr>
            <p:cNvSpPr txBox="1"/>
            <p:nvPr/>
          </p:nvSpPr>
          <p:spPr>
            <a:xfrm>
              <a:off x="9370822" y="5502669"/>
              <a:ext cx="1579418" cy="246221"/>
            </a:xfrm>
            <a:prstGeom prst="rect">
              <a:avLst/>
            </a:prstGeom>
            <a:noFill/>
          </p:spPr>
          <p:txBody>
            <a:bodyPr wrap="square" rtlCol="0">
              <a:spAutoFit/>
            </a:bodyPr>
            <a:lstStyle/>
            <a:p>
              <a:pPr algn="ctr"/>
              <a:r>
                <a:rPr lang="en-US" sz="1000" dirty="0" smtClean="0"/>
                <a:t>Alert system</a:t>
              </a:r>
              <a:endParaRPr lang="en-US" sz="1000" dirty="0"/>
            </a:p>
          </p:txBody>
        </p:sp>
        <p:sp>
          <p:nvSpPr>
            <p:cNvPr id="47" name="Rectangle: Rounded Corners 39">
              <a:extLst>
                <a:ext uri="{FF2B5EF4-FFF2-40B4-BE49-F238E27FC236}">
                  <a16:creationId xmlns:a16="http://schemas.microsoft.com/office/drawing/2014/main" xmlns="" id="{27BAC80A-E2BD-4934-981D-AA8EECFBF26D}"/>
                </a:ext>
              </a:extLst>
            </p:cNvPr>
            <p:cNvSpPr/>
            <p:nvPr/>
          </p:nvSpPr>
          <p:spPr>
            <a:xfrm>
              <a:off x="9822576" y="509304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48" name="Graphic 36" descr="Repeat">
              <a:extLst>
                <a:ext uri="{FF2B5EF4-FFF2-40B4-BE49-F238E27FC236}">
                  <a16:creationId xmlns:a16="http://schemas.microsoft.com/office/drawing/2014/main" xmlns="" id="{7F69EE63-7064-4870-9423-A172AC2BA1F8}"/>
                </a:ext>
              </a:extLst>
            </p:cNvPr>
            <p:cNvPicPr>
              <a:picLocks noChangeAspect="1"/>
            </p:cNvPicPr>
            <p:nvPr/>
          </p:nvPicPr>
          <p:blipFill>
            <a:blip r:embed="rId31">
              <a:extLst>
                <a:ext uri="{96DAC541-7B7A-43D3-8B79-37D633B846F1}">
                  <asvg:svgBlip xmlns:asvg="http://schemas.microsoft.com/office/drawing/2016/SVG/main" xmlns="" r:embed="rId32"/>
                </a:ext>
              </a:extLst>
            </a:blip>
            <a:stretch>
              <a:fillRect/>
            </a:stretch>
          </p:blipFill>
          <p:spPr>
            <a:xfrm>
              <a:off x="10017475" y="5153643"/>
              <a:ext cx="252000" cy="252000"/>
            </a:xfrm>
            <a:prstGeom prst="rect">
              <a:avLst/>
            </a:prstGeom>
          </p:spPr>
        </p:pic>
        <p:sp>
          <p:nvSpPr>
            <p:cNvPr id="49" name="TextBox 43">
              <a:extLst>
                <a:ext uri="{FF2B5EF4-FFF2-40B4-BE49-F238E27FC236}">
                  <a16:creationId xmlns:a16="http://schemas.microsoft.com/office/drawing/2014/main" xmlns="" id="{72A2B19F-EE06-483F-B798-96ADA007AF68}"/>
                </a:ext>
              </a:extLst>
            </p:cNvPr>
            <p:cNvSpPr txBox="1"/>
            <p:nvPr/>
          </p:nvSpPr>
          <p:spPr>
            <a:xfrm>
              <a:off x="7993635" y="5078285"/>
              <a:ext cx="245819" cy="400110"/>
            </a:xfrm>
            <a:prstGeom prst="rect">
              <a:avLst/>
            </a:prstGeom>
            <a:noFill/>
          </p:spPr>
          <p:txBody>
            <a:bodyPr wrap="square" rtlCol="0">
              <a:spAutoFit/>
            </a:bodyPr>
            <a:lstStyle/>
            <a:p>
              <a:pPr algn="just"/>
              <a:r>
                <a:rPr lang="en-US" sz="2000" b="1" dirty="0"/>
                <a:t>+</a:t>
              </a:r>
            </a:p>
          </p:txBody>
        </p:sp>
        <p:sp>
          <p:nvSpPr>
            <p:cNvPr id="50" name="TextBox 44">
              <a:extLst>
                <a:ext uri="{FF2B5EF4-FFF2-40B4-BE49-F238E27FC236}">
                  <a16:creationId xmlns:a16="http://schemas.microsoft.com/office/drawing/2014/main" xmlns="" id="{28B561F1-4CB2-4A90-8AAD-6D9ECC68CC06}"/>
                </a:ext>
              </a:extLst>
            </p:cNvPr>
            <p:cNvSpPr txBox="1"/>
            <p:nvPr/>
          </p:nvSpPr>
          <p:spPr>
            <a:xfrm>
              <a:off x="9370822" y="5078285"/>
              <a:ext cx="245819" cy="400110"/>
            </a:xfrm>
            <a:prstGeom prst="rect">
              <a:avLst/>
            </a:prstGeom>
            <a:noFill/>
          </p:spPr>
          <p:txBody>
            <a:bodyPr wrap="square" rtlCol="0">
              <a:spAutoFit/>
            </a:bodyPr>
            <a:lstStyle/>
            <a:p>
              <a:pPr algn="just"/>
              <a:r>
                <a:rPr lang="en-US" sz="2000" b="1" dirty="0"/>
                <a:t>+</a:t>
              </a:r>
            </a:p>
          </p:txBody>
        </p:sp>
      </p:grpSp>
      <p:sp>
        <p:nvSpPr>
          <p:cNvPr id="51" name="CasellaDiTesto 50"/>
          <p:cNvSpPr txBox="1"/>
          <p:nvPr/>
        </p:nvSpPr>
        <p:spPr>
          <a:xfrm>
            <a:off x="8556590" y="432472"/>
            <a:ext cx="1704313" cy="307777"/>
          </a:xfrm>
          <a:prstGeom prst="rect">
            <a:avLst/>
          </a:prstGeom>
          <a:noFill/>
        </p:spPr>
        <p:txBody>
          <a:bodyPr wrap="none" rtlCol="0">
            <a:spAutoFit/>
          </a:bodyPr>
          <a:lstStyle/>
          <a:p>
            <a:pPr algn="just"/>
            <a:r>
              <a:rPr lang="it-IT" sz="1400" b="1" u="sng" dirty="0" err="1" smtClean="0"/>
              <a:t>Main</a:t>
            </a:r>
            <a:r>
              <a:rPr lang="it-IT" sz="1400" b="1" u="sng" dirty="0" smtClean="0"/>
              <a:t> </a:t>
            </a:r>
            <a:r>
              <a:rPr lang="it-IT" sz="1400" b="1" u="sng" dirty="0" err="1" smtClean="0"/>
              <a:t>components</a:t>
            </a:r>
            <a:endParaRPr lang="it-IT" sz="1400" b="1" u="sng" dirty="0"/>
          </a:p>
        </p:txBody>
      </p:sp>
      <p:pic>
        <p:nvPicPr>
          <p:cNvPr id="52" name="Picture 2" descr="Risultati immagini per nexi logo">
            <a:extLst>
              <a:ext uri="{FF2B5EF4-FFF2-40B4-BE49-F238E27FC236}">
                <a16:creationId xmlns="" xmlns:a16="http://schemas.microsoft.com/office/drawing/2014/main" id="{A5CC9940-AE13-421D-B367-5E8D6FB926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82195" y="1535475"/>
            <a:ext cx="575269" cy="176238"/>
          </a:xfrm>
          <a:prstGeom prst="rect">
            <a:avLst/>
          </a:prstGeom>
          <a:noFill/>
          <a:extLst>
            <a:ext uri="{909E8E84-426E-40DD-AFC4-6F175D3DCCD1}">
              <a14:hiddenFill xmlns:a14="http://schemas.microsoft.com/office/drawing/2010/main">
                <a:solidFill>
                  <a:srgbClr val="FFFFFF"/>
                </a:solidFill>
              </a14:hiddenFill>
            </a:ext>
          </a:extLst>
        </p:spPr>
      </p:pic>
      <p:pic>
        <p:nvPicPr>
          <p:cNvPr id="53" name="Immagine 52"/>
          <p:cNvPicPr>
            <a:picLocks noChangeAspect="1"/>
          </p:cNvPicPr>
          <p:nvPr/>
        </p:nvPicPr>
        <p:blipFill>
          <a:blip r:embed="rId33"/>
          <a:stretch>
            <a:fillRect/>
          </a:stretch>
        </p:blipFill>
        <p:spPr>
          <a:xfrm>
            <a:off x="9074468" y="1524103"/>
            <a:ext cx="733047" cy="244715"/>
          </a:xfrm>
          <a:prstGeom prst="rect">
            <a:avLst/>
          </a:prstGeom>
        </p:spPr>
      </p:pic>
      <p:pic>
        <p:nvPicPr>
          <p:cNvPr id="58" name="Immagine 57"/>
          <p:cNvPicPr>
            <a:picLocks noChangeAspect="1"/>
          </p:cNvPicPr>
          <p:nvPr/>
        </p:nvPicPr>
        <p:blipFill>
          <a:blip r:embed="rId33"/>
          <a:stretch>
            <a:fillRect/>
          </a:stretch>
        </p:blipFill>
        <p:spPr>
          <a:xfrm>
            <a:off x="10457537" y="1535475"/>
            <a:ext cx="733047" cy="244715"/>
          </a:xfrm>
          <a:prstGeom prst="rect">
            <a:avLst/>
          </a:prstGeom>
        </p:spPr>
      </p:pic>
      <p:sp>
        <p:nvSpPr>
          <p:cNvPr id="54" name="CasellaDiTesto 53"/>
          <p:cNvSpPr txBox="1"/>
          <p:nvPr/>
        </p:nvSpPr>
        <p:spPr>
          <a:xfrm>
            <a:off x="3226989" y="2974320"/>
            <a:ext cx="1168910" cy="307777"/>
          </a:xfrm>
          <a:prstGeom prst="rect">
            <a:avLst/>
          </a:prstGeom>
          <a:noFill/>
        </p:spPr>
        <p:txBody>
          <a:bodyPr wrap="none" rtlCol="0">
            <a:spAutoFit/>
          </a:bodyPr>
          <a:lstStyle/>
          <a:p>
            <a:pPr algn="just"/>
            <a:r>
              <a:rPr lang="it-IT" sz="1400" b="1" u="sng" dirty="0" err="1"/>
              <a:t>Description</a:t>
            </a:r>
            <a:endParaRPr lang="it-IT" sz="1400" b="1" u="sng" dirty="0"/>
          </a:p>
        </p:txBody>
      </p:sp>
      <p:pic>
        <p:nvPicPr>
          <p:cNvPr id="3"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4091099" y="104056"/>
            <a:ext cx="609600" cy="609600"/>
          </a:xfrm>
          <a:prstGeom prst="rect">
            <a:avLst/>
          </a:prstGeom>
        </p:spPr>
      </p:pic>
    </p:spTree>
    <p:extLst>
      <p:ext uri="{BB962C8B-B14F-4D97-AF65-F5344CB8AC3E}">
        <p14:creationId xmlns:p14="http://schemas.microsoft.com/office/powerpoint/2010/main" val="4218287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5" name="Titolo 1">
            <a:extLst>
              <a:ext uri="{FF2B5EF4-FFF2-40B4-BE49-F238E27FC236}">
                <a16:creationId xmlns="" xmlns:a16="http://schemas.microsoft.com/office/drawing/2014/main" id="{F4B4500D-B3F2-459E-8838-CE2CFCFF854E}"/>
              </a:ext>
            </a:extLst>
          </p:cNvPr>
          <p:cNvSpPr>
            <a:spLocks noGrp="1"/>
          </p:cNvSpPr>
          <p:nvPr>
            <p:ph type="title"/>
          </p:nvPr>
        </p:nvSpPr>
        <p:spPr>
          <a:xfrm>
            <a:off x="87765" y="318343"/>
            <a:ext cx="10843722" cy="804641"/>
          </a:xfrm>
        </p:spPr>
        <p:txBody>
          <a:bodyPr>
            <a:noAutofit/>
          </a:bodyPr>
          <a:lstStyle/>
          <a:p>
            <a:pPr algn="l"/>
            <a:r>
              <a:rPr lang="it-IT" sz="4800" dirty="0"/>
              <a:t>Use Case #2</a:t>
            </a:r>
            <a:br>
              <a:rPr lang="it-IT" sz="4800" dirty="0"/>
            </a:br>
            <a:r>
              <a:rPr lang="it-IT" sz="2400" dirty="0"/>
              <a:t>Unauthorized access to server </a:t>
            </a:r>
            <a:r>
              <a:rPr lang="it-IT" sz="2400" dirty="0" err="1" smtClean="0"/>
              <a:t>rack</a:t>
            </a:r>
            <a:r>
              <a:rPr lang="it-IT" sz="2400" dirty="0" smtClean="0"/>
              <a:t> in </a:t>
            </a:r>
            <a:r>
              <a:rPr lang="it-IT" sz="2400" dirty="0"/>
              <a:t>the data room</a:t>
            </a:r>
            <a:endParaRPr lang="it-IT" sz="4400" dirty="0"/>
          </a:p>
        </p:txBody>
      </p:sp>
      <p:sp>
        <p:nvSpPr>
          <p:cNvPr id="42" name="TextBox 41">
            <a:extLst>
              <a:ext uri="{FF2B5EF4-FFF2-40B4-BE49-F238E27FC236}">
                <a16:creationId xmlns="" xmlns:a16="http://schemas.microsoft.com/office/drawing/2014/main" id="{59382083-CEEF-4961-8370-401701877BBE}"/>
              </a:ext>
            </a:extLst>
          </p:cNvPr>
          <p:cNvSpPr txBox="1"/>
          <p:nvPr/>
        </p:nvSpPr>
        <p:spPr>
          <a:xfrm>
            <a:off x="375431" y="5371946"/>
            <a:ext cx="2520000" cy="1015663"/>
          </a:xfrm>
          <a:prstGeom prst="rect">
            <a:avLst/>
          </a:prstGeom>
          <a:noFill/>
        </p:spPr>
        <p:txBody>
          <a:bodyPr wrap="square" rtlCol="0">
            <a:spAutoFit/>
          </a:bodyPr>
          <a:lstStyle/>
          <a:p>
            <a:r>
              <a:rPr lang="en-GB" sz="1200" dirty="0"/>
              <a:t>The Rack is supervised by one CCTV camera, which is connected to a dedicated laptop with Ubuntu 18.04 LTS operating system.</a:t>
            </a:r>
            <a:endParaRPr lang="it-IT" sz="1200" dirty="0"/>
          </a:p>
          <a:p>
            <a:pPr algn="just"/>
            <a:endParaRPr lang="it-IT" sz="1200" dirty="0"/>
          </a:p>
        </p:txBody>
      </p:sp>
      <p:sp>
        <p:nvSpPr>
          <p:cNvPr id="57" name="TextBox 56">
            <a:extLst>
              <a:ext uri="{FF2B5EF4-FFF2-40B4-BE49-F238E27FC236}">
                <a16:creationId xmlns="" xmlns:a16="http://schemas.microsoft.com/office/drawing/2014/main" id="{1A15836C-6E2D-49EE-8F1E-627A922D23D5}"/>
              </a:ext>
            </a:extLst>
          </p:cNvPr>
          <p:cNvSpPr txBox="1"/>
          <p:nvPr/>
        </p:nvSpPr>
        <p:spPr>
          <a:xfrm>
            <a:off x="3386537" y="5371946"/>
            <a:ext cx="2520000" cy="830997"/>
          </a:xfrm>
          <a:prstGeom prst="rect">
            <a:avLst/>
          </a:prstGeom>
          <a:noFill/>
        </p:spPr>
        <p:txBody>
          <a:bodyPr wrap="square" rtlCol="0">
            <a:spAutoFit/>
          </a:bodyPr>
          <a:lstStyle/>
          <a:p>
            <a:pPr algn="just"/>
            <a:r>
              <a:rPr lang="en-GB" sz="1200" dirty="0"/>
              <a:t>On this laptop runs a video analysis script implemented by FUJITSU, aimed at detecting simple behaviours (movements).</a:t>
            </a:r>
            <a:endParaRPr lang="it-IT" sz="1200" dirty="0"/>
          </a:p>
        </p:txBody>
      </p:sp>
      <p:sp>
        <p:nvSpPr>
          <p:cNvPr id="59" name="TextBox 58">
            <a:extLst>
              <a:ext uri="{FF2B5EF4-FFF2-40B4-BE49-F238E27FC236}">
                <a16:creationId xmlns="" xmlns:a16="http://schemas.microsoft.com/office/drawing/2014/main" id="{B54B5C7D-3F15-40C3-80DA-706DD90B61FC}"/>
              </a:ext>
            </a:extLst>
          </p:cNvPr>
          <p:cNvSpPr txBox="1"/>
          <p:nvPr/>
        </p:nvSpPr>
        <p:spPr>
          <a:xfrm>
            <a:off x="6397643" y="5371946"/>
            <a:ext cx="2520000" cy="830997"/>
          </a:xfrm>
          <a:prstGeom prst="rect">
            <a:avLst/>
          </a:prstGeom>
          <a:noFill/>
        </p:spPr>
        <p:txBody>
          <a:bodyPr wrap="square" rtlCol="0">
            <a:spAutoFit/>
          </a:bodyPr>
          <a:lstStyle/>
          <a:p>
            <a:r>
              <a:rPr lang="en-GB" sz="1200" dirty="0"/>
              <a:t>CCTV probe is able to create and push into the FINSEC Data Collector FINSTIX events happening in the Rack area</a:t>
            </a:r>
            <a:endParaRPr lang="it-IT" sz="1200" dirty="0"/>
          </a:p>
        </p:txBody>
      </p:sp>
      <p:cxnSp>
        <p:nvCxnSpPr>
          <p:cNvPr id="60" name="Straight Connector 59">
            <a:extLst>
              <a:ext uri="{FF2B5EF4-FFF2-40B4-BE49-F238E27FC236}">
                <a16:creationId xmlns="" xmlns:a16="http://schemas.microsoft.com/office/drawing/2014/main" id="{6D3A35D0-C8F4-41B1-AB8A-2CC426E0393F}"/>
              </a:ext>
            </a:extLst>
          </p:cNvPr>
          <p:cNvCxnSpPr>
            <a:cxnSpLocks/>
          </p:cNvCxnSpPr>
          <p:nvPr/>
        </p:nvCxnSpPr>
        <p:spPr>
          <a:xfrm>
            <a:off x="-14157" y="5091697"/>
            <a:ext cx="1220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riangolo isoscele 6">
            <a:extLst>
              <a:ext uri="{FF2B5EF4-FFF2-40B4-BE49-F238E27FC236}">
                <a16:creationId xmlns="" xmlns:a16="http://schemas.microsoft.com/office/drawing/2014/main" id="{6DE1B0B9-39EE-453D-8B9B-566716AAE4E0}"/>
              </a:ext>
            </a:extLst>
          </p:cNvPr>
          <p:cNvSpPr/>
          <p:nvPr/>
        </p:nvSpPr>
        <p:spPr>
          <a:xfrm rot="5400000">
            <a:off x="2478081" y="5850153"/>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65" name="Oval 64">
            <a:extLst>
              <a:ext uri="{FF2B5EF4-FFF2-40B4-BE49-F238E27FC236}">
                <a16:creationId xmlns="" xmlns:a16="http://schemas.microsoft.com/office/drawing/2014/main" id="{FA60D258-2DAC-492C-B936-B3F3578D858D}"/>
              </a:ext>
            </a:extLst>
          </p:cNvPr>
          <p:cNvSpPr/>
          <p:nvPr/>
        </p:nvSpPr>
        <p:spPr>
          <a:xfrm>
            <a:off x="1414685" y="4866340"/>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1</a:t>
            </a:r>
          </a:p>
        </p:txBody>
      </p:sp>
      <p:sp>
        <p:nvSpPr>
          <p:cNvPr id="66" name="TextBox 65">
            <a:extLst>
              <a:ext uri="{FF2B5EF4-FFF2-40B4-BE49-F238E27FC236}">
                <a16:creationId xmlns="" xmlns:a16="http://schemas.microsoft.com/office/drawing/2014/main" id="{68D42352-356E-42B1-BE46-28252ABD36E0}"/>
              </a:ext>
            </a:extLst>
          </p:cNvPr>
          <p:cNvSpPr txBox="1"/>
          <p:nvPr/>
        </p:nvSpPr>
        <p:spPr>
          <a:xfrm>
            <a:off x="9408748" y="5371946"/>
            <a:ext cx="2520000" cy="1015663"/>
          </a:xfrm>
          <a:prstGeom prst="rect">
            <a:avLst/>
          </a:prstGeom>
          <a:noFill/>
        </p:spPr>
        <p:txBody>
          <a:bodyPr wrap="square" rtlCol="0">
            <a:spAutoFit/>
          </a:bodyPr>
          <a:lstStyle/>
          <a:p>
            <a:r>
              <a:rPr lang="en-GB" sz="1200" dirty="0"/>
              <a:t>All configurations different from the two persons-two keys one, are unauthorized, and FINSEC platform aims at detecting them as attack attempts</a:t>
            </a:r>
            <a:endParaRPr lang="it-IT" sz="1200" dirty="0"/>
          </a:p>
        </p:txBody>
      </p:sp>
      <p:sp>
        <p:nvSpPr>
          <p:cNvPr id="68" name="Triangolo isoscele 6">
            <a:extLst>
              <a:ext uri="{FF2B5EF4-FFF2-40B4-BE49-F238E27FC236}">
                <a16:creationId xmlns="" xmlns:a16="http://schemas.microsoft.com/office/drawing/2014/main" id="{66481D0F-2C1C-47D2-B594-C156C54B7C85}"/>
              </a:ext>
            </a:extLst>
          </p:cNvPr>
          <p:cNvSpPr/>
          <p:nvPr/>
        </p:nvSpPr>
        <p:spPr>
          <a:xfrm rot="5400000">
            <a:off x="5521409" y="5850154"/>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69" name="Triangolo isoscele 6">
            <a:extLst>
              <a:ext uri="{FF2B5EF4-FFF2-40B4-BE49-F238E27FC236}">
                <a16:creationId xmlns="" xmlns:a16="http://schemas.microsoft.com/office/drawing/2014/main" id="{E61E8F5E-4915-4255-9A35-2B208F47EB4D}"/>
              </a:ext>
            </a:extLst>
          </p:cNvPr>
          <p:cNvSpPr/>
          <p:nvPr/>
        </p:nvSpPr>
        <p:spPr>
          <a:xfrm rot="5400000">
            <a:off x="8564736" y="5850155"/>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p>
        </p:txBody>
      </p:sp>
      <p:sp>
        <p:nvSpPr>
          <p:cNvPr id="70" name="Oval 69">
            <a:extLst>
              <a:ext uri="{FF2B5EF4-FFF2-40B4-BE49-F238E27FC236}">
                <a16:creationId xmlns="" xmlns:a16="http://schemas.microsoft.com/office/drawing/2014/main" id="{17CACEED-0B0E-4DF1-A451-07359639C695}"/>
              </a:ext>
            </a:extLst>
          </p:cNvPr>
          <p:cNvSpPr/>
          <p:nvPr/>
        </p:nvSpPr>
        <p:spPr>
          <a:xfrm>
            <a:off x="4430537" y="4866340"/>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2</a:t>
            </a:r>
          </a:p>
        </p:txBody>
      </p:sp>
      <p:sp>
        <p:nvSpPr>
          <p:cNvPr id="73" name="Oval 72">
            <a:extLst>
              <a:ext uri="{FF2B5EF4-FFF2-40B4-BE49-F238E27FC236}">
                <a16:creationId xmlns="" xmlns:a16="http://schemas.microsoft.com/office/drawing/2014/main" id="{AFBC0FC3-40C5-4118-BCC4-44DDB810C684}"/>
              </a:ext>
            </a:extLst>
          </p:cNvPr>
          <p:cNvSpPr/>
          <p:nvPr/>
        </p:nvSpPr>
        <p:spPr>
          <a:xfrm>
            <a:off x="7446389" y="4866340"/>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3</a:t>
            </a:r>
          </a:p>
        </p:txBody>
      </p:sp>
      <p:sp>
        <p:nvSpPr>
          <p:cNvPr id="74" name="Oval 73">
            <a:extLst>
              <a:ext uri="{FF2B5EF4-FFF2-40B4-BE49-F238E27FC236}">
                <a16:creationId xmlns="" xmlns:a16="http://schemas.microsoft.com/office/drawing/2014/main" id="{A6E4F7C3-86C5-46B8-9283-018043450C6A}"/>
              </a:ext>
            </a:extLst>
          </p:cNvPr>
          <p:cNvSpPr/>
          <p:nvPr/>
        </p:nvSpPr>
        <p:spPr>
          <a:xfrm>
            <a:off x="10450366" y="4866340"/>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4</a:t>
            </a:r>
          </a:p>
        </p:txBody>
      </p:sp>
      <p:sp>
        <p:nvSpPr>
          <p:cNvPr id="75" name="TextBox 74">
            <a:extLst>
              <a:ext uri="{FF2B5EF4-FFF2-40B4-BE49-F238E27FC236}">
                <a16:creationId xmlns="" xmlns:a16="http://schemas.microsoft.com/office/drawing/2014/main" id="{8D22229E-8570-4F62-9DDA-E6E623EA2968}"/>
              </a:ext>
            </a:extLst>
          </p:cNvPr>
          <p:cNvSpPr txBox="1"/>
          <p:nvPr/>
        </p:nvSpPr>
        <p:spPr>
          <a:xfrm>
            <a:off x="2865297" y="3571792"/>
            <a:ext cx="8975249" cy="1384995"/>
          </a:xfrm>
          <a:prstGeom prst="rect">
            <a:avLst/>
          </a:prstGeom>
          <a:noFill/>
        </p:spPr>
        <p:txBody>
          <a:bodyPr wrap="square" rtlCol="0">
            <a:spAutoFit/>
          </a:bodyPr>
          <a:lstStyle/>
          <a:p>
            <a:pPr algn="just"/>
            <a:r>
              <a:rPr lang="en-US" sz="1400" dirty="0"/>
              <a:t>The second scenario is represented by the protection of a Rack within the previously mentioned Data Room, containing a secured server which is the main asset taken into account in this case. The probe creating the data (events) in this case is the CCTV probe, which in real time monitors the area in front of the Rack. By NEXI internal security policy, the Rack has to be opened by two different people together, using two authorized keys simultaneously. All the other configurations are unauthorized, and FINSEC platform aims at detecting them as attack attempts.</a:t>
            </a:r>
          </a:p>
        </p:txBody>
      </p:sp>
      <p:pic>
        <p:nvPicPr>
          <p:cNvPr id="76" name="Graphic 75" descr="Database">
            <a:extLst>
              <a:ext uri="{FF2B5EF4-FFF2-40B4-BE49-F238E27FC236}">
                <a16:creationId xmlns="" xmlns:a16="http://schemas.microsoft.com/office/drawing/2014/main" id="{DCD63EF2-321E-4726-98DF-EEAE47D976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54206" y="1711713"/>
            <a:ext cx="720000" cy="720000"/>
          </a:xfrm>
          <a:prstGeom prst="rect">
            <a:avLst/>
          </a:prstGeom>
        </p:spPr>
      </p:pic>
      <p:pic>
        <p:nvPicPr>
          <p:cNvPr id="77" name="Graphic 76" descr="Database">
            <a:extLst>
              <a:ext uri="{FF2B5EF4-FFF2-40B4-BE49-F238E27FC236}">
                <a16:creationId xmlns="" xmlns:a16="http://schemas.microsoft.com/office/drawing/2014/main" id="{2416187B-A448-45F9-B58A-61DD514EDE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78314" y="1711713"/>
            <a:ext cx="720000" cy="720000"/>
          </a:xfrm>
          <a:prstGeom prst="rect">
            <a:avLst/>
          </a:prstGeom>
        </p:spPr>
      </p:pic>
      <p:pic>
        <p:nvPicPr>
          <p:cNvPr id="78" name="Graphic 77" descr="Database">
            <a:extLst>
              <a:ext uri="{FF2B5EF4-FFF2-40B4-BE49-F238E27FC236}">
                <a16:creationId xmlns="" xmlns:a16="http://schemas.microsoft.com/office/drawing/2014/main" id="{6C274018-4FF4-4E8E-92C1-9BCF37B61A2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16260" y="2323202"/>
            <a:ext cx="720000" cy="720000"/>
          </a:xfrm>
          <a:prstGeom prst="rect">
            <a:avLst/>
          </a:prstGeom>
        </p:spPr>
      </p:pic>
      <p:pic>
        <p:nvPicPr>
          <p:cNvPr id="79" name="Graphic 78" descr="Database">
            <a:extLst>
              <a:ext uri="{FF2B5EF4-FFF2-40B4-BE49-F238E27FC236}">
                <a16:creationId xmlns="" xmlns:a16="http://schemas.microsoft.com/office/drawing/2014/main" id="{F1CBEB74-ED03-46BB-94D0-DF66D072FD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446691" y="2323202"/>
            <a:ext cx="720000" cy="720000"/>
          </a:xfrm>
          <a:prstGeom prst="rect">
            <a:avLst/>
          </a:prstGeom>
        </p:spPr>
      </p:pic>
      <p:sp>
        <p:nvSpPr>
          <p:cNvPr id="80" name="Rectangle: Rounded Corners 79">
            <a:extLst>
              <a:ext uri="{FF2B5EF4-FFF2-40B4-BE49-F238E27FC236}">
                <a16:creationId xmlns="" xmlns:a16="http://schemas.microsoft.com/office/drawing/2014/main" id="{AF306CC3-4CB8-4289-B262-2F2035243C85}"/>
              </a:ext>
            </a:extLst>
          </p:cNvPr>
          <p:cNvSpPr/>
          <p:nvPr/>
        </p:nvSpPr>
        <p:spPr>
          <a:xfrm>
            <a:off x="446049" y="1584914"/>
            <a:ext cx="2125820" cy="1491433"/>
          </a:xfrm>
          <a:prstGeom prst="roundRect">
            <a:avLst>
              <a:gd name="adj" fmla="val 9190"/>
            </a:avLst>
          </a:prstGeom>
          <a:noFill/>
          <a:ln>
            <a:solidFill>
              <a:srgbClr val="1E36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1" name="Picture 80">
            <a:extLst>
              <a:ext uri="{FF2B5EF4-FFF2-40B4-BE49-F238E27FC236}">
                <a16:creationId xmlns="" xmlns:a16="http://schemas.microsoft.com/office/drawing/2014/main" id="{6A1962EA-BEE5-4187-965E-779AB88D36B5}"/>
              </a:ext>
            </a:extLst>
          </p:cNvPr>
          <p:cNvPicPr>
            <a:picLocks noChangeAspect="1"/>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backgroundRemoval t="7447" b="90071" l="9417" r="89238">
                        <a14:foregroundMark x1="43946" y1="7801" x2="43946" y2="7801"/>
                        <a14:foregroundMark x1="43498" y1="90071" x2="43498" y2="90071"/>
                      </a14:backgroundRemoval>
                    </a14:imgEffect>
                  </a14:imgLayer>
                </a14:imgProps>
              </a:ext>
            </a:extLst>
          </a:blip>
          <a:stretch>
            <a:fillRect/>
          </a:stretch>
        </p:blipFill>
        <p:spPr>
          <a:xfrm>
            <a:off x="2290105" y="1978367"/>
            <a:ext cx="528538" cy="668376"/>
          </a:xfrm>
          <a:prstGeom prst="rect">
            <a:avLst/>
          </a:prstGeom>
        </p:spPr>
      </p:pic>
      <p:pic>
        <p:nvPicPr>
          <p:cNvPr id="82" name="Picture 2" descr="Risultati immagini per nexi logo">
            <a:extLst>
              <a:ext uri="{FF2B5EF4-FFF2-40B4-BE49-F238E27FC236}">
                <a16:creationId xmlns="" xmlns:a16="http://schemas.microsoft.com/office/drawing/2014/main" id="{7CB1F9BB-3D37-40FF-A5C8-34E98350A35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0304" y="3175522"/>
            <a:ext cx="718662" cy="219192"/>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 xmlns:a16="http://schemas.microsoft.com/office/drawing/2014/main" id="{C95A0939-2185-4591-BA51-9DF135A55582}"/>
              </a:ext>
            </a:extLst>
          </p:cNvPr>
          <p:cNvSpPr txBox="1"/>
          <p:nvPr/>
        </p:nvSpPr>
        <p:spPr>
          <a:xfrm>
            <a:off x="1148772" y="3180962"/>
            <a:ext cx="3323064" cy="276999"/>
          </a:xfrm>
          <a:prstGeom prst="rect">
            <a:avLst/>
          </a:prstGeom>
          <a:noFill/>
        </p:spPr>
        <p:txBody>
          <a:bodyPr wrap="square" rtlCol="0">
            <a:spAutoFit/>
          </a:bodyPr>
          <a:lstStyle/>
          <a:p>
            <a:r>
              <a:rPr lang="en-US" sz="1200" b="1"/>
              <a:t>Secured data room</a:t>
            </a:r>
          </a:p>
        </p:txBody>
      </p:sp>
      <p:pic>
        <p:nvPicPr>
          <p:cNvPr id="84" name="Graphic 83" descr="Marker">
            <a:extLst>
              <a:ext uri="{FF2B5EF4-FFF2-40B4-BE49-F238E27FC236}">
                <a16:creationId xmlns="" xmlns:a16="http://schemas.microsoft.com/office/drawing/2014/main" id="{8C866A44-0BDB-4589-98A3-9CC063D668A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323741" y="3427540"/>
            <a:ext cx="432000" cy="432000"/>
          </a:xfrm>
          <a:prstGeom prst="rect">
            <a:avLst/>
          </a:prstGeom>
        </p:spPr>
      </p:pic>
      <p:sp>
        <p:nvSpPr>
          <p:cNvPr id="85" name="TextBox 84">
            <a:extLst>
              <a:ext uri="{FF2B5EF4-FFF2-40B4-BE49-F238E27FC236}">
                <a16:creationId xmlns="" xmlns:a16="http://schemas.microsoft.com/office/drawing/2014/main" id="{DD643028-C725-4268-9347-2EB88DE89AAC}"/>
              </a:ext>
            </a:extLst>
          </p:cNvPr>
          <p:cNvSpPr txBox="1"/>
          <p:nvPr/>
        </p:nvSpPr>
        <p:spPr>
          <a:xfrm>
            <a:off x="659783" y="3505040"/>
            <a:ext cx="712173" cy="276999"/>
          </a:xfrm>
          <a:prstGeom prst="rect">
            <a:avLst/>
          </a:prstGeom>
          <a:noFill/>
        </p:spPr>
        <p:txBody>
          <a:bodyPr wrap="square" rtlCol="0">
            <a:spAutoFit/>
          </a:bodyPr>
          <a:lstStyle/>
          <a:p>
            <a:r>
              <a:rPr lang="en-US" sz="1200" b="1" dirty="0"/>
              <a:t>Milan</a:t>
            </a:r>
          </a:p>
        </p:txBody>
      </p:sp>
      <p:pic>
        <p:nvPicPr>
          <p:cNvPr id="86" name="Graphic 85" descr="Security camera">
            <a:extLst>
              <a:ext uri="{FF2B5EF4-FFF2-40B4-BE49-F238E27FC236}">
                <a16:creationId xmlns="" xmlns:a16="http://schemas.microsoft.com/office/drawing/2014/main" id="{901CFEE7-F213-489C-B857-8AC1B3A2463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400165" y="1648466"/>
            <a:ext cx="374844" cy="438979"/>
          </a:xfrm>
          <a:prstGeom prst="rect">
            <a:avLst/>
          </a:prstGeom>
        </p:spPr>
      </p:pic>
      <p:sp>
        <p:nvSpPr>
          <p:cNvPr id="88" name="Oval 87">
            <a:extLst>
              <a:ext uri="{FF2B5EF4-FFF2-40B4-BE49-F238E27FC236}">
                <a16:creationId xmlns="" xmlns:a16="http://schemas.microsoft.com/office/drawing/2014/main" id="{742246B6-04CD-453C-BAF4-3F1E585D890B}"/>
              </a:ext>
            </a:extLst>
          </p:cNvPr>
          <p:cNvSpPr/>
          <p:nvPr/>
        </p:nvSpPr>
        <p:spPr>
          <a:xfrm>
            <a:off x="2960821" y="1703594"/>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9" name="Graphic 88" descr="Security camera">
            <a:extLst>
              <a:ext uri="{FF2B5EF4-FFF2-40B4-BE49-F238E27FC236}">
                <a16:creationId xmlns="" xmlns:a16="http://schemas.microsoft.com/office/drawing/2014/main" id="{B2B7B64A-6629-495E-AA4C-60CC632FBF4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3052963" y="1752371"/>
            <a:ext cx="288000" cy="337277"/>
          </a:xfrm>
          <a:prstGeom prst="rect">
            <a:avLst/>
          </a:prstGeom>
        </p:spPr>
      </p:pic>
      <p:sp>
        <p:nvSpPr>
          <p:cNvPr id="90" name="TextBox 89">
            <a:extLst>
              <a:ext uri="{FF2B5EF4-FFF2-40B4-BE49-F238E27FC236}">
                <a16:creationId xmlns="" xmlns:a16="http://schemas.microsoft.com/office/drawing/2014/main" id="{2DB97DE9-6060-4113-8BA4-0349207D8CDA}"/>
              </a:ext>
            </a:extLst>
          </p:cNvPr>
          <p:cNvSpPr txBox="1"/>
          <p:nvPr/>
        </p:nvSpPr>
        <p:spPr>
          <a:xfrm>
            <a:off x="3515260" y="1792802"/>
            <a:ext cx="5990548" cy="261610"/>
          </a:xfrm>
          <a:prstGeom prst="rect">
            <a:avLst/>
          </a:prstGeom>
          <a:noFill/>
        </p:spPr>
        <p:txBody>
          <a:bodyPr wrap="square" rtlCol="0">
            <a:spAutoFit/>
          </a:bodyPr>
          <a:lstStyle/>
          <a:p>
            <a:r>
              <a:rPr lang="en-US" sz="1100" b="1" dirty="0"/>
              <a:t>CCTV probe monitors in real time the area in front of the rack</a:t>
            </a:r>
          </a:p>
        </p:txBody>
      </p:sp>
      <p:sp>
        <p:nvSpPr>
          <p:cNvPr id="91" name="Oval 90">
            <a:extLst>
              <a:ext uri="{FF2B5EF4-FFF2-40B4-BE49-F238E27FC236}">
                <a16:creationId xmlns="" xmlns:a16="http://schemas.microsoft.com/office/drawing/2014/main" id="{8C837066-A20E-450B-A19E-CA2FCEECD24B}"/>
              </a:ext>
            </a:extLst>
          </p:cNvPr>
          <p:cNvSpPr/>
          <p:nvPr/>
        </p:nvSpPr>
        <p:spPr>
          <a:xfrm>
            <a:off x="2960821" y="2608021"/>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TextBox 92">
            <a:extLst>
              <a:ext uri="{FF2B5EF4-FFF2-40B4-BE49-F238E27FC236}">
                <a16:creationId xmlns="" xmlns:a16="http://schemas.microsoft.com/office/drawing/2014/main" id="{98D0B3A4-C381-48F2-BFE3-B449608EBE15}"/>
              </a:ext>
            </a:extLst>
          </p:cNvPr>
          <p:cNvSpPr txBox="1"/>
          <p:nvPr/>
        </p:nvSpPr>
        <p:spPr>
          <a:xfrm>
            <a:off x="3515259" y="2697229"/>
            <a:ext cx="7957217" cy="261610"/>
          </a:xfrm>
          <a:prstGeom prst="rect">
            <a:avLst/>
          </a:prstGeom>
          <a:noFill/>
        </p:spPr>
        <p:txBody>
          <a:bodyPr wrap="square" rtlCol="0">
            <a:spAutoFit/>
          </a:bodyPr>
          <a:lstStyle/>
          <a:p>
            <a:r>
              <a:rPr lang="en-US" sz="1100" b="1" dirty="0"/>
              <a:t>Two different people access using two authorized keys simultaneously</a:t>
            </a:r>
          </a:p>
        </p:txBody>
      </p:sp>
      <p:pic>
        <p:nvPicPr>
          <p:cNvPr id="94" name="Graphic 93" descr="Key">
            <a:extLst>
              <a:ext uri="{FF2B5EF4-FFF2-40B4-BE49-F238E27FC236}">
                <a16:creationId xmlns="" xmlns:a16="http://schemas.microsoft.com/office/drawing/2014/main" id="{A52C41A6-E440-4D07-89F7-9A0FA276733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3052895" y="2709824"/>
            <a:ext cx="252000" cy="252000"/>
          </a:xfrm>
          <a:prstGeom prst="rect">
            <a:avLst/>
          </a:prstGeom>
        </p:spPr>
      </p:pic>
      <p:pic>
        <p:nvPicPr>
          <p:cNvPr id="3" name="Graphic 2" descr="Laptop">
            <a:extLst>
              <a:ext uri="{FF2B5EF4-FFF2-40B4-BE49-F238E27FC236}">
                <a16:creationId xmlns="" xmlns:a16="http://schemas.microsoft.com/office/drawing/2014/main" id="{97C6264F-9ACF-4367-8CB5-26132F83EA4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3518796" y="2039891"/>
            <a:ext cx="640111" cy="640111"/>
          </a:xfrm>
          <a:prstGeom prst="rect">
            <a:avLst/>
          </a:prstGeom>
        </p:spPr>
      </p:pic>
      <p:pic>
        <p:nvPicPr>
          <p:cNvPr id="2050" name="Picture 2" descr="Risultati immagini per fujitsu logo">
            <a:extLst>
              <a:ext uri="{FF2B5EF4-FFF2-40B4-BE49-F238E27FC236}">
                <a16:creationId xmlns="" xmlns:a16="http://schemas.microsoft.com/office/drawing/2014/main" id="{58AF34BB-C258-4A3F-955C-BB6F9F0756A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695703" y="2222756"/>
            <a:ext cx="302583" cy="186205"/>
          </a:xfrm>
          <a:prstGeom prst="rect">
            <a:avLst/>
          </a:prstGeom>
          <a:noFill/>
          <a:extLst>
            <a:ext uri="{909E8E84-426E-40DD-AFC4-6F175D3DCCD1}">
              <a14:hiddenFill xmlns:a14="http://schemas.microsoft.com/office/drawing/2010/main">
                <a:solidFill>
                  <a:srgbClr val="FFFFFF"/>
                </a:solidFill>
              </a14:hiddenFill>
            </a:ext>
          </a:extLst>
        </p:spPr>
      </p:pic>
      <p:sp>
        <p:nvSpPr>
          <p:cNvPr id="95" name="TextBox 94">
            <a:extLst>
              <a:ext uri="{FF2B5EF4-FFF2-40B4-BE49-F238E27FC236}">
                <a16:creationId xmlns="" xmlns:a16="http://schemas.microsoft.com/office/drawing/2014/main" id="{4C537647-4CBE-47ED-87FC-18B7CE6BA5CA}"/>
              </a:ext>
            </a:extLst>
          </p:cNvPr>
          <p:cNvSpPr txBox="1"/>
          <p:nvPr/>
        </p:nvSpPr>
        <p:spPr>
          <a:xfrm>
            <a:off x="4283458" y="2129752"/>
            <a:ext cx="5459301" cy="430887"/>
          </a:xfrm>
          <a:prstGeom prst="rect">
            <a:avLst/>
          </a:prstGeom>
          <a:noFill/>
        </p:spPr>
        <p:txBody>
          <a:bodyPr wrap="square" rtlCol="0">
            <a:spAutoFit/>
          </a:bodyPr>
          <a:lstStyle/>
          <a:p>
            <a:pPr algn="just"/>
            <a:r>
              <a:rPr lang="en-US" sz="1100" b="1" dirty="0"/>
              <a:t>Video analysis script that detects movements such as person enters the are, another actor enters the scene and one or more persons exit the observed area</a:t>
            </a:r>
          </a:p>
        </p:txBody>
      </p:sp>
      <p:sp>
        <p:nvSpPr>
          <p:cNvPr id="50" name="CasellaDiTesto 49"/>
          <p:cNvSpPr txBox="1"/>
          <p:nvPr/>
        </p:nvSpPr>
        <p:spPr>
          <a:xfrm>
            <a:off x="8725111" y="410462"/>
            <a:ext cx="1704313" cy="307777"/>
          </a:xfrm>
          <a:prstGeom prst="rect">
            <a:avLst/>
          </a:prstGeom>
          <a:noFill/>
        </p:spPr>
        <p:txBody>
          <a:bodyPr wrap="none" rtlCol="0">
            <a:spAutoFit/>
          </a:bodyPr>
          <a:lstStyle/>
          <a:p>
            <a:pPr algn="just"/>
            <a:r>
              <a:rPr lang="it-IT" sz="1400" b="1" u="sng" dirty="0" err="1" smtClean="0"/>
              <a:t>Main</a:t>
            </a:r>
            <a:r>
              <a:rPr lang="it-IT" sz="1400" b="1" u="sng" dirty="0" smtClean="0"/>
              <a:t> </a:t>
            </a:r>
            <a:r>
              <a:rPr lang="it-IT" sz="1400" b="1" u="sng" dirty="0" err="1" smtClean="0"/>
              <a:t>components</a:t>
            </a:r>
            <a:endParaRPr lang="it-IT" sz="1400" b="1" u="sng" dirty="0"/>
          </a:p>
        </p:txBody>
      </p:sp>
      <p:grpSp>
        <p:nvGrpSpPr>
          <p:cNvPr id="51" name="Gruppo 50"/>
          <p:cNvGrpSpPr/>
          <p:nvPr/>
        </p:nvGrpSpPr>
        <p:grpSpPr>
          <a:xfrm>
            <a:off x="7442957" y="808039"/>
            <a:ext cx="4333649" cy="670605"/>
            <a:chOff x="7512245" y="3561523"/>
            <a:chExt cx="4333649" cy="670605"/>
          </a:xfrm>
        </p:grpSpPr>
        <p:sp>
          <p:nvSpPr>
            <p:cNvPr id="52" name="TextBox 91">
              <a:extLst>
                <a:ext uri="{FF2B5EF4-FFF2-40B4-BE49-F238E27FC236}">
                  <a16:creationId xmlns:a16="http://schemas.microsoft.com/office/drawing/2014/main" xmlns="" id="{35DF805D-7C2F-48BA-B0FC-F0CC4C78EED2}"/>
                </a:ext>
              </a:extLst>
            </p:cNvPr>
            <p:cNvSpPr txBox="1"/>
            <p:nvPr/>
          </p:nvSpPr>
          <p:spPr>
            <a:xfrm>
              <a:off x="7512245" y="3985907"/>
              <a:ext cx="1579418" cy="246221"/>
            </a:xfrm>
            <a:prstGeom prst="rect">
              <a:avLst/>
            </a:prstGeom>
            <a:noFill/>
          </p:spPr>
          <p:txBody>
            <a:bodyPr wrap="square" rtlCol="0">
              <a:spAutoFit/>
            </a:bodyPr>
            <a:lstStyle/>
            <a:p>
              <a:pPr algn="ctr"/>
              <a:r>
                <a:rPr lang="en-US" sz="1000" dirty="0"/>
                <a:t>CCTV </a:t>
              </a:r>
              <a:r>
                <a:rPr lang="en-US" sz="1000" dirty="0" smtClean="0"/>
                <a:t>monitoring</a:t>
              </a:r>
              <a:endParaRPr lang="en-US" sz="1000" dirty="0"/>
            </a:p>
          </p:txBody>
        </p:sp>
        <p:sp>
          <p:nvSpPr>
            <p:cNvPr id="53" name="Rectangle: Rounded Corners 92">
              <a:extLst>
                <a:ext uri="{FF2B5EF4-FFF2-40B4-BE49-F238E27FC236}">
                  <a16:creationId xmlns:a16="http://schemas.microsoft.com/office/drawing/2014/main" xmlns="" id="{6D1710B5-641B-48F8-8152-63160EE29D0F}"/>
                </a:ext>
              </a:extLst>
            </p:cNvPr>
            <p:cNvSpPr/>
            <p:nvPr/>
          </p:nvSpPr>
          <p:spPr>
            <a:xfrm>
              <a:off x="7963999" y="3576284"/>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sp>
          <p:nvSpPr>
            <p:cNvPr id="54" name="TextBox 95">
              <a:extLst>
                <a:ext uri="{FF2B5EF4-FFF2-40B4-BE49-F238E27FC236}">
                  <a16:creationId xmlns:a16="http://schemas.microsoft.com/office/drawing/2014/main" xmlns="" id="{7AF35493-8451-4E7B-BBD9-AC265B6ADBFB}"/>
                </a:ext>
              </a:extLst>
            </p:cNvPr>
            <p:cNvSpPr txBox="1"/>
            <p:nvPr/>
          </p:nvSpPr>
          <p:spPr>
            <a:xfrm>
              <a:off x="8919294" y="3985907"/>
              <a:ext cx="1579418" cy="246221"/>
            </a:xfrm>
            <a:prstGeom prst="rect">
              <a:avLst/>
            </a:prstGeom>
            <a:noFill/>
          </p:spPr>
          <p:txBody>
            <a:bodyPr wrap="square" rtlCol="0">
              <a:spAutoFit/>
            </a:bodyPr>
            <a:lstStyle/>
            <a:p>
              <a:pPr algn="ctr"/>
              <a:r>
                <a:rPr lang="en-US" sz="1000" dirty="0"/>
                <a:t>Anomaly detection</a:t>
              </a:r>
            </a:p>
          </p:txBody>
        </p:sp>
        <p:sp>
          <p:nvSpPr>
            <p:cNvPr id="55" name="Rectangle: Rounded Corners 96">
              <a:extLst>
                <a:ext uri="{FF2B5EF4-FFF2-40B4-BE49-F238E27FC236}">
                  <a16:creationId xmlns:a16="http://schemas.microsoft.com/office/drawing/2014/main" xmlns="" id="{F0002AF3-AC67-40BB-B42F-F5C70024FB92}"/>
                </a:ext>
              </a:extLst>
            </p:cNvPr>
            <p:cNvSpPr/>
            <p:nvPr/>
          </p:nvSpPr>
          <p:spPr>
            <a:xfrm>
              <a:off x="9371047" y="3576284"/>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56" name="Graphic 97" descr="Magnifying glass">
              <a:extLst>
                <a:ext uri="{FF2B5EF4-FFF2-40B4-BE49-F238E27FC236}">
                  <a16:creationId xmlns:a16="http://schemas.microsoft.com/office/drawing/2014/main" xmlns="" id="{E1983C00-BBCD-4FCA-B574-7AE3A571111D}"/>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9560047" y="3636881"/>
              <a:ext cx="252000" cy="252000"/>
            </a:xfrm>
            <a:prstGeom prst="rect">
              <a:avLst/>
            </a:prstGeom>
          </p:spPr>
        </p:pic>
        <p:sp>
          <p:nvSpPr>
            <p:cNvPr id="58" name="TextBox 98">
              <a:extLst>
                <a:ext uri="{FF2B5EF4-FFF2-40B4-BE49-F238E27FC236}">
                  <a16:creationId xmlns:a16="http://schemas.microsoft.com/office/drawing/2014/main" xmlns="" id="{09FDB699-978A-461A-A881-616D493AAD42}"/>
                </a:ext>
              </a:extLst>
            </p:cNvPr>
            <p:cNvSpPr txBox="1"/>
            <p:nvPr/>
          </p:nvSpPr>
          <p:spPr>
            <a:xfrm>
              <a:off x="10266476" y="3985907"/>
              <a:ext cx="1579418" cy="246221"/>
            </a:xfrm>
            <a:prstGeom prst="rect">
              <a:avLst/>
            </a:prstGeom>
            <a:noFill/>
          </p:spPr>
          <p:txBody>
            <a:bodyPr wrap="square" rtlCol="0">
              <a:spAutoFit/>
            </a:bodyPr>
            <a:lstStyle/>
            <a:p>
              <a:pPr algn="ctr"/>
              <a:r>
                <a:rPr lang="en-US" sz="1000" dirty="0" smtClean="0"/>
                <a:t>Alert system</a:t>
              </a:r>
              <a:endParaRPr lang="en-US" sz="1000" dirty="0"/>
            </a:p>
          </p:txBody>
        </p:sp>
        <p:sp>
          <p:nvSpPr>
            <p:cNvPr id="61" name="Rectangle: Rounded Corners 99">
              <a:extLst>
                <a:ext uri="{FF2B5EF4-FFF2-40B4-BE49-F238E27FC236}">
                  <a16:creationId xmlns:a16="http://schemas.microsoft.com/office/drawing/2014/main" xmlns="" id="{E797DFC8-507D-41A9-9AB6-33061D8F7994}"/>
                </a:ext>
              </a:extLst>
            </p:cNvPr>
            <p:cNvSpPr/>
            <p:nvPr/>
          </p:nvSpPr>
          <p:spPr>
            <a:xfrm>
              <a:off x="10718230" y="3576284"/>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63" name="Graphic 100" descr="Repeat">
              <a:extLst>
                <a:ext uri="{FF2B5EF4-FFF2-40B4-BE49-F238E27FC236}">
                  <a16:creationId xmlns:a16="http://schemas.microsoft.com/office/drawing/2014/main" xmlns="" id="{4EF97165-5B63-4F34-8D4C-F2EA978244E9}"/>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10913129" y="3636881"/>
              <a:ext cx="252000" cy="252000"/>
            </a:xfrm>
            <a:prstGeom prst="rect">
              <a:avLst/>
            </a:prstGeom>
          </p:spPr>
        </p:pic>
        <p:sp>
          <p:nvSpPr>
            <p:cNvPr id="64" name="TextBox 101">
              <a:extLst>
                <a:ext uri="{FF2B5EF4-FFF2-40B4-BE49-F238E27FC236}">
                  <a16:creationId xmlns:a16="http://schemas.microsoft.com/office/drawing/2014/main" xmlns="" id="{FF8A3A94-C9B2-478B-BD85-7E01DBAB11DC}"/>
                </a:ext>
              </a:extLst>
            </p:cNvPr>
            <p:cNvSpPr txBox="1"/>
            <p:nvPr/>
          </p:nvSpPr>
          <p:spPr>
            <a:xfrm>
              <a:off x="8889289" y="3561523"/>
              <a:ext cx="245819" cy="400110"/>
            </a:xfrm>
            <a:prstGeom prst="rect">
              <a:avLst/>
            </a:prstGeom>
            <a:noFill/>
          </p:spPr>
          <p:txBody>
            <a:bodyPr wrap="square" rtlCol="0">
              <a:spAutoFit/>
            </a:bodyPr>
            <a:lstStyle/>
            <a:p>
              <a:pPr algn="just"/>
              <a:r>
                <a:rPr lang="en-US" sz="2000" b="1" dirty="0"/>
                <a:t>+</a:t>
              </a:r>
            </a:p>
          </p:txBody>
        </p:sp>
        <p:sp>
          <p:nvSpPr>
            <p:cNvPr id="67" name="TextBox 102">
              <a:extLst>
                <a:ext uri="{FF2B5EF4-FFF2-40B4-BE49-F238E27FC236}">
                  <a16:creationId xmlns:a16="http://schemas.microsoft.com/office/drawing/2014/main" xmlns="" id="{AF452F0A-AFF5-41BE-8BBC-7EFDBD00319D}"/>
                </a:ext>
              </a:extLst>
            </p:cNvPr>
            <p:cNvSpPr txBox="1"/>
            <p:nvPr/>
          </p:nvSpPr>
          <p:spPr>
            <a:xfrm>
              <a:off x="10266476" y="3561523"/>
              <a:ext cx="245819" cy="400110"/>
            </a:xfrm>
            <a:prstGeom prst="rect">
              <a:avLst/>
            </a:prstGeom>
            <a:noFill/>
          </p:spPr>
          <p:txBody>
            <a:bodyPr wrap="square" rtlCol="0">
              <a:spAutoFit/>
            </a:bodyPr>
            <a:lstStyle/>
            <a:p>
              <a:pPr algn="just"/>
              <a:r>
                <a:rPr lang="en-US" sz="2000" b="1" dirty="0"/>
                <a:t>+</a:t>
              </a:r>
            </a:p>
          </p:txBody>
        </p:sp>
        <p:pic>
          <p:nvPicPr>
            <p:cNvPr id="71" name="Graphic 117" descr="Security camera">
              <a:extLst>
                <a:ext uri="{FF2B5EF4-FFF2-40B4-BE49-F238E27FC236}">
                  <a16:creationId xmlns:a16="http://schemas.microsoft.com/office/drawing/2014/main" xmlns="" id="{28EFC3C5-15A7-46A3-BB25-B029B98710E4}"/>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8183062" y="3606425"/>
              <a:ext cx="252000" cy="295118"/>
            </a:xfrm>
            <a:prstGeom prst="rect">
              <a:avLst/>
            </a:prstGeom>
          </p:spPr>
        </p:pic>
      </p:grpSp>
      <p:pic>
        <p:nvPicPr>
          <p:cNvPr id="92" name="Picture 2" descr="Risultati immagini per nexi logo">
            <a:extLst>
              <a:ext uri="{FF2B5EF4-FFF2-40B4-BE49-F238E27FC236}">
                <a16:creationId xmlns="" xmlns:a16="http://schemas.microsoft.com/office/drawing/2014/main" id="{A5CC9940-AE13-421D-B367-5E8D6FB9267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0819" y="1516813"/>
            <a:ext cx="575269" cy="176238"/>
          </a:xfrm>
          <a:prstGeom prst="rect">
            <a:avLst/>
          </a:prstGeom>
          <a:noFill/>
          <a:extLst>
            <a:ext uri="{909E8E84-426E-40DD-AFC4-6F175D3DCCD1}">
              <a14:hiddenFill xmlns:a14="http://schemas.microsoft.com/office/drawing/2010/main">
                <a:solidFill>
                  <a:srgbClr val="FFFFFF"/>
                </a:solidFill>
              </a14:hiddenFill>
            </a:ext>
          </a:extLst>
        </p:spPr>
      </p:pic>
      <p:pic>
        <p:nvPicPr>
          <p:cNvPr id="96" name="Immagine 95"/>
          <p:cNvPicPr>
            <a:picLocks noChangeAspect="1"/>
          </p:cNvPicPr>
          <p:nvPr/>
        </p:nvPicPr>
        <p:blipFill>
          <a:blip r:embed="rId28"/>
          <a:stretch>
            <a:fillRect/>
          </a:stretch>
        </p:blipFill>
        <p:spPr>
          <a:xfrm>
            <a:off x="9233092" y="1505441"/>
            <a:ext cx="733047" cy="244715"/>
          </a:xfrm>
          <a:prstGeom prst="rect">
            <a:avLst/>
          </a:prstGeom>
        </p:spPr>
      </p:pic>
      <p:pic>
        <p:nvPicPr>
          <p:cNvPr id="97" name="Immagine 96"/>
          <p:cNvPicPr>
            <a:picLocks noChangeAspect="1"/>
          </p:cNvPicPr>
          <p:nvPr/>
        </p:nvPicPr>
        <p:blipFill>
          <a:blip r:embed="rId28"/>
          <a:stretch>
            <a:fillRect/>
          </a:stretch>
        </p:blipFill>
        <p:spPr>
          <a:xfrm>
            <a:off x="10616161" y="1516813"/>
            <a:ext cx="733047" cy="244715"/>
          </a:xfrm>
          <a:prstGeom prst="rect">
            <a:avLst/>
          </a:prstGeom>
        </p:spPr>
      </p:pic>
      <p:pic>
        <p:nvPicPr>
          <p:cNvPr id="4"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4066906" y="258527"/>
            <a:ext cx="609600" cy="609600"/>
          </a:xfrm>
          <a:prstGeom prst="rect">
            <a:avLst/>
          </a:prstGeom>
        </p:spPr>
      </p:pic>
      <p:sp>
        <p:nvSpPr>
          <p:cNvPr id="72" name="CasellaDiTesto 71"/>
          <p:cNvSpPr txBox="1"/>
          <p:nvPr/>
        </p:nvSpPr>
        <p:spPr>
          <a:xfrm>
            <a:off x="2864692" y="3251494"/>
            <a:ext cx="1168910" cy="307777"/>
          </a:xfrm>
          <a:prstGeom prst="rect">
            <a:avLst/>
          </a:prstGeom>
          <a:noFill/>
        </p:spPr>
        <p:txBody>
          <a:bodyPr wrap="none" rtlCol="0">
            <a:spAutoFit/>
          </a:bodyPr>
          <a:lstStyle/>
          <a:p>
            <a:pPr algn="just"/>
            <a:r>
              <a:rPr lang="it-IT" sz="1400" b="1" u="sng" dirty="0" err="1"/>
              <a:t>Description</a:t>
            </a:r>
            <a:endParaRPr lang="it-IT" sz="1400" b="1" u="sng" dirty="0"/>
          </a:p>
        </p:txBody>
      </p:sp>
    </p:spTree>
    <p:extLst>
      <p:ext uri="{BB962C8B-B14F-4D97-AF65-F5344CB8AC3E}">
        <p14:creationId xmlns:p14="http://schemas.microsoft.com/office/powerpoint/2010/main" val="2600258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30" name="Trapezoid 29">
            <a:extLst>
              <a:ext uri="{FF2B5EF4-FFF2-40B4-BE49-F238E27FC236}">
                <a16:creationId xmlns:a16="http://schemas.microsoft.com/office/drawing/2014/main" xmlns="" id="{F36C6977-37E1-40DD-AA54-741B5E47FB6E}"/>
              </a:ext>
            </a:extLst>
          </p:cNvPr>
          <p:cNvSpPr/>
          <p:nvPr/>
        </p:nvSpPr>
        <p:spPr>
          <a:xfrm rot="16439696">
            <a:off x="3005638" y="1750102"/>
            <a:ext cx="735168" cy="643773"/>
          </a:xfrm>
          <a:prstGeom prst="trapezoid">
            <a:avLst>
              <a:gd name="adj" fmla="val 384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olo 1">
            <a:extLst>
              <a:ext uri="{FF2B5EF4-FFF2-40B4-BE49-F238E27FC236}">
                <a16:creationId xmlns:a16="http://schemas.microsoft.com/office/drawing/2014/main" xmlns="" id="{F4B4500D-B3F2-459E-8838-CE2CFCFF854E}"/>
              </a:ext>
            </a:extLst>
          </p:cNvPr>
          <p:cNvSpPr>
            <a:spLocks noGrp="1"/>
          </p:cNvSpPr>
          <p:nvPr>
            <p:ph type="title"/>
          </p:nvPr>
        </p:nvSpPr>
        <p:spPr>
          <a:xfrm>
            <a:off x="87765" y="206371"/>
            <a:ext cx="10843722" cy="804641"/>
          </a:xfrm>
        </p:spPr>
        <p:txBody>
          <a:bodyPr>
            <a:noAutofit/>
          </a:bodyPr>
          <a:lstStyle/>
          <a:p>
            <a:pPr algn="l"/>
            <a:r>
              <a:rPr lang="it-IT" sz="4800" dirty="0"/>
              <a:t>Use Case #3</a:t>
            </a:r>
            <a:br>
              <a:rPr lang="it-IT" sz="4800" dirty="0"/>
            </a:br>
            <a:r>
              <a:rPr lang="it-IT" sz="2400" dirty="0" err="1"/>
              <a:t>Unauthorized</a:t>
            </a:r>
            <a:r>
              <a:rPr lang="it-IT" sz="2400" dirty="0"/>
              <a:t> </a:t>
            </a:r>
            <a:r>
              <a:rPr lang="it-IT" sz="2400" dirty="0" err="1"/>
              <a:t>access</a:t>
            </a:r>
            <a:r>
              <a:rPr lang="it-IT" sz="2400" dirty="0"/>
              <a:t> to </a:t>
            </a:r>
            <a:r>
              <a:rPr lang="it-IT" sz="2400" dirty="0" err="1" smtClean="0"/>
              <a:t>app</a:t>
            </a:r>
            <a:r>
              <a:rPr lang="it-IT" sz="2400" dirty="0" smtClean="0"/>
              <a:t> in </a:t>
            </a:r>
            <a:r>
              <a:rPr lang="it-IT" sz="2400" dirty="0"/>
              <a:t>the data room</a:t>
            </a:r>
            <a:endParaRPr lang="it-IT" sz="2400" dirty="0"/>
          </a:p>
        </p:txBody>
      </p:sp>
      <p:pic>
        <p:nvPicPr>
          <p:cNvPr id="4" name="Graphic 3" descr="Database">
            <a:extLst>
              <a:ext uri="{FF2B5EF4-FFF2-40B4-BE49-F238E27FC236}">
                <a16:creationId xmlns:a16="http://schemas.microsoft.com/office/drawing/2014/main" xmlns="" id="{FC5C9020-97C6-4DB5-ABCB-6804702F66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1341" y="1531950"/>
            <a:ext cx="504000" cy="504000"/>
          </a:xfrm>
          <a:prstGeom prst="rect">
            <a:avLst/>
          </a:prstGeom>
        </p:spPr>
      </p:pic>
      <p:pic>
        <p:nvPicPr>
          <p:cNvPr id="42" name="Graphic 41" descr="Database">
            <a:extLst>
              <a:ext uri="{FF2B5EF4-FFF2-40B4-BE49-F238E27FC236}">
                <a16:creationId xmlns:a16="http://schemas.microsoft.com/office/drawing/2014/main" xmlns="" id="{007543A7-D446-4F7B-856F-C7D010963F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225449" y="1531950"/>
            <a:ext cx="504000" cy="504000"/>
          </a:xfrm>
          <a:prstGeom prst="rect">
            <a:avLst/>
          </a:prstGeom>
        </p:spPr>
      </p:pic>
      <p:pic>
        <p:nvPicPr>
          <p:cNvPr id="43" name="Graphic 42" descr="Database">
            <a:extLst>
              <a:ext uri="{FF2B5EF4-FFF2-40B4-BE49-F238E27FC236}">
                <a16:creationId xmlns:a16="http://schemas.microsoft.com/office/drawing/2014/main" xmlns="" id="{146EA339-E0AF-4F55-860C-5445CD32F3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69125" y="1936045"/>
            <a:ext cx="504000" cy="504000"/>
          </a:xfrm>
          <a:prstGeom prst="rect">
            <a:avLst/>
          </a:prstGeom>
        </p:spPr>
      </p:pic>
      <p:pic>
        <p:nvPicPr>
          <p:cNvPr id="55" name="Graphic 54" descr="Database">
            <a:extLst>
              <a:ext uri="{FF2B5EF4-FFF2-40B4-BE49-F238E27FC236}">
                <a16:creationId xmlns:a16="http://schemas.microsoft.com/office/drawing/2014/main" xmlns="" id="{593F6A0D-4236-4130-802E-4AFF937188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399556" y="1936045"/>
            <a:ext cx="504000" cy="504000"/>
          </a:xfrm>
          <a:prstGeom prst="rect">
            <a:avLst/>
          </a:prstGeom>
        </p:spPr>
      </p:pic>
      <p:pic>
        <p:nvPicPr>
          <p:cNvPr id="1026" name="Picture 2" descr="Risultati immagini per nexi logo">
            <a:extLst>
              <a:ext uri="{FF2B5EF4-FFF2-40B4-BE49-F238E27FC236}">
                <a16:creationId xmlns:a16="http://schemas.microsoft.com/office/drawing/2014/main" xmlns="" id="{A5CC9940-AE13-421D-B367-5E8D6FB926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67504" y="2486474"/>
            <a:ext cx="718662" cy="2191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E2B8035-9527-4B53-BAD5-526E1385CBB3}"/>
              </a:ext>
            </a:extLst>
          </p:cNvPr>
          <p:cNvSpPr txBox="1"/>
          <p:nvPr/>
        </p:nvSpPr>
        <p:spPr>
          <a:xfrm>
            <a:off x="444548" y="1264183"/>
            <a:ext cx="3323064" cy="276999"/>
          </a:xfrm>
          <a:prstGeom prst="rect">
            <a:avLst/>
          </a:prstGeom>
          <a:noFill/>
        </p:spPr>
        <p:txBody>
          <a:bodyPr wrap="square" rtlCol="0">
            <a:spAutoFit/>
          </a:bodyPr>
          <a:lstStyle/>
          <a:p>
            <a:r>
              <a:rPr lang="en-US" sz="1200" b="1"/>
              <a:t>Secured data room</a:t>
            </a:r>
          </a:p>
        </p:txBody>
      </p:sp>
      <p:pic>
        <p:nvPicPr>
          <p:cNvPr id="56" name="Graphic 55" descr="Marker">
            <a:extLst>
              <a:ext uri="{FF2B5EF4-FFF2-40B4-BE49-F238E27FC236}">
                <a16:creationId xmlns:a16="http://schemas.microsoft.com/office/drawing/2014/main" xmlns="" id="{18010C5D-49C3-4AC8-AE70-DBE12A25D2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45613" y="2329378"/>
            <a:ext cx="432000" cy="432000"/>
          </a:xfrm>
          <a:prstGeom prst="rect">
            <a:avLst/>
          </a:prstGeom>
        </p:spPr>
      </p:pic>
      <p:sp>
        <p:nvSpPr>
          <p:cNvPr id="57" name="TextBox 56">
            <a:extLst>
              <a:ext uri="{FF2B5EF4-FFF2-40B4-BE49-F238E27FC236}">
                <a16:creationId xmlns:a16="http://schemas.microsoft.com/office/drawing/2014/main" xmlns="" id="{679E4F61-0E16-4564-AED2-6FA4C0735B27}"/>
              </a:ext>
            </a:extLst>
          </p:cNvPr>
          <p:cNvSpPr txBox="1"/>
          <p:nvPr/>
        </p:nvSpPr>
        <p:spPr>
          <a:xfrm>
            <a:off x="763311" y="2441207"/>
            <a:ext cx="712173" cy="276999"/>
          </a:xfrm>
          <a:prstGeom prst="rect">
            <a:avLst/>
          </a:prstGeom>
          <a:noFill/>
        </p:spPr>
        <p:txBody>
          <a:bodyPr wrap="square" rtlCol="0">
            <a:spAutoFit/>
          </a:bodyPr>
          <a:lstStyle/>
          <a:p>
            <a:r>
              <a:rPr lang="en-US" sz="1200" b="1" dirty="0"/>
              <a:t>Milan</a:t>
            </a:r>
          </a:p>
        </p:txBody>
      </p:sp>
      <p:pic>
        <p:nvPicPr>
          <p:cNvPr id="22" name="Graphic 21" descr="Robber">
            <a:extLst>
              <a:ext uri="{FF2B5EF4-FFF2-40B4-BE49-F238E27FC236}">
                <a16:creationId xmlns:a16="http://schemas.microsoft.com/office/drawing/2014/main" xmlns="" id="{A7CCA9A4-C593-4B2E-9B2F-443B63EDEBB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flipH="1">
            <a:off x="2840554" y="2285347"/>
            <a:ext cx="432000" cy="432000"/>
          </a:xfrm>
          <a:prstGeom prst="rect">
            <a:avLst/>
          </a:prstGeom>
        </p:spPr>
      </p:pic>
      <p:sp>
        <p:nvSpPr>
          <p:cNvPr id="29" name="Rectangle: Rounded Corners 28">
            <a:extLst>
              <a:ext uri="{FF2B5EF4-FFF2-40B4-BE49-F238E27FC236}">
                <a16:creationId xmlns:a16="http://schemas.microsoft.com/office/drawing/2014/main" xmlns="" id="{0B81F22F-A560-4FD3-A235-78F961D71B25}"/>
              </a:ext>
            </a:extLst>
          </p:cNvPr>
          <p:cNvSpPr/>
          <p:nvPr/>
        </p:nvSpPr>
        <p:spPr>
          <a:xfrm>
            <a:off x="446049" y="1292027"/>
            <a:ext cx="2125820" cy="1491433"/>
          </a:xfrm>
          <a:prstGeom prst="roundRect">
            <a:avLst>
              <a:gd name="adj" fmla="val 7926"/>
            </a:avLst>
          </a:prstGeom>
          <a:noFill/>
          <a:ln w="28575">
            <a:solidFill>
              <a:srgbClr val="1E3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Picture 18">
            <a:extLst>
              <a:ext uri="{FF2B5EF4-FFF2-40B4-BE49-F238E27FC236}">
                <a16:creationId xmlns:a16="http://schemas.microsoft.com/office/drawing/2014/main" xmlns="" id="{98E37C53-1CD4-46AE-B8D2-A95E71597B5A}"/>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ackgroundRemoval t="7447" b="90071" l="9417" r="89238">
                        <a14:foregroundMark x1="43946" y1="7801" x2="43946" y2="7801"/>
                        <a14:foregroundMark x1="43498" y1="90071" x2="43498" y2="90071"/>
                      </a14:backgroundRemoval>
                    </a14:imgEffect>
                  </a14:imgLayer>
                </a14:imgProps>
              </a:ext>
            </a:extLst>
          </a:blip>
          <a:stretch>
            <a:fillRect/>
          </a:stretch>
        </p:blipFill>
        <p:spPr>
          <a:xfrm>
            <a:off x="2290105" y="1685480"/>
            <a:ext cx="528538" cy="668376"/>
          </a:xfrm>
          <a:prstGeom prst="rect">
            <a:avLst/>
          </a:prstGeom>
        </p:spPr>
      </p:pic>
      <p:sp>
        <p:nvSpPr>
          <p:cNvPr id="59" name="Oval 58">
            <a:extLst>
              <a:ext uri="{FF2B5EF4-FFF2-40B4-BE49-F238E27FC236}">
                <a16:creationId xmlns:a16="http://schemas.microsoft.com/office/drawing/2014/main" xmlns="" id="{91E14AF3-59DF-48E4-860D-A55D8FB2F8AF}"/>
              </a:ext>
            </a:extLst>
          </p:cNvPr>
          <p:cNvSpPr/>
          <p:nvPr/>
        </p:nvSpPr>
        <p:spPr>
          <a:xfrm>
            <a:off x="3323707" y="1486118"/>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Oval 59">
            <a:extLst>
              <a:ext uri="{FF2B5EF4-FFF2-40B4-BE49-F238E27FC236}">
                <a16:creationId xmlns:a16="http://schemas.microsoft.com/office/drawing/2014/main" xmlns="" id="{F3F20CDD-A089-4515-AFFA-4A27CF03D9A5}"/>
              </a:ext>
            </a:extLst>
          </p:cNvPr>
          <p:cNvSpPr/>
          <p:nvPr/>
        </p:nvSpPr>
        <p:spPr>
          <a:xfrm>
            <a:off x="3382636" y="2321235"/>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 name="Graphic 60" descr="Employee badge">
            <a:extLst>
              <a:ext uri="{FF2B5EF4-FFF2-40B4-BE49-F238E27FC236}">
                <a16:creationId xmlns:a16="http://schemas.microsoft.com/office/drawing/2014/main" xmlns="" id="{4DF294B4-28DC-43C2-A482-6EF64CB5C7B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444935" y="1548058"/>
            <a:ext cx="187387" cy="288000"/>
          </a:xfrm>
          <a:prstGeom prst="rect">
            <a:avLst/>
          </a:prstGeom>
        </p:spPr>
      </p:pic>
      <p:pic>
        <p:nvPicPr>
          <p:cNvPr id="62" name="Graphic 61" descr="Fingerprint">
            <a:extLst>
              <a:ext uri="{FF2B5EF4-FFF2-40B4-BE49-F238E27FC236}">
                <a16:creationId xmlns:a16="http://schemas.microsoft.com/office/drawing/2014/main" xmlns="" id="{4E5E3D27-E4AE-47E9-92B6-0FFF2CAE038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462674" y="2400955"/>
            <a:ext cx="288000" cy="288000"/>
          </a:xfrm>
          <a:prstGeom prst="rect">
            <a:avLst/>
          </a:prstGeom>
        </p:spPr>
      </p:pic>
      <p:sp>
        <p:nvSpPr>
          <p:cNvPr id="65" name="TextBox 64">
            <a:extLst>
              <a:ext uri="{FF2B5EF4-FFF2-40B4-BE49-F238E27FC236}">
                <a16:creationId xmlns:a16="http://schemas.microsoft.com/office/drawing/2014/main" xmlns="" id="{C0A40010-CB82-48D5-A496-454DD948DC2D}"/>
              </a:ext>
            </a:extLst>
          </p:cNvPr>
          <p:cNvSpPr txBox="1"/>
          <p:nvPr/>
        </p:nvSpPr>
        <p:spPr>
          <a:xfrm>
            <a:off x="3876934" y="1482213"/>
            <a:ext cx="2877987" cy="769441"/>
          </a:xfrm>
          <a:prstGeom prst="rect">
            <a:avLst/>
          </a:prstGeom>
          <a:noFill/>
        </p:spPr>
        <p:txBody>
          <a:bodyPr wrap="square" rtlCol="0">
            <a:spAutoFit/>
          </a:bodyPr>
          <a:lstStyle/>
          <a:p>
            <a:r>
              <a:rPr lang="en-US" sz="1100" b="1" dirty="0"/>
              <a:t>The access badge is associated to an authorized personal ID, which is read by the badge reader when the actor tries to enter the Data Room</a:t>
            </a:r>
          </a:p>
        </p:txBody>
      </p:sp>
      <p:sp>
        <p:nvSpPr>
          <p:cNvPr id="66" name="TextBox 65">
            <a:extLst>
              <a:ext uri="{FF2B5EF4-FFF2-40B4-BE49-F238E27FC236}">
                <a16:creationId xmlns:a16="http://schemas.microsoft.com/office/drawing/2014/main" xmlns="" id="{6206D7F3-7F92-471E-AAC0-8E1ECA6524C6}"/>
              </a:ext>
            </a:extLst>
          </p:cNvPr>
          <p:cNvSpPr txBox="1"/>
          <p:nvPr/>
        </p:nvSpPr>
        <p:spPr>
          <a:xfrm>
            <a:off x="3894673" y="2325023"/>
            <a:ext cx="2670884" cy="938719"/>
          </a:xfrm>
          <a:prstGeom prst="rect">
            <a:avLst/>
          </a:prstGeom>
          <a:noFill/>
        </p:spPr>
        <p:txBody>
          <a:bodyPr wrap="square" rtlCol="0">
            <a:spAutoFit/>
          </a:bodyPr>
          <a:lstStyle/>
          <a:p>
            <a:r>
              <a:rPr lang="en-US" sz="1100" b="1" dirty="0"/>
              <a:t>Each fingerprint is associated with personal ID registered on a Database, which runs locally on the fingerprint reader and is not part of FINSEC data tier</a:t>
            </a:r>
          </a:p>
        </p:txBody>
      </p:sp>
      <p:sp>
        <p:nvSpPr>
          <p:cNvPr id="68" name="TextBox 67">
            <a:extLst>
              <a:ext uri="{FF2B5EF4-FFF2-40B4-BE49-F238E27FC236}">
                <a16:creationId xmlns:a16="http://schemas.microsoft.com/office/drawing/2014/main" xmlns="" id="{0CF478B9-80BC-45C0-9D18-5E9A89D86E1C}"/>
              </a:ext>
            </a:extLst>
          </p:cNvPr>
          <p:cNvSpPr txBox="1">
            <a:spLocks noChangeAspect="1"/>
          </p:cNvSpPr>
          <p:nvPr/>
        </p:nvSpPr>
        <p:spPr>
          <a:xfrm>
            <a:off x="182484" y="5004909"/>
            <a:ext cx="1914674" cy="1384995"/>
          </a:xfrm>
          <a:prstGeom prst="rect">
            <a:avLst/>
          </a:prstGeom>
          <a:noFill/>
        </p:spPr>
        <p:txBody>
          <a:bodyPr wrap="square" rtlCol="0">
            <a:spAutoFit/>
          </a:bodyPr>
          <a:lstStyle/>
          <a:p>
            <a:pPr algn="just"/>
            <a:r>
              <a:rPr lang="en-GB" sz="1200" dirty="0"/>
              <a:t>1</a:t>
            </a:r>
            <a:r>
              <a:rPr lang="en-GB" sz="1200" baseline="30000" dirty="0"/>
              <a:t>st</a:t>
            </a:r>
            <a:r>
              <a:rPr lang="en-GB" sz="1200" dirty="0"/>
              <a:t> ID is associated with authorized personal access badge.</a:t>
            </a:r>
          </a:p>
          <a:p>
            <a:pPr algn="just"/>
            <a:r>
              <a:rPr lang="en-GB" sz="1200" dirty="0"/>
              <a:t>2</a:t>
            </a:r>
            <a:r>
              <a:rPr lang="en-GB" sz="1200" baseline="30000" dirty="0"/>
              <a:t>nd</a:t>
            </a:r>
            <a:r>
              <a:rPr lang="en-GB" sz="1200" dirty="0"/>
              <a:t> ID is associated to each fingerprint registered on a Database.</a:t>
            </a:r>
            <a:endParaRPr lang="it-IT" sz="1200" dirty="0"/>
          </a:p>
        </p:txBody>
      </p:sp>
      <p:sp>
        <p:nvSpPr>
          <p:cNvPr id="69" name="TextBox 68">
            <a:extLst>
              <a:ext uri="{FF2B5EF4-FFF2-40B4-BE49-F238E27FC236}">
                <a16:creationId xmlns:a16="http://schemas.microsoft.com/office/drawing/2014/main" xmlns="" id="{59BB79D0-0445-4A63-8DD0-476B2FC0076C}"/>
              </a:ext>
            </a:extLst>
          </p:cNvPr>
          <p:cNvSpPr txBox="1">
            <a:spLocks noChangeAspect="1"/>
          </p:cNvSpPr>
          <p:nvPr/>
        </p:nvSpPr>
        <p:spPr>
          <a:xfrm>
            <a:off x="2456456" y="5004909"/>
            <a:ext cx="2004974" cy="1200329"/>
          </a:xfrm>
          <a:prstGeom prst="rect">
            <a:avLst/>
          </a:prstGeom>
          <a:noFill/>
        </p:spPr>
        <p:txBody>
          <a:bodyPr wrap="square" rtlCol="0">
            <a:spAutoFit/>
          </a:bodyPr>
          <a:lstStyle/>
          <a:p>
            <a:pPr algn="just"/>
            <a:r>
              <a:rPr lang="en-GB" sz="1200" dirty="0"/>
              <a:t>When the actor uses the access badge and the fingerprint, both IDs are sent to the controller, where their matching is checked. </a:t>
            </a:r>
            <a:endParaRPr lang="it-IT" sz="1200" dirty="0"/>
          </a:p>
        </p:txBody>
      </p:sp>
      <p:sp>
        <p:nvSpPr>
          <p:cNvPr id="70" name="TextBox 69">
            <a:extLst>
              <a:ext uri="{FF2B5EF4-FFF2-40B4-BE49-F238E27FC236}">
                <a16:creationId xmlns:a16="http://schemas.microsoft.com/office/drawing/2014/main" xmlns="" id="{9B85FFC1-91E7-4D74-A497-11B3946198FD}"/>
              </a:ext>
            </a:extLst>
          </p:cNvPr>
          <p:cNvSpPr txBox="1">
            <a:spLocks noChangeAspect="1"/>
          </p:cNvSpPr>
          <p:nvPr/>
        </p:nvSpPr>
        <p:spPr>
          <a:xfrm>
            <a:off x="4803959" y="5004909"/>
            <a:ext cx="2137210" cy="1200329"/>
          </a:xfrm>
          <a:prstGeom prst="rect">
            <a:avLst/>
          </a:prstGeom>
          <a:noFill/>
        </p:spPr>
        <p:txBody>
          <a:bodyPr wrap="square" rtlCol="0">
            <a:spAutoFit/>
          </a:bodyPr>
          <a:lstStyle/>
          <a:p>
            <a:pPr algn="just"/>
            <a:r>
              <a:rPr lang="en-GB" sz="1200" dirty="0"/>
              <a:t>The controller sends “matching” or “non-matching” events </a:t>
            </a:r>
            <a:r>
              <a:rPr lang="en-GB" sz="1200" dirty="0" smtClean="0"/>
              <a:t>with </a:t>
            </a:r>
            <a:r>
              <a:rPr lang="en-GB" sz="1200" dirty="0" err="1" smtClean="0"/>
              <a:t>BadgeID</a:t>
            </a:r>
            <a:r>
              <a:rPr lang="en-GB" sz="1200" dirty="0" smtClean="0"/>
              <a:t> to </a:t>
            </a:r>
            <a:r>
              <a:rPr lang="en-GB" sz="1200" dirty="0"/>
              <a:t>the FINSEC Data Collector, </a:t>
            </a:r>
            <a:r>
              <a:rPr lang="en-GB" sz="1200" dirty="0"/>
              <a:t>by Access Door Probe</a:t>
            </a:r>
            <a:endParaRPr lang="it-IT" sz="1200" dirty="0"/>
          </a:p>
        </p:txBody>
      </p:sp>
      <p:cxnSp>
        <p:nvCxnSpPr>
          <p:cNvPr id="85" name="Straight Connector 84">
            <a:extLst>
              <a:ext uri="{FF2B5EF4-FFF2-40B4-BE49-F238E27FC236}">
                <a16:creationId xmlns:a16="http://schemas.microsoft.com/office/drawing/2014/main" xmlns="" id="{03B75A0D-06B4-42FC-BBC8-49625A1F10EC}"/>
              </a:ext>
            </a:extLst>
          </p:cNvPr>
          <p:cNvCxnSpPr>
            <a:cxnSpLocks/>
          </p:cNvCxnSpPr>
          <p:nvPr/>
        </p:nvCxnSpPr>
        <p:spPr>
          <a:xfrm>
            <a:off x="-14157" y="4760942"/>
            <a:ext cx="1220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riangolo isoscele 6">
            <a:extLst>
              <a:ext uri="{FF2B5EF4-FFF2-40B4-BE49-F238E27FC236}">
                <a16:creationId xmlns:a16="http://schemas.microsoft.com/office/drawing/2014/main" xmlns="" id="{36798D7C-99BF-4F0C-9503-BB2D7C8105AF}"/>
              </a:ext>
            </a:extLst>
          </p:cNvPr>
          <p:cNvSpPr/>
          <p:nvPr/>
        </p:nvSpPr>
        <p:spPr>
          <a:xfrm rot="5400000">
            <a:off x="1575239" y="5676434"/>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Oval 88">
            <a:extLst>
              <a:ext uri="{FF2B5EF4-FFF2-40B4-BE49-F238E27FC236}">
                <a16:creationId xmlns:a16="http://schemas.microsoft.com/office/drawing/2014/main" xmlns="" id="{A6200E5E-100E-4F0B-8136-8A5427E85810}"/>
              </a:ext>
            </a:extLst>
          </p:cNvPr>
          <p:cNvSpPr/>
          <p:nvPr/>
        </p:nvSpPr>
        <p:spPr>
          <a:xfrm>
            <a:off x="875746" y="4515834"/>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1</a:t>
            </a:r>
          </a:p>
        </p:txBody>
      </p:sp>
      <p:sp>
        <p:nvSpPr>
          <p:cNvPr id="90" name="TextBox 89">
            <a:extLst>
              <a:ext uri="{FF2B5EF4-FFF2-40B4-BE49-F238E27FC236}">
                <a16:creationId xmlns:a16="http://schemas.microsoft.com/office/drawing/2014/main" xmlns="" id="{50C06F2B-FB69-4620-8B32-92DA3CF28827}"/>
              </a:ext>
            </a:extLst>
          </p:cNvPr>
          <p:cNvSpPr txBox="1">
            <a:spLocks noChangeAspect="1"/>
          </p:cNvSpPr>
          <p:nvPr/>
        </p:nvSpPr>
        <p:spPr>
          <a:xfrm>
            <a:off x="7288001" y="5004909"/>
            <a:ext cx="2199862" cy="1384995"/>
          </a:xfrm>
          <a:prstGeom prst="rect">
            <a:avLst/>
          </a:prstGeom>
          <a:noFill/>
        </p:spPr>
        <p:txBody>
          <a:bodyPr wrap="square" rtlCol="0">
            <a:spAutoFit/>
          </a:bodyPr>
          <a:lstStyle/>
          <a:p>
            <a:pPr algn="just"/>
            <a:r>
              <a:rPr lang="en-GB" sz="1200" dirty="0"/>
              <a:t>The “non-matching” event is considered an attempted attack by an unauthorized person. The badge reading not followed by the use of the fingerprint reader should trigger an alarm as well</a:t>
            </a:r>
            <a:endParaRPr lang="it-IT" sz="1200" dirty="0"/>
          </a:p>
        </p:txBody>
      </p:sp>
      <p:sp>
        <p:nvSpPr>
          <p:cNvPr id="91" name="Triangolo isoscele 6">
            <a:extLst>
              <a:ext uri="{FF2B5EF4-FFF2-40B4-BE49-F238E27FC236}">
                <a16:creationId xmlns:a16="http://schemas.microsoft.com/office/drawing/2014/main" xmlns="" id="{E5D03FE6-2C03-49EA-8FD1-989B1EE0D0E1}"/>
              </a:ext>
            </a:extLst>
          </p:cNvPr>
          <p:cNvSpPr/>
          <p:nvPr/>
        </p:nvSpPr>
        <p:spPr>
          <a:xfrm rot="5400000">
            <a:off x="3918152" y="5676434"/>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Triangolo isoscele 6">
            <a:extLst>
              <a:ext uri="{FF2B5EF4-FFF2-40B4-BE49-F238E27FC236}">
                <a16:creationId xmlns:a16="http://schemas.microsoft.com/office/drawing/2014/main" xmlns="" id="{7B0E9A8D-6AA8-4425-8D2B-CB1C7F23C20F}"/>
              </a:ext>
            </a:extLst>
          </p:cNvPr>
          <p:cNvSpPr/>
          <p:nvPr/>
        </p:nvSpPr>
        <p:spPr>
          <a:xfrm rot="5400000">
            <a:off x="6419004" y="5676434"/>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Oval 92">
            <a:extLst>
              <a:ext uri="{FF2B5EF4-FFF2-40B4-BE49-F238E27FC236}">
                <a16:creationId xmlns:a16="http://schemas.microsoft.com/office/drawing/2014/main" xmlns="" id="{60CF3DB9-1B5B-4925-8067-C7F87615823E}"/>
              </a:ext>
            </a:extLst>
          </p:cNvPr>
          <p:cNvSpPr/>
          <p:nvPr/>
        </p:nvSpPr>
        <p:spPr>
          <a:xfrm>
            <a:off x="3199805" y="4515834"/>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2</a:t>
            </a:r>
          </a:p>
        </p:txBody>
      </p:sp>
      <p:sp>
        <p:nvSpPr>
          <p:cNvPr id="94" name="Oval 93">
            <a:extLst>
              <a:ext uri="{FF2B5EF4-FFF2-40B4-BE49-F238E27FC236}">
                <a16:creationId xmlns:a16="http://schemas.microsoft.com/office/drawing/2014/main" xmlns="" id="{0F4CDCC9-2757-461C-96D6-075338D0C797}"/>
              </a:ext>
            </a:extLst>
          </p:cNvPr>
          <p:cNvSpPr/>
          <p:nvPr/>
        </p:nvSpPr>
        <p:spPr>
          <a:xfrm>
            <a:off x="5616994" y="4515834"/>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3</a:t>
            </a:r>
          </a:p>
        </p:txBody>
      </p:sp>
      <p:sp>
        <p:nvSpPr>
          <p:cNvPr id="95" name="Oval 94">
            <a:extLst>
              <a:ext uri="{FF2B5EF4-FFF2-40B4-BE49-F238E27FC236}">
                <a16:creationId xmlns:a16="http://schemas.microsoft.com/office/drawing/2014/main" xmlns="" id="{5AC5E9FD-A8FF-4574-B24D-E2151511802F}"/>
              </a:ext>
            </a:extLst>
          </p:cNvPr>
          <p:cNvSpPr/>
          <p:nvPr/>
        </p:nvSpPr>
        <p:spPr>
          <a:xfrm>
            <a:off x="10686100" y="4515834"/>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smtClean="0">
                <a:solidFill>
                  <a:srgbClr val="1E365C"/>
                </a:solidFill>
              </a:rPr>
              <a:t>5</a:t>
            </a:r>
            <a:endParaRPr lang="it-IT" sz="1200" b="1" dirty="0">
              <a:solidFill>
                <a:srgbClr val="1E365C"/>
              </a:solidFill>
            </a:endParaRPr>
          </a:p>
        </p:txBody>
      </p:sp>
      <p:grpSp>
        <p:nvGrpSpPr>
          <p:cNvPr id="2" name="Gruppo 1"/>
          <p:cNvGrpSpPr/>
          <p:nvPr/>
        </p:nvGrpSpPr>
        <p:grpSpPr>
          <a:xfrm>
            <a:off x="2602284" y="1797096"/>
            <a:ext cx="360000" cy="360000"/>
            <a:chOff x="3008803" y="1296435"/>
            <a:chExt cx="360000" cy="360000"/>
          </a:xfrm>
        </p:grpSpPr>
        <p:sp>
          <p:nvSpPr>
            <p:cNvPr id="25" name="Oval 24">
              <a:extLst>
                <a:ext uri="{FF2B5EF4-FFF2-40B4-BE49-F238E27FC236}">
                  <a16:creationId xmlns:a16="http://schemas.microsoft.com/office/drawing/2014/main" xmlns="" id="{AFC1E074-443F-4387-BAAA-FA821B818FF3}"/>
                </a:ext>
              </a:extLst>
            </p:cNvPr>
            <p:cNvSpPr/>
            <p:nvPr/>
          </p:nvSpPr>
          <p:spPr>
            <a:xfrm>
              <a:off x="3008803" y="1296435"/>
              <a:ext cx="360000" cy="360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8" name="Graphic 27" descr="Key">
              <a:extLst>
                <a:ext uri="{FF2B5EF4-FFF2-40B4-BE49-F238E27FC236}">
                  <a16:creationId xmlns:a16="http://schemas.microsoft.com/office/drawing/2014/main" xmlns="" id="{DF01EF16-3E13-418B-9D30-1BAE6AE5BE3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3073954" y="1353945"/>
              <a:ext cx="252000" cy="252000"/>
            </a:xfrm>
            <a:prstGeom prst="rect">
              <a:avLst/>
            </a:prstGeom>
          </p:spPr>
        </p:pic>
      </p:grpSp>
      <p:pic>
        <p:nvPicPr>
          <p:cNvPr id="39" name="Graphic 21" descr="Robber">
            <a:extLst>
              <a:ext uri="{FF2B5EF4-FFF2-40B4-BE49-F238E27FC236}">
                <a16:creationId xmlns:a16="http://schemas.microsoft.com/office/drawing/2014/main" xmlns="" id="{A7CCA9A4-C593-4B2E-9B2F-443B63EDEBB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flipH="1">
            <a:off x="1682314" y="3377740"/>
            <a:ext cx="432000" cy="432000"/>
          </a:xfrm>
          <a:prstGeom prst="rect">
            <a:avLst/>
          </a:prstGeom>
        </p:spPr>
      </p:pic>
      <p:sp>
        <p:nvSpPr>
          <p:cNvPr id="40" name="Trapezoid 29">
            <a:extLst>
              <a:ext uri="{FF2B5EF4-FFF2-40B4-BE49-F238E27FC236}">
                <a16:creationId xmlns:a16="http://schemas.microsoft.com/office/drawing/2014/main" xmlns="" id="{F36C6977-37E1-40DD-AA54-741B5E47FB6E}"/>
              </a:ext>
            </a:extLst>
          </p:cNvPr>
          <p:cNvSpPr/>
          <p:nvPr/>
        </p:nvSpPr>
        <p:spPr>
          <a:xfrm rot="16799541">
            <a:off x="3065155" y="3361291"/>
            <a:ext cx="454231" cy="655282"/>
          </a:xfrm>
          <a:prstGeom prst="trapezoid">
            <a:avLst>
              <a:gd name="adj" fmla="val 384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 58">
            <a:extLst>
              <a:ext uri="{FF2B5EF4-FFF2-40B4-BE49-F238E27FC236}">
                <a16:creationId xmlns:a16="http://schemas.microsoft.com/office/drawing/2014/main" xmlns="" id="{91E14AF3-59DF-48E4-860D-A55D8FB2F8AF}"/>
              </a:ext>
            </a:extLst>
          </p:cNvPr>
          <p:cNvSpPr/>
          <p:nvPr/>
        </p:nvSpPr>
        <p:spPr>
          <a:xfrm>
            <a:off x="3347449" y="3499343"/>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4" name="Graphic 60" descr="Employee badge">
            <a:extLst>
              <a:ext uri="{FF2B5EF4-FFF2-40B4-BE49-F238E27FC236}">
                <a16:creationId xmlns:a16="http://schemas.microsoft.com/office/drawing/2014/main" xmlns="" id="{4DF294B4-28DC-43C2-A482-6EF64CB5C7B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427487" y="3570614"/>
            <a:ext cx="288000" cy="288000"/>
          </a:xfrm>
          <a:prstGeom prst="rect">
            <a:avLst/>
          </a:prstGeom>
        </p:spPr>
      </p:pic>
      <p:pic>
        <p:nvPicPr>
          <p:cNvPr id="45" name="Graphic 2" descr="Laptop">
            <a:extLst>
              <a:ext uri="{FF2B5EF4-FFF2-40B4-BE49-F238E27FC236}">
                <a16:creationId xmlns:a16="http://schemas.microsoft.com/office/drawing/2014/main" xmlns="" id="{97C6264F-9ACF-4367-8CB5-26132F83EA43}"/>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56462" y="3227309"/>
            <a:ext cx="685833" cy="685833"/>
          </a:xfrm>
          <a:prstGeom prst="rect">
            <a:avLst/>
          </a:prstGeom>
        </p:spPr>
      </p:pic>
      <p:sp>
        <p:nvSpPr>
          <p:cNvPr id="46" name="TextBox 65">
            <a:extLst>
              <a:ext uri="{FF2B5EF4-FFF2-40B4-BE49-F238E27FC236}">
                <a16:creationId xmlns:a16="http://schemas.microsoft.com/office/drawing/2014/main" xmlns="" id="{6206D7F3-7F92-471E-AAC0-8E1ECA6524C6}"/>
              </a:ext>
            </a:extLst>
          </p:cNvPr>
          <p:cNvSpPr txBox="1"/>
          <p:nvPr/>
        </p:nvSpPr>
        <p:spPr>
          <a:xfrm>
            <a:off x="3859486" y="3515875"/>
            <a:ext cx="2895435" cy="938719"/>
          </a:xfrm>
          <a:prstGeom prst="rect">
            <a:avLst/>
          </a:prstGeom>
          <a:noFill/>
        </p:spPr>
        <p:txBody>
          <a:bodyPr wrap="square" rtlCol="0">
            <a:spAutoFit/>
          </a:bodyPr>
          <a:lstStyle/>
          <a:p>
            <a:r>
              <a:rPr lang="en-US" sz="1100" b="1" dirty="0"/>
              <a:t>The “username”  and other attributes for the authentication to the critical application is enrolled/registered on a user repository with the badge id information</a:t>
            </a:r>
          </a:p>
        </p:txBody>
      </p:sp>
      <p:sp>
        <p:nvSpPr>
          <p:cNvPr id="47" name="Rectangle: Rounded Corners 46">
            <a:extLst>
              <a:ext uri="{FF2B5EF4-FFF2-40B4-BE49-F238E27FC236}">
                <a16:creationId xmlns:a16="http://schemas.microsoft.com/office/drawing/2014/main" xmlns="" id="{3E8A3BD8-5515-43FB-B6A3-FB252803C328}"/>
              </a:ext>
            </a:extLst>
          </p:cNvPr>
          <p:cNvSpPr/>
          <p:nvPr/>
        </p:nvSpPr>
        <p:spPr>
          <a:xfrm>
            <a:off x="446049" y="2847064"/>
            <a:ext cx="2125820" cy="1491433"/>
          </a:xfrm>
          <a:prstGeom prst="roundRect">
            <a:avLst>
              <a:gd name="adj" fmla="val 7926"/>
            </a:avLst>
          </a:prstGeom>
          <a:noFill/>
          <a:ln w="28575">
            <a:solidFill>
              <a:srgbClr val="1E365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8" name="Picture 18">
            <a:extLst>
              <a:ext uri="{FF2B5EF4-FFF2-40B4-BE49-F238E27FC236}">
                <a16:creationId xmlns:a16="http://schemas.microsoft.com/office/drawing/2014/main" xmlns="" id="{98E37C53-1CD4-46AE-B8D2-A95E71597B5A}"/>
              </a:ext>
            </a:extLst>
          </p:cNvPr>
          <p:cNvPicPr>
            <a:picLocks noChangeAspect="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ackgroundRemoval t="7447" b="90071" l="9417" r="89238">
                        <a14:foregroundMark x1="43946" y1="7801" x2="43946" y2="7801"/>
                        <a14:foregroundMark x1="43498" y1="90071" x2="43498" y2="90071"/>
                      </a14:backgroundRemoval>
                    </a14:imgEffect>
                  </a14:imgLayer>
                </a14:imgProps>
              </a:ext>
            </a:extLst>
          </a:blip>
          <a:stretch>
            <a:fillRect/>
          </a:stretch>
        </p:blipFill>
        <p:spPr>
          <a:xfrm>
            <a:off x="2278289" y="3241477"/>
            <a:ext cx="528538" cy="668376"/>
          </a:xfrm>
          <a:prstGeom prst="rect">
            <a:avLst/>
          </a:prstGeom>
        </p:spPr>
      </p:pic>
      <p:grpSp>
        <p:nvGrpSpPr>
          <p:cNvPr id="48" name="Gruppo 1">
            <a:extLst>
              <a:ext uri="{FF2B5EF4-FFF2-40B4-BE49-F238E27FC236}">
                <a16:creationId xmlns:a16="http://schemas.microsoft.com/office/drawing/2014/main" xmlns="" id="{B1A925F2-3638-4648-AC3F-DD52A5DE25DD}"/>
              </a:ext>
            </a:extLst>
          </p:cNvPr>
          <p:cNvGrpSpPr/>
          <p:nvPr/>
        </p:nvGrpSpPr>
        <p:grpSpPr>
          <a:xfrm>
            <a:off x="2602284" y="3390225"/>
            <a:ext cx="360000" cy="360000"/>
            <a:chOff x="3008803" y="1296435"/>
            <a:chExt cx="360000" cy="360000"/>
          </a:xfrm>
        </p:grpSpPr>
        <p:sp>
          <p:nvSpPr>
            <p:cNvPr id="49" name="Oval 48">
              <a:extLst>
                <a:ext uri="{FF2B5EF4-FFF2-40B4-BE49-F238E27FC236}">
                  <a16:creationId xmlns:a16="http://schemas.microsoft.com/office/drawing/2014/main" xmlns="" id="{4EDAF5B7-9EF9-4A18-9EAC-7100AF2309E5}"/>
                </a:ext>
              </a:extLst>
            </p:cNvPr>
            <p:cNvSpPr/>
            <p:nvPr/>
          </p:nvSpPr>
          <p:spPr>
            <a:xfrm>
              <a:off x="3008803" y="1296435"/>
              <a:ext cx="360000" cy="360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0" name="Graphic 49" descr="Key">
              <a:extLst>
                <a:ext uri="{FF2B5EF4-FFF2-40B4-BE49-F238E27FC236}">
                  <a16:creationId xmlns:a16="http://schemas.microsoft.com/office/drawing/2014/main" xmlns="" id="{2B4F7010-1FC9-4165-9319-C1AF1D2ECFE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3073954" y="1353945"/>
              <a:ext cx="252000" cy="252000"/>
            </a:xfrm>
            <a:prstGeom prst="rect">
              <a:avLst/>
            </a:prstGeom>
          </p:spPr>
        </p:pic>
      </p:grpSp>
      <p:sp>
        <p:nvSpPr>
          <p:cNvPr id="51" name="Oval 93">
            <a:extLst>
              <a:ext uri="{FF2B5EF4-FFF2-40B4-BE49-F238E27FC236}">
                <a16:creationId xmlns:a16="http://schemas.microsoft.com/office/drawing/2014/main" xmlns="" id="{0F4CDCC9-2757-461C-96D6-075338D0C797}"/>
              </a:ext>
            </a:extLst>
          </p:cNvPr>
          <p:cNvSpPr/>
          <p:nvPr/>
        </p:nvSpPr>
        <p:spPr>
          <a:xfrm>
            <a:off x="8042408" y="4515834"/>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solidFill>
                  <a:srgbClr val="1E365C"/>
                </a:solidFill>
              </a:rPr>
              <a:t>4</a:t>
            </a:r>
          </a:p>
        </p:txBody>
      </p:sp>
      <p:sp>
        <p:nvSpPr>
          <p:cNvPr id="53" name="Triangolo isoscele 6">
            <a:extLst>
              <a:ext uri="{FF2B5EF4-FFF2-40B4-BE49-F238E27FC236}">
                <a16:creationId xmlns:a16="http://schemas.microsoft.com/office/drawing/2014/main" xmlns="" id="{7B0E9A8D-6AA8-4425-8D2B-CB1C7F23C20F}"/>
              </a:ext>
            </a:extLst>
          </p:cNvPr>
          <p:cNvSpPr/>
          <p:nvPr/>
        </p:nvSpPr>
        <p:spPr>
          <a:xfrm rot="5400000">
            <a:off x="9000794" y="5676434"/>
            <a:ext cx="1382775" cy="1453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p:cNvSpPr>
            <a:spLocks noChangeAspect="1"/>
          </p:cNvSpPr>
          <p:nvPr/>
        </p:nvSpPr>
        <p:spPr>
          <a:xfrm>
            <a:off x="9862944" y="5004909"/>
            <a:ext cx="2326899" cy="1569660"/>
          </a:xfrm>
          <a:prstGeom prst="rect">
            <a:avLst/>
          </a:prstGeom>
        </p:spPr>
        <p:txBody>
          <a:bodyPr wrap="square">
            <a:spAutoFit/>
          </a:bodyPr>
          <a:lstStyle/>
          <a:p>
            <a:r>
              <a:rPr lang="en-GB" sz="1200" dirty="0" smtClean="0"/>
              <a:t>Also when </a:t>
            </a:r>
            <a:r>
              <a:rPr lang="en-GB" sz="1200" dirty="0"/>
              <a:t>the actor </a:t>
            </a:r>
            <a:r>
              <a:rPr lang="en-GB" sz="1200" dirty="0" smtClean="0"/>
              <a:t>logs to the </a:t>
            </a:r>
          </a:p>
          <a:p>
            <a:r>
              <a:rPr lang="en-GB" sz="1200" dirty="0"/>
              <a:t>c</a:t>
            </a:r>
            <a:r>
              <a:rPr lang="en-GB" sz="1200" dirty="0" smtClean="0"/>
              <a:t>ritical application, </a:t>
            </a:r>
          </a:p>
          <a:p>
            <a:r>
              <a:rPr lang="en-GB" sz="1200" dirty="0" smtClean="0"/>
              <a:t>successfully or not, the event</a:t>
            </a:r>
          </a:p>
          <a:p>
            <a:r>
              <a:rPr lang="en-GB" sz="1200" dirty="0" smtClean="0"/>
              <a:t>is sent with </a:t>
            </a:r>
            <a:r>
              <a:rPr lang="en-GB" sz="1200" dirty="0" err="1" smtClean="0"/>
              <a:t>BadgeID</a:t>
            </a:r>
            <a:r>
              <a:rPr lang="en-GB" sz="1200" dirty="0"/>
              <a:t> </a:t>
            </a:r>
            <a:r>
              <a:rPr lang="en-GB" sz="1200" dirty="0" smtClean="0"/>
              <a:t>to </a:t>
            </a:r>
            <a:r>
              <a:rPr lang="en-GB" sz="1200" dirty="0"/>
              <a:t>the FINSEC Data </a:t>
            </a:r>
            <a:r>
              <a:rPr lang="en-GB" sz="1200" dirty="0" smtClean="0"/>
              <a:t>Collector.</a:t>
            </a:r>
          </a:p>
          <a:p>
            <a:r>
              <a:rPr lang="en-GB" sz="1200" dirty="0" smtClean="0"/>
              <a:t>Then the </a:t>
            </a:r>
            <a:r>
              <a:rPr lang="en-GB" sz="1200" dirty="0" err="1" smtClean="0"/>
              <a:t>BadgeID</a:t>
            </a:r>
            <a:r>
              <a:rPr lang="en-GB" sz="1200" dirty="0" smtClean="0"/>
              <a:t> is compared to </a:t>
            </a:r>
            <a:r>
              <a:rPr lang="en-GB" sz="1200" dirty="0" smtClean="0"/>
              <a:t>physical events</a:t>
            </a:r>
            <a:r>
              <a:rPr lang="en-GB" sz="1200" dirty="0" smtClean="0"/>
              <a:t>. </a:t>
            </a:r>
          </a:p>
          <a:p>
            <a:endParaRPr lang="it-IT" sz="1200" dirty="0"/>
          </a:p>
        </p:txBody>
      </p:sp>
      <p:sp>
        <p:nvSpPr>
          <p:cNvPr id="97" name="CasellaDiTesto 96"/>
          <p:cNvSpPr txBox="1"/>
          <p:nvPr/>
        </p:nvSpPr>
        <p:spPr>
          <a:xfrm>
            <a:off x="8277943" y="645703"/>
            <a:ext cx="1704313" cy="307777"/>
          </a:xfrm>
          <a:prstGeom prst="rect">
            <a:avLst/>
          </a:prstGeom>
          <a:noFill/>
        </p:spPr>
        <p:txBody>
          <a:bodyPr wrap="none" rtlCol="0">
            <a:spAutoFit/>
          </a:bodyPr>
          <a:lstStyle/>
          <a:p>
            <a:pPr algn="just"/>
            <a:r>
              <a:rPr lang="it-IT" sz="1400" b="1" u="sng" dirty="0" err="1" smtClean="0"/>
              <a:t>Main</a:t>
            </a:r>
            <a:r>
              <a:rPr lang="it-IT" sz="1400" b="1" u="sng" dirty="0" smtClean="0"/>
              <a:t> </a:t>
            </a:r>
            <a:r>
              <a:rPr lang="it-IT" sz="1400" b="1" u="sng" dirty="0" err="1" smtClean="0"/>
              <a:t>components</a:t>
            </a:r>
            <a:endParaRPr lang="it-IT" sz="1400" b="1" u="sng" dirty="0"/>
          </a:p>
        </p:txBody>
      </p:sp>
      <p:grpSp>
        <p:nvGrpSpPr>
          <p:cNvPr id="98" name="Gruppo 97"/>
          <p:cNvGrpSpPr/>
          <p:nvPr/>
        </p:nvGrpSpPr>
        <p:grpSpPr>
          <a:xfrm>
            <a:off x="6812358" y="1095605"/>
            <a:ext cx="4728817" cy="815309"/>
            <a:chOff x="7429116" y="5486181"/>
            <a:chExt cx="4728817" cy="815309"/>
          </a:xfrm>
        </p:grpSpPr>
        <p:sp>
          <p:nvSpPr>
            <p:cNvPr id="99" name="TextBox 183">
              <a:extLst>
                <a:ext uri="{FF2B5EF4-FFF2-40B4-BE49-F238E27FC236}">
                  <a16:creationId xmlns:a16="http://schemas.microsoft.com/office/drawing/2014/main" xmlns="" id="{C2C53BDC-3F80-458B-ACD4-8FA8AD1EFE23}"/>
                </a:ext>
              </a:extLst>
            </p:cNvPr>
            <p:cNvSpPr txBox="1"/>
            <p:nvPr/>
          </p:nvSpPr>
          <p:spPr>
            <a:xfrm>
              <a:off x="7429116" y="5895804"/>
              <a:ext cx="1062000" cy="400110"/>
            </a:xfrm>
            <a:prstGeom prst="rect">
              <a:avLst/>
            </a:prstGeom>
            <a:noFill/>
          </p:spPr>
          <p:txBody>
            <a:bodyPr wrap="square" rtlCol="0">
              <a:spAutoFit/>
            </a:bodyPr>
            <a:lstStyle/>
            <a:p>
              <a:pPr algn="ctr"/>
              <a:r>
                <a:rPr lang="en-US" sz="1000" dirty="0" smtClean="0"/>
                <a:t>Access Control System</a:t>
              </a:r>
              <a:endParaRPr lang="en-US" sz="1000" dirty="0"/>
            </a:p>
          </p:txBody>
        </p:sp>
        <p:sp>
          <p:nvSpPr>
            <p:cNvPr id="100" name="Rectangle: Rounded Corners 184">
              <a:extLst>
                <a:ext uri="{FF2B5EF4-FFF2-40B4-BE49-F238E27FC236}">
                  <a16:creationId xmlns:a16="http://schemas.microsoft.com/office/drawing/2014/main" xmlns="" id="{9948F56A-85A1-4ED4-B302-97AAFD6AEE6E}"/>
                </a:ext>
              </a:extLst>
            </p:cNvPr>
            <p:cNvSpPr/>
            <p:nvPr/>
          </p:nvSpPr>
          <p:spPr>
            <a:xfrm>
              <a:off x="7610706" y="5486181"/>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01" name="Graphic 185" descr="Employee badge">
              <a:extLst>
                <a:ext uri="{FF2B5EF4-FFF2-40B4-BE49-F238E27FC236}">
                  <a16:creationId xmlns:a16="http://schemas.microsoft.com/office/drawing/2014/main" xmlns="" id="{DCC0B183-78B1-4304-9DB8-9F5C4764CFE2}"/>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7689723" y="5536387"/>
              <a:ext cx="252000" cy="252000"/>
            </a:xfrm>
            <a:prstGeom prst="rect">
              <a:avLst/>
            </a:prstGeom>
          </p:spPr>
        </p:pic>
        <p:pic>
          <p:nvPicPr>
            <p:cNvPr id="102" name="Graphic 186" descr="Fingerprint">
              <a:extLst>
                <a:ext uri="{FF2B5EF4-FFF2-40B4-BE49-F238E27FC236}">
                  <a16:creationId xmlns:a16="http://schemas.microsoft.com/office/drawing/2014/main" xmlns="" id="{E6199F66-9957-4116-9291-744B68E2C401}"/>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7941723" y="5546778"/>
              <a:ext cx="252000" cy="252000"/>
            </a:xfrm>
            <a:prstGeom prst="rect">
              <a:avLst/>
            </a:prstGeom>
          </p:spPr>
        </p:pic>
        <p:sp>
          <p:nvSpPr>
            <p:cNvPr id="103" name="TextBox 187">
              <a:extLst>
                <a:ext uri="{FF2B5EF4-FFF2-40B4-BE49-F238E27FC236}">
                  <a16:creationId xmlns:a16="http://schemas.microsoft.com/office/drawing/2014/main" xmlns="" id="{A27E0723-08C7-41D6-BE26-1480893598E9}"/>
                </a:ext>
              </a:extLst>
            </p:cNvPr>
            <p:cNvSpPr txBox="1"/>
            <p:nvPr/>
          </p:nvSpPr>
          <p:spPr>
            <a:xfrm>
              <a:off x="8083516" y="5895804"/>
              <a:ext cx="1579418" cy="400110"/>
            </a:xfrm>
            <a:prstGeom prst="rect">
              <a:avLst/>
            </a:prstGeom>
            <a:noFill/>
          </p:spPr>
          <p:txBody>
            <a:bodyPr wrap="square" rtlCol="0">
              <a:spAutoFit/>
            </a:bodyPr>
            <a:lstStyle/>
            <a:p>
              <a:pPr algn="ctr"/>
              <a:r>
                <a:rPr lang="en-US" sz="1000" dirty="0" smtClean="0"/>
                <a:t>Login</a:t>
              </a:r>
            </a:p>
            <a:p>
              <a:pPr algn="ctr"/>
              <a:r>
                <a:rPr lang="en-US" sz="1000" dirty="0" smtClean="0"/>
                <a:t>(logical events)</a:t>
              </a:r>
              <a:endParaRPr lang="en-US" sz="1000" dirty="0"/>
            </a:p>
          </p:txBody>
        </p:sp>
        <p:sp>
          <p:nvSpPr>
            <p:cNvPr id="104" name="Rectangle: Rounded Corners 188">
              <a:extLst>
                <a:ext uri="{FF2B5EF4-FFF2-40B4-BE49-F238E27FC236}">
                  <a16:creationId xmlns:a16="http://schemas.microsoft.com/office/drawing/2014/main" xmlns="" id="{F6711691-2D89-4C32-BD8B-DA1E4ACF2A58}"/>
                </a:ext>
              </a:extLst>
            </p:cNvPr>
            <p:cNvSpPr/>
            <p:nvPr/>
          </p:nvSpPr>
          <p:spPr>
            <a:xfrm>
              <a:off x="8545661" y="5486181"/>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05" name="Picture 191">
              <a:extLst>
                <a:ext uri="{FF2B5EF4-FFF2-40B4-BE49-F238E27FC236}">
                  <a16:creationId xmlns:a16="http://schemas.microsoft.com/office/drawing/2014/main" xmlns="" id="{78F93770-3A0C-4D2A-B1CE-B3DB05A07138}"/>
                </a:ext>
              </a:extLst>
            </p:cNvPr>
            <p:cNvPicPr>
              <a:picLocks noChangeAspect="1"/>
            </p:cNvPicPr>
            <p:nvPr/>
          </p:nvPicPr>
          <p:blipFill>
            <a:blip r:embed="rId26"/>
            <a:stretch>
              <a:fillRect/>
            </a:stretch>
          </p:blipFill>
          <p:spPr>
            <a:xfrm>
              <a:off x="8612509" y="5546778"/>
              <a:ext cx="504000" cy="247185"/>
            </a:xfrm>
            <a:prstGeom prst="rect">
              <a:avLst/>
            </a:prstGeom>
          </p:spPr>
        </p:pic>
        <p:sp>
          <p:nvSpPr>
            <p:cNvPr id="106" name="TextBox 192">
              <a:extLst>
                <a:ext uri="{FF2B5EF4-FFF2-40B4-BE49-F238E27FC236}">
                  <a16:creationId xmlns:a16="http://schemas.microsoft.com/office/drawing/2014/main" xmlns="" id="{C10C343D-3E55-4D33-883B-17C10CD2D8F9}"/>
                </a:ext>
              </a:extLst>
            </p:cNvPr>
            <p:cNvSpPr txBox="1"/>
            <p:nvPr/>
          </p:nvSpPr>
          <p:spPr>
            <a:xfrm>
              <a:off x="9233858" y="5901380"/>
              <a:ext cx="1026000" cy="400110"/>
            </a:xfrm>
            <a:prstGeom prst="rect">
              <a:avLst/>
            </a:prstGeom>
            <a:noFill/>
          </p:spPr>
          <p:txBody>
            <a:bodyPr wrap="square" rtlCol="0">
              <a:spAutoFit/>
            </a:bodyPr>
            <a:lstStyle/>
            <a:p>
              <a:pPr algn="ctr"/>
              <a:r>
                <a:rPr lang="en-US" sz="1000" dirty="0"/>
                <a:t>Anomaly detection</a:t>
              </a:r>
            </a:p>
          </p:txBody>
        </p:sp>
        <p:sp>
          <p:nvSpPr>
            <p:cNvPr id="107" name="Rectangle: Rounded Corners 193">
              <a:extLst>
                <a:ext uri="{FF2B5EF4-FFF2-40B4-BE49-F238E27FC236}">
                  <a16:creationId xmlns:a16="http://schemas.microsoft.com/office/drawing/2014/main" xmlns="" id="{7AB69912-E487-48D9-8BD3-C35C8E24CDE6}"/>
                </a:ext>
              </a:extLst>
            </p:cNvPr>
            <p:cNvSpPr/>
            <p:nvPr/>
          </p:nvSpPr>
          <p:spPr>
            <a:xfrm>
              <a:off x="9446621" y="549175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08" name="Graphic 194" descr="Magnifying glass">
              <a:extLst>
                <a:ext uri="{FF2B5EF4-FFF2-40B4-BE49-F238E27FC236}">
                  <a16:creationId xmlns:a16="http://schemas.microsoft.com/office/drawing/2014/main" xmlns="" id="{8CB94E83-D243-4C92-A38C-F74D504E29F9}"/>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9635621" y="5552354"/>
              <a:ext cx="252000" cy="252000"/>
            </a:xfrm>
            <a:prstGeom prst="rect">
              <a:avLst/>
            </a:prstGeom>
          </p:spPr>
        </p:pic>
        <p:sp>
          <p:nvSpPr>
            <p:cNvPr id="109" name="TextBox 195">
              <a:extLst>
                <a:ext uri="{FF2B5EF4-FFF2-40B4-BE49-F238E27FC236}">
                  <a16:creationId xmlns:a16="http://schemas.microsoft.com/office/drawing/2014/main" xmlns="" id="{BC8749C8-C604-49B6-8DE4-A15E100A3707}"/>
                </a:ext>
              </a:extLst>
            </p:cNvPr>
            <p:cNvSpPr txBox="1"/>
            <p:nvPr/>
          </p:nvSpPr>
          <p:spPr>
            <a:xfrm>
              <a:off x="10269311" y="5901380"/>
              <a:ext cx="756000" cy="400110"/>
            </a:xfrm>
            <a:prstGeom prst="rect">
              <a:avLst/>
            </a:prstGeom>
            <a:noFill/>
          </p:spPr>
          <p:txBody>
            <a:bodyPr wrap="square" rtlCol="0">
              <a:spAutoFit/>
            </a:bodyPr>
            <a:lstStyle/>
            <a:p>
              <a:pPr algn="ctr"/>
              <a:r>
                <a:rPr lang="en-US" sz="1000" dirty="0" smtClean="0"/>
                <a:t>Alert system</a:t>
              </a:r>
              <a:endParaRPr lang="en-US" sz="1000" dirty="0"/>
            </a:p>
          </p:txBody>
        </p:sp>
        <p:sp>
          <p:nvSpPr>
            <p:cNvPr id="110" name="Rectangle: Rounded Corners 196">
              <a:extLst>
                <a:ext uri="{FF2B5EF4-FFF2-40B4-BE49-F238E27FC236}">
                  <a16:creationId xmlns:a16="http://schemas.microsoft.com/office/drawing/2014/main" xmlns="" id="{6A913FF3-E54C-4E5B-BA40-E72572B4C883}"/>
                </a:ext>
              </a:extLst>
            </p:cNvPr>
            <p:cNvSpPr/>
            <p:nvPr/>
          </p:nvSpPr>
          <p:spPr>
            <a:xfrm>
              <a:off x="10326211" y="549175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11" name="Graphic 197" descr="Repeat">
              <a:extLst>
                <a:ext uri="{FF2B5EF4-FFF2-40B4-BE49-F238E27FC236}">
                  <a16:creationId xmlns:a16="http://schemas.microsoft.com/office/drawing/2014/main" xmlns="" id="{52C93FDD-1F38-4B7D-B996-1342B49E16C4}"/>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10521110" y="5552354"/>
              <a:ext cx="252000" cy="252000"/>
            </a:xfrm>
            <a:prstGeom prst="rect">
              <a:avLst/>
            </a:prstGeom>
          </p:spPr>
        </p:pic>
        <p:sp>
          <p:nvSpPr>
            <p:cNvPr id="112" name="TextBox 199">
              <a:extLst>
                <a:ext uri="{FF2B5EF4-FFF2-40B4-BE49-F238E27FC236}">
                  <a16:creationId xmlns:a16="http://schemas.microsoft.com/office/drawing/2014/main" xmlns="" id="{8FA005DC-8B4E-473D-A21D-66F39E81497E}"/>
                </a:ext>
              </a:extLst>
            </p:cNvPr>
            <p:cNvSpPr txBox="1"/>
            <p:nvPr/>
          </p:nvSpPr>
          <p:spPr>
            <a:xfrm>
              <a:off x="10990774" y="5901380"/>
              <a:ext cx="1167159" cy="400110"/>
            </a:xfrm>
            <a:prstGeom prst="rect">
              <a:avLst/>
            </a:prstGeom>
            <a:noFill/>
          </p:spPr>
          <p:txBody>
            <a:bodyPr wrap="square" rtlCol="0">
              <a:spAutoFit/>
            </a:bodyPr>
            <a:lstStyle/>
            <a:p>
              <a:pPr algn="ctr"/>
              <a:r>
                <a:rPr lang="en-US" sz="1000" dirty="0"/>
                <a:t>Cyber </a:t>
              </a:r>
              <a:r>
                <a:rPr lang="en-US" sz="1000" dirty="0" smtClean="0"/>
                <a:t>+ Physical </a:t>
              </a:r>
              <a:r>
                <a:rPr lang="en-US" sz="1000" dirty="0"/>
                <a:t>correlation</a:t>
              </a:r>
            </a:p>
          </p:txBody>
        </p:sp>
        <p:sp>
          <p:nvSpPr>
            <p:cNvPr id="113" name="Rectangle: Rounded Corners 200">
              <a:extLst>
                <a:ext uri="{FF2B5EF4-FFF2-40B4-BE49-F238E27FC236}">
                  <a16:creationId xmlns:a16="http://schemas.microsoft.com/office/drawing/2014/main" xmlns="" id="{DEEFEE38-16B4-4C97-8302-61254405CAB6}"/>
                </a:ext>
              </a:extLst>
            </p:cNvPr>
            <p:cNvSpPr/>
            <p:nvPr/>
          </p:nvSpPr>
          <p:spPr>
            <a:xfrm>
              <a:off x="11219445" y="5491756"/>
              <a:ext cx="630000" cy="360000"/>
            </a:xfrm>
            <a:prstGeom prst="roundRect">
              <a:avLst>
                <a:gd name="adj" fmla="val 4579"/>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400" dirty="0">
                <a:solidFill>
                  <a:schemeClr val="tx1"/>
                </a:solidFill>
              </a:endParaRPr>
            </a:p>
          </p:txBody>
        </p:sp>
        <p:pic>
          <p:nvPicPr>
            <p:cNvPr id="114" name="Graphic 46" descr="Robot">
              <a:extLst>
                <a:ext uri="{FF2B5EF4-FFF2-40B4-BE49-F238E27FC236}">
                  <a16:creationId xmlns:a16="http://schemas.microsoft.com/office/drawing/2014/main" xmlns="" id="{3F89482E-1655-4FD7-AB69-E253DE11DA7D}"/>
                </a:ext>
              </a:extLst>
            </p:cNvPr>
            <p:cNvPicPr>
              <a:picLocks noChangeAspect="1"/>
            </p:cNvPicPr>
            <p:nvPr/>
          </p:nvPicPr>
          <p:blipFill>
            <a:blip r:embed="rId31">
              <a:extLst>
                <a:ext uri="{96DAC541-7B7A-43D3-8B79-37D633B846F1}">
                  <asvg:svgBlip xmlns:asvg="http://schemas.microsoft.com/office/drawing/2016/SVG/main" xmlns="" r:embed="rId32"/>
                </a:ext>
              </a:extLst>
            </a:blip>
            <a:stretch>
              <a:fillRect/>
            </a:stretch>
          </p:blipFill>
          <p:spPr>
            <a:xfrm>
              <a:off x="11265815" y="5541963"/>
              <a:ext cx="252000" cy="252000"/>
            </a:xfrm>
            <a:prstGeom prst="rect">
              <a:avLst/>
            </a:prstGeom>
          </p:spPr>
        </p:pic>
        <p:pic>
          <p:nvPicPr>
            <p:cNvPr id="115" name="Graphic 206" descr="Employee badge">
              <a:extLst>
                <a:ext uri="{FF2B5EF4-FFF2-40B4-BE49-F238E27FC236}">
                  <a16:creationId xmlns:a16="http://schemas.microsoft.com/office/drawing/2014/main" xmlns="" id="{2FA43158-8B1B-47CE-B21A-19814D5BBED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11534445" y="5536387"/>
              <a:ext cx="252000" cy="252000"/>
            </a:xfrm>
            <a:prstGeom prst="rect">
              <a:avLst/>
            </a:prstGeom>
          </p:spPr>
        </p:pic>
        <p:sp>
          <p:nvSpPr>
            <p:cNvPr id="116" name="TextBox 207">
              <a:extLst>
                <a:ext uri="{FF2B5EF4-FFF2-40B4-BE49-F238E27FC236}">
                  <a16:creationId xmlns:a16="http://schemas.microsoft.com/office/drawing/2014/main" xmlns="" id="{21A86903-10F8-43DB-B6BB-C93CE86AD7B7}"/>
                </a:ext>
              </a:extLst>
            </p:cNvPr>
            <p:cNvSpPr txBox="1"/>
            <p:nvPr/>
          </p:nvSpPr>
          <p:spPr>
            <a:xfrm>
              <a:off x="8279621" y="5486181"/>
              <a:ext cx="245819" cy="400110"/>
            </a:xfrm>
            <a:prstGeom prst="rect">
              <a:avLst/>
            </a:prstGeom>
            <a:noFill/>
          </p:spPr>
          <p:txBody>
            <a:bodyPr wrap="square" rtlCol="0">
              <a:spAutoFit/>
            </a:bodyPr>
            <a:lstStyle/>
            <a:p>
              <a:pPr algn="just"/>
              <a:r>
                <a:rPr lang="en-US" sz="2000" b="1" dirty="0"/>
                <a:t>+</a:t>
              </a:r>
            </a:p>
          </p:txBody>
        </p:sp>
        <p:sp>
          <p:nvSpPr>
            <p:cNvPr id="117" name="TextBox 208">
              <a:extLst>
                <a:ext uri="{FF2B5EF4-FFF2-40B4-BE49-F238E27FC236}">
                  <a16:creationId xmlns:a16="http://schemas.microsoft.com/office/drawing/2014/main" xmlns="" id="{A964FFBF-3DE8-40D6-88BD-0118C8875971}"/>
                </a:ext>
              </a:extLst>
            </p:cNvPr>
            <p:cNvSpPr txBox="1"/>
            <p:nvPr/>
          </p:nvSpPr>
          <p:spPr>
            <a:xfrm>
              <a:off x="9202968" y="5486181"/>
              <a:ext cx="245819" cy="400110"/>
            </a:xfrm>
            <a:prstGeom prst="rect">
              <a:avLst/>
            </a:prstGeom>
            <a:noFill/>
          </p:spPr>
          <p:txBody>
            <a:bodyPr wrap="square" rtlCol="0">
              <a:spAutoFit/>
            </a:bodyPr>
            <a:lstStyle/>
            <a:p>
              <a:pPr algn="just"/>
              <a:r>
                <a:rPr lang="en-US" sz="2000" b="1" dirty="0"/>
                <a:t>+</a:t>
              </a:r>
            </a:p>
          </p:txBody>
        </p:sp>
        <p:sp>
          <p:nvSpPr>
            <p:cNvPr id="118" name="TextBox 209">
              <a:extLst>
                <a:ext uri="{FF2B5EF4-FFF2-40B4-BE49-F238E27FC236}">
                  <a16:creationId xmlns:a16="http://schemas.microsoft.com/office/drawing/2014/main" xmlns="" id="{A813AA08-078C-4A39-B7C3-3E890C16A151}"/>
                </a:ext>
              </a:extLst>
            </p:cNvPr>
            <p:cNvSpPr txBox="1"/>
            <p:nvPr/>
          </p:nvSpPr>
          <p:spPr>
            <a:xfrm>
              <a:off x="10076621" y="5486181"/>
              <a:ext cx="245819" cy="400110"/>
            </a:xfrm>
            <a:prstGeom prst="rect">
              <a:avLst/>
            </a:prstGeom>
            <a:noFill/>
          </p:spPr>
          <p:txBody>
            <a:bodyPr wrap="square" rtlCol="0">
              <a:spAutoFit/>
            </a:bodyPr>
            <a:lstStyle/>
            <a:p>
              <a:pPr algn="just"/>
              <a:r>
                <a:rPr lang="en-US" sz="2000" b="1" dirty="0"/>
                <a:t>+</a:t>
              </a:r>
            </a:p>
          </p:txBody>
        </p:sp>
        <p:sp>
          <p:nvSpPr>
            <p:cNvPr id="119" name="TextBox 210">
              <a:extLst>
                <a:ext uri="{FF2B5EF4-FFF2-40B4-BE49-F238E27FC236}">
                  <a16:creationId xmlns:a16="http://schemas.microsoft.com/office/drawing/2014/main" xmlns="" id="{2EE45496-B202-42A4-B632-1F87C99CE2F6}"/>
                </a:ext>
              </a:extLst>
            </p:cNvPr>
            <p:cNvSpPr txBox="1"/>
            <p:nvPr/>
          </p:nvSpPr>
          <p:spPr>
            <a:xfrm>
              <a:off x="10972841" y="5486181"/>
              <a:ext cx="245819" cy="400110"/>
            </a:xfrm>
            <a:prstGeom prst="rect">
              <a:avLst/>
            </a:prstGeom>
            <a:noFill/>
          </p:spPr>
          <p:txBody>
            <a:bodyPr wrap="square" rtlCol="0">
              <a:spAutoFit/>
            </a:bodyPr>
            <a:lstStyle/>
            <a:p>
              <a:pPr algn="just"/>
              <a:r>
                <a:rPr lang="en-US" sz="2000" b="1" dirty="0"/>
                <a:t>+</a:t>
              </a:r>
            </a:p>
          </p:txBody>
        </p:sp>
      </p:grpSp>
      <p:pic>
        <p:nvPicPr>
          <p:cNvPr id="73" name="Picture 2" descr="Risultati immagini per nexi logo">
            <a:extLst>
              <a:ext uri="{FF2B5EF4-FFF2-40B4-BE49-F238E27FC236}">
                <a16:creationId xmlns="" xmlns:a16="http://schemas.microsoft.com/office/drawing/2014/main" id="{A5CC9940-AE13-421D-B367-5E8D6FB926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1793" y="1989386"/>
            <a:ext cx="575269" cy="176238"/>
          </a:xfrm>
          <a:prstGeom prst="rect">
            <a:avLst/>
          </a:prstGeom>
          <a:noFill/>
          <a:extLst>
            <a:ext uri="{909E8E84-426E-40DD-AFC4-6F175D3DCCD1}">
              <a14:hiddenFill xmlns:a14="http://schemas.microsoft.com/office/drawing/2010/main">
                <a:solidFill>
                  <a:srgbClr val="FFFFFF"/>
                </a:solidFill>
              </a14:hiddenFill>
            </a:ext>
          </a:extLst>
        </p:spPr>
      </p:pic>
      <p:pic>
        <p:nvPicPr>
          <p:cNvPr id="74" name="Immagine 73"/>
          <p:cNvPicPr>
            <a:picLocks noChangeAspect="1"/>
          </p:cNvPicPr>
          <p:nvPr/>
        </p:nvPicPr>
        <p:blipFill>
          <a:blip r:embed="rId33"/>
          <a:stretch>
            <a:fillRect/>
          </a:stretch>
        </p:blipFill>
        <p:spPr>
          <a:xfrm>
            <a:off x="9702602" y="1955148"/>
            <a:ext cx="733047" cy="244715"/>
          </a:xfrm>
          <a:prstGeom prst="rect">
            <a:avLst/>
          </a:prstGeom>
        </p:spPr>
      </p:pic>
      <p:pic>
        <p:nvPicPr>
          <p:cNvPr id="75" name="Immagine 74"/>
          <p:cNvPicPr>
            <a:picLocks noChangeAspect="1"/>
          </p:cNvPicPr>
          <p:nvPr/>
        </p:nvPicPr>
        <p:blipFill>
          <a:blip r:embed="rId33"/>
          <a:stretch>
            <a:fillRect/>
          </a:stretch>
        </p:blipFill>
        <p:spPr>
          <a:xfrm>
            <a:off x="10572488" y="1955148"/>
            <a:ext cx="733047" cy="244715"/>
          </a:xfrm>
          <a:prstGeom prst="rect">
            <a:avLst/>
          </a:prstGeom>
        </p:spPr>
      </p:pic>
      <p:pic>
        <p:nvPicPr>
          <p:cNvPr id="76" name="Immagine 75"/>
          <p:cNvPicPr>
            <a:picLocks noChangeAspect="1"/>
          </p:cNvPicPr>
          <p:nvPr/>
        </p:nvPicPr>
        <p:blipFill>
          <a:blip r:embed="rId33"/>
          <a:stretch>
            <a:fillRect/>
          </a:stretch>
        </p:blipFill>
        <p:spPr>
          <a:xfrm>
            <a:off x="8829863" y="1955148"/>
            <a:ext cx="733047" cy="244715"/>
          </a:xfrm>
          <a:prstGeom prst="rect">
            <a:avLst/>
          </a:prstGeom>
        </p:spPr>
      </p:pic>
      <p:pic>
        <p:nvPicPr>
          <p:cNvPr id="77" name="Picture 2" descr="Risultati immagini per nexi logo">
            <a:extLst>
              <a:ext uri="{FF2B5EF4-FFF2-40B4-BE49-F238E27FC236}">
                <a16:creationId xmlns="" xmlns:a16="http://schemas.microsoft.com/office/drawing/2014/main" id="{A5CC9940-AE13-421D-B367-5E8D6FB926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7722" y="1989386"/>
            <a:ext cx="575269" cy="176238"/>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5">
            <a:extLst>
              <a:ext uri="{FF2B5EF4-FFF2-40B4-BE49-F238E27FC236}">
                <a16:creationId xmlns:a16="http://schemas.microsoft.com/office/drawing/2014/main" xmlns="" id="{05E7FC6D-05D6-4BF9-A99C-CC88A6BDAAD8}"/>
              </a:ext>
            </a:extLst>
          </p:cNvPr>
          <p:cNvSpPr txBox="1"/>
          <p:nvPr/>
        </p:nvSpPr>
        <p:spPr>
          <a:xfrm>
            <a:off x="6907118" y="2991606"/>
            <a:ext cx="4808367" cy="1384995"/>
          </a:xfrm>
          <a:prstGeom prst="rect">
            <a:avLst/>
          </a:prstGeom>
          <a:noFill/>
        </p:spPr>
        <p:txBody>
          <a:bodyPr wrap="square" rtlCol="0">
            <a:spAutoFit/>
          </a:bodyPr>
          <a:lstStyle/>
          <a:p>
            <a:pPr algn="just"/>
            <a:r>
              <a:rPr lang="en-US" sz="1200" dirty="0" smtClean="0"/>
              <a:t>The third scenario focuses on the prevention of unauthorized user from accessing in local mode to </a:t>
            </a:r>
            <a:r>
              <a:rPr lang="en-US" sz="1200" dirty="0" smtClean="0"/>
              <a:t>an application installed on </a:t>
            </a:r>
            <a:r>
              <a:rPr lang="en-US" sz="1200" dirty="0" smtClean="0"/>
              <a:t>server located inside the Data Center.</a:t>
            </a:r>
          </a:p>
          <a:p>
            <a:pPr algn="just"/>
            <a:r>
              <a:rPr lang="en-US" sz="1200" dirty="0" smtClean="0"/>
              <a:t>The “username”  and other attributes for the authentication to the critical application is enrolled/registered on a user repository with the badge id information and an alert is sent in case of non-matching events.</a:t>
            </a:r>
            <a:endParaRPr lang="en-US" sz="1200" dirty="0"/>
          </a:p>
        </p:txBody>
      </p:sp>
      <p:sp>
        <p:nvSpPr>
          <p:cNvPr id="79" name="CasellaDiTesto 78"/>
          <p:cNvSpPr txBox="1"/>
          <p:nvPr/>
        </p:nvSpPr>
        <p:spPr>
          <a:xfrm>
            <a:off x="6897983" y="2651076"/>
            <a:ext cx="1168910" cy="307777"/>
          </a:xfrm>
          <a:prstGeom prst="rect">
            <a:avLst/>
          </a:prstGeom>
          <a:noFill/>
        </p:spPr>
        <p:txBody>
          <a:bodyPr wrap="none" rtlCol="0">
            <a:spAutoFit/>
          </a:bodyPr>
          <a:lstStyle/>
          <a:p>
            <a:pPr algn="just"/>
            <a:r>
              <a:rPr lang="it-IT" sz="1400" b="1" u="sng" dirty="0" err="1"/>
              <a:t>Description</a:t>
            </a:r>
            <a:endParaRPr lang="it-IT" sz="1400" b="1" u="sng" dirty="0"/>
          </a:p>
        </p:txBody>
      </p:sp>
      <p:pic>
        <p:nvPicPr>
          <p:cNvPr id="7"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4194359" y="105543"/>
            <a:ext cx="609600" cy="609600"/>
          </a:xfrm>
          <a:prstGeom prst="rect">
            <a:avLst/>
          </a:prstGeom>
        </p:spPr>
      </p:pic>
    </p:spTree>
    <p:extLst>
      <p:ext uri="{BB962C8B-B14F-4D97-AF65-F5344CB8AC3E}">
        <p14:creationId xmlns:p14="http://schemas.microsoft.com/office/powerpoint/2010/main" val="2501869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5" name="Titolo 1">
            <a:extLst>
              <a:ext uri="{FF2B5EF4-FFF2-40B4-BE49-F238E27FC236}">
                <a16:creationId xmlns="" xmlns:a16="http://schemas.microsoft.com/office/drawing/2014/main" id="{F4B4500D-B3F2-459E-8838-CE2CFCFF854E}"/>
              </a:ext>
            </a:extLst>
          </p:cNvPr>
          <p:cNvSpPr>
            <a:spLocks noGrp="1"/>
          </p:cNvSpPr>
          <p:nvPr>
            <p:ph type="title"/>
          </p:nvPr>
        </p:nvSpPr>
        <p:spPr>
          <a:xfrm>
            <a:off x="106518" y="564567"/>
            <a:ext cx="10843722" cy="780833"/>
          </a:xfrm>
        </p:spPr>
        <p:txBody>
          <a:bodyPr>
            <a:normAutofit fontScale="90000"/>
          </a:bodyPr>
          <a:lstStyle/>
          <a:p>
            <a:pPr algn="l"/>
            <a:r>
              <a:rPr lang="it-IT" dirty="0" smtClean="0"/>
              <a:t>Nexi </a:t>
            </a:r>
            <a:r>
              <a:rPr lang="it-IT" dirty="0" err="1" smtClean="0"/>
              <a:t>Payments</a:t>
            </a:r>
            <a:r>
              <a:rPr lang="it-IT" dirty="0"/>
              <a:t/>
            </a:r>
            <a:br>
              <a:rPr lang="it-IT" dirty="0"/>
            </a:br>
            <a:r>
              <a:rPr lang="it-IT" sz="3100" dirty="0" err="1" smtClean="0"/>
              <a:t>Main</a:t>
            </a:r>
            <a:r>
              <a:rPr lang="it-IT" sz="3100" dirty="0" smtClean="0"/>
              <a:t> benefits</a:t>
            </a:r>
            <a:r>
              <a:rPr lang="it-IT" dirty="0"/>
              <a:t/>
            </a:r>
            <a:br>
              <a:rPr lang="it-IT" dirty="0"/>
            </a:br>
            <a:endParaRPr lang="it-IT" dirty="0"/>
          </a:p>
        </p:txBody>
      </p:sp>
      <p:sp>
        <p:nvSpPr>
          <p:cNvPr id="6" name="Rettangolo 5"/>
          <p:cNvSpPr/>
          <p:nvPr/>
        </p:nvSpPr>
        <p:spPr>
          <a:xfrm>
            <a:off x="598858" y="2266580"/>
            <a:ext cx="11196569" cy="2862322"/>
          </a:xfrm>
          <a:prstGeom prst="rect">
            <a:avLst/>
          </a:prstGeom>
        </p:spPr>
        <p:txBody>
          <a:bodyPr wrap="square">
            <a:spAutoFit/>
          </a:bodyPr>
          <a:lstStyle/>
          <a:p>
            <a:pPr algn="just"/>
            <a:r>
              <a:rPr lang="en-GB" dirty="0">
                <a:ea typeface="Calibri" panose="020F0502020204030204" pitchFamily="34" charset="0"/>
              </a:rPr>
              <a:t>The concept proposed is very interesting and valuable for </a:t>
            </a:r>
            <a:r>
              <a:rPr lang="en-GB" dirty="0" smtClean="0">
                <a:ea typeface="Calibri" panose="020F0502020204030204" pitchFamily="34" charset="0"/>
              </a:rPr>
              <a:t>some </a:t>
            </a:r>
            <a:r>
              <a:rPr lang="en-GB" dirty="0">
                <a:ea typeface="Calibri" panose="020F0502020204030204" pitchFamily="34" charset="0"/>
              </a:rPr>
              <a:t>main reasons:</a:t>
            </a:r>
          </a:p>
          <a:p>
            <a:pPr algn="just"/>
            <a:endParaRPr lang="en-GB" dirty="0">
              <a:ea typeface="Calibri" panose="020F0502020204030204" pitchFamily="34" charset="0"/>
            </a:endParaRPr>
          </a:p>
          <a:p>
            <a:pPr marL="285750" indent="-285750" algn="just">
              <a:buFont typeface="Arial" panose="020B0604020202020204" pitchFamily="34" charset="0"/>
              <a:buChar char="•"/>
            </a:pPr>
            <a:r>
              <a:rPr lang="en-GB" dirty="0">
                <a:ea typeface="Calibri" panose="020F0502020204030204" pitchFamily="34" charset="0"/>
              </a:rPr>
              <a:t>supports the </a:t>
            </a:r>
            <a:r>
              <a:rPr lang="en-GB" b="1" dirty="0">
                <a:ea typeface="Calibri" panose="020F0502020204030204" pitchFamily="34" charset="0"/>
              </a:rPr>
              <a:t>information gathering and sharing</a:t>
            </a:r>
          </a:p>
          <a:p>
            <a:pPr algn="just"/>
            <a:r>
              <a:rPr lang="en-GB" dirty="0">
                <a:ea typeface="Calibri" panose="020F0502020204030204" pitchFamily="34" charset="0"/>
              </a:rPr>
              <a:t> </a:t>
            </a:r>
          </a:p>
          <a:p>
            <a:pPr marL="285750" indent="-285750" algn="just">
              <a:buFont typeface="Arial" panose="020B0604020202020204" pitchFamily="34" charset="0"/>
              <a:buChar char="•"/>
            </a:pPr>
            <a:r>
              <a:rPr lang="en-GB" b="1" dirty="0">
                <a:ea typeface="Calibri" panose="020F0502020204030204" pitchFamily="34" charset="0"/>
              </a:rPr>
              <a:t>collects</a:t>
            </a:r>
            <a:r>
              <a:rPr lang="en-GB" dirty="0">
                <a:ea typeface="Calibri" panose="020F0502020204030204" pitchFamily="34" charset="0"/>
              </a:rPr>
              <a:t> </a:t>
            </a:r>
            <a:r>
              <a:rPr lang="en-GB" b="1" dirty="0">
                <a:ea typeface="Calibri" panose="020F0502020204030204" pitchFamily="34" charset="0"/>
              </a:rPr>
              <a:t>data from different type of sources</a:t>
            </a:r>
            <a:r>
              <a:rPr lang="en-GB" dirty="0">
                <a:ea typeface="Calibri" panose="020F0502020204030204" pitchFamily="34" charset="0"/>
              </a:rPr>
              <a:t>, logical and physical, coming from different cultural </a:t>
            </a:r>
            <a:r>
              <a:rPr lang="en-GB" dirty="0" smtClean="0">
                <a:ea typeface="Calibri" panose="020F0502020204030204" pitchFamily="34" charset="0"/>
              </a:rPr>
              <a:t>context</a:t>
            </a:r>
          </a:p>
          <a:p>
            <a:pPr marL="285750" indent="-285750" algn="just">
              <a:buFont typeface="Arial" panose="020B0604020202020204" pitchFamily="34" charset="0"/>
              <a:buChar char="•"/>
            </a:pPr>
            <a:endParaRPr lang="en-GB" dirty="0">
              <a:ea typeface="Calibri" panose="020F0502020204030204" pitchFamily="34" charset="0"/>
            </a:endParaRPr>
          </a:p>
          <a:p>
            <a:pPr marL="285750" indent="-285750" algn="just">
              <a:buFont typeface="Arial" panose="020B0604020202020204" pitchFamily="34" charset="0"/>
              <a:buChar char="•"/>
            </a:pPr>
            <a:r>
              <a:rPr lang="en-GB" dirty="0" smtClean="0">
                <a:ea typeface="Calibri" panose="020F0502020204030204" pitchFamily="34" charset="0"/>
              </a:rPr>
              <a:t>integrates and </a:t>
            </a:r>
            <a:r>
              <a:rPr lang="en-GB" dirty="0" smtClean="0">
                <a:ea typeface="Calibri" panose="020F0502020204030204" pitchFamily="34" charset="0"/>
              </a:rPr>
              <a:t>improve </a:t>
            </a:r>
            <a:r>
              <a:rPr lang="en-GB" dirty="0" smtClean="0">
                <a:ea typeface="Calibri" panose="020F0502020204030204" pitchFamily="34" charset="0"/>
              </a:rPr>
              <a:t>current incident response systems and process with new valuable controls</a:t>
            </a:r>
            <a:endParaRPr lang="en-GB" dirty="0">
              <a:ea typeface="Calibri" panose="020F0502020204030204" pitchFamily="34" charset="0"/>
            </a:endParaRPr>
          </a:p>
          <a:p>
            <a:pPr marL="285750" indent="-285750" algn="just">
              <a:buFont typeface="Arial" panose="020B0604020202020204" pitchFamily="34" charset="0"/>
              <a:buChar char="•"/>
            </a:pPr>
            <a:endParaRPr lang="en-GB" dirty="0">
              <a:ea typeface="Calibri" panose="020F0502020204030204" pitchFamily="34" charset="0"/>
            </a:endParaRPr>
          </a:p>
          <a:p>
            <a:pPr marL="285750" indent="-285750" algn="just">
              <a:buFont typeface="Arial" panose="020B0604020202020204" pitchFamily="34" charset="0"/>
              <a:buChar char="•"/>
            </a:pPr>
            <a:r>
              <a:rPr lang="en-GB" dirty="0" smtClean="0">
                <a:ea typeface="Calibri" panose="020F0502020204030204" pitchFamily="34" charset="0"/>
              </a:rPr>
              <a:t>provides a </a:t>
            </a:r>
            <a:r>
              <a:rPr lang="en-GB" dirty="0">
                <a:ea typeface="Calibri" panose="020F0502020204030204" pitchFamily="34" charset="0"/>
              </a:rPr>
              <a:t>user </a:t>
            </a:r>
            <a:r>
              <a:rPr lang="en-GB" dirty="0" smtClean="0">
                <a:ea typeface="Calibri" panose="020F0502020204030204" pitchFamily="34" charset="0"/>
              </a:rPr>
              <a:t>friendly dashboard, with great </a:t>
            </a:r>
            <a:r>
              <a:rPr lang="en-GB" b="1" dirty="0" smtClean="0">
                <a:ea typeface="Calibri" panose="020F0502020204030204" pitchFamily="34" charset="0"/>
              </a:rPr>
              <a:t>functionalities</a:t>
            </a:r>
            <a:r>
              <a:rPr lang="en-GB" dirty="0">
                <a:ea typeface="Calibri" panose="020F0502020204030204" pitchFamily="34" charset="0"/>
              </a:rPr>
              <a:t>, </a:t>
            </a:r>
            <a:r>
              <a:rPr lang="en-GB" b="1" dirty="0">
                <a:ea typeface="Calibri" panose="020F0502020204030204" pitchFamily="34" charset="0"/>
              </a:rPr>
              <a:t>graphics</a:t>
            </a:r>
            <a:r>
              <a:rPr lang="en-GB" dirty="0">
                <a:ea typeface="Calibri" panose="020F0502020204030204" pitchFamily="34" charset="0"/>
              </a:rPr>
              <a:t> and </a:t>
            </a:r>
            <a:r>
              <a:rPr lang="en-GB" b="1" dirty="0">
                <a:ea typeface="Calibri" panose="020F0502020204030204" pitchFamily="34" charset="0"/>
              </a:rPr>
              <a:t>contents</a:t>
            </a:r>
          </a:p>
          <a:p>
            <a:pPr algn="just"/>
            <a:endParaRPr lang="en-GB" dirty="0">
              <a:ea typeface="Calibri" panose="020F0502020204030204" pitchFamily="34" charset="0"/>
            </a:endParaRPr>
          </a:p>
        </p:txBody>
      </p:sp>
      <p:grpSp>
        <p:nvGrpSpPr>
          <p:cNvPr id="2" name="Gruppo 1"/>
          <p:cNvGrpSpPr/>
          <p:nvPr/>
        </p:nvGrpSpPr>
        <p:grpSpPr>
          <a:xfrm>
            <a:off x="396573" y="2803762"/>
            <a:ext cx="432000" cy="432000"/>
            <a:chOff x="396573" y="2075974"/>
            <a:chExt cx="432000" cy="432000"/>
          </a:xfrm>
        </p:grpSpPr>
        <p:sp>
          <p:nvSpPr>
            <p:cNvPr id="4" name="Oval 3">
              <a:extLst>
                <a:ext uri="{FF2B5EF4-FFF2-40B4-BE49-F238E27FC236}">
                  <a16:creationId xmlns="" xmlns:a16="http://schemas.microsoft.com/office/drawing/2014/main" id="{CBE16820-A4B3-42B0-A32F-F5D727433781}"/>
                </a:ext>
              </a:extLst>
            </p:cNvPr>
            <p:cNvSpPr/>
            <p:nvPr/>
          </p:nvSpPr>
          <p:spPr>
            <a:xfrm>
              <a:off x="396573" y="2075974"/>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Graphic 2" descr="Presentation with bar chart">
              <a:extLst>
                <a:ext uri="{FF2B5EF4-FFF2-40B4-BE49-F238E27FC236}">
                  <a16:creationId xmlns="" xmlns:a16="http://schemas.microsoft.com/office/drawing/2014/main" id="{7A05B01C-C2F6-480E-A4F3-16D4A516265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97083" y="2165974"/>
              <a:ext cx="252000" cy="252000"/>
            </a:xfrm>
            <a:prstGeom prst="rect">
              <a:avLst/>
            </a:prstGeom>
          </p:spPr>
        </p:pic>
      </p:grpSp>
      <p:grpSp>
        <p:nvGrpSpPr>
          <p:cNvPr id="8" name="Gruppo 7"/>
          <p:cNvGrpSpPr/>
          <p:nvPr/>
        </p:nvGrpSpPr>
        <p:grpSpPr>
          <a:xfrm>
            <a:off x="396573" y="3329409"/>
            <a:ext cx="432000" cy="432000"/>
            <a:chOff x="396573" y="2601621"/>
            <a:chExt cx="432000" cy="432000"/>
          </a:xfrm>
        </p:grpSpPr>
        <p:sp>
          <p:nvSpPr>
            <p:cNvPr id="7" name="Oval 6">
              <a:extLst>
                <a:ext uri="{FF2B5EF4-FFF2-40B4-BE49-F238E27FC236}">
                  <a16:creationId xmlns="" xmlns:a16="http://schemas.microsoft.com/office/drawing/2014/main" id="{D572E02B-6FEF-4453-9E39-698F57287802}"/>
                </a:ext>
              </a:extLst>
            </p:cNvPr>
            <p:cNvSpPr/>
            <p:nvPr/>
          </p:nvSpPr>
          <p:spPr>
            <a:xfrm>
              <a:off x="396573" y="2601621"/>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Graphic 8" descr="User network">
              <a:extLst>
                <a:ext uri="{FF2B5EF4-FFF2-40B4-BE49-F238E27FC236}">
                  <a16:creationId xmlns="" xmlns:a16="http://schemas.microsoft.com/office/drawing/2014/main" id="{D1A767AC-E6F8-45F3-8DD3-02218BE3458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97083" y="2701490"/>
              <a:ext cx="252000" cy="252000"/>
            </a:xfrm>
            <a:prstGeom prst="rect">
              <a:avLst/>
            </a:prstGeom>
          </p:spPr>
        </p:pic>
      </p:grpSp>
      <p:grpSp>
        <p:nvGrpSpPr>
          <p:cNvPr id="18" name="Gruppo 17"/>
          <p:cNvGrpSpPr/>
          <p:nvPr/>
        </p:nvGrpSpPr>
        <p:grpSpPr>
          <a:xfrm>
            <a:off x="388421" y="4392124"/>
            <a:ext cx="432000" cy="432000"/>
            <a:chOff x="994911" y="4989277"/>
            <a:chExt cx="432000" cy="432000"/>
          </a:xfrm>
        </p:grpSpPr>
        <p:sp>
          <p:nvSpPr>
            <p:cNvPr id="15" name="Oval 6">
              <a:extLst>
                <a:ext uri="{FF2B5EF4-FFF2-40B4-BE49-F238E27FC236}">
                  <a16:creationId xmlns="" xmlns:a16="http://schemas.microsoft.com/office/drawing/2014/main" id="{D572E02B-6FEF-4453-9E39-698F57287802}"/>
                </a:ext>
              </a:extLst>
            </p:cNvPr>
            <p:cNvSpPr/>
            <p:nvPr/>
          </p:nvSpPr>
          <p:spPr>
            <a:xfrm>
              <a:off x="994911" y="4989277"/>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59428" y="5053312"/>
              <a:ext cx="330159" cy="330159"/>
            </a:xfrm>
            <a:prstGeom prst="rect">
              <a:avLst/>
            </a:prstGeom>
          </p:spPr>
        </p:pic>
      </p:grpSp>
      <p:grpSp>
        <p:nvGrpSpPr>
          <p:cNvPr id="23" name="Gruppo 22"/>
          <p:cNvGrpSpPr/>
          <p:nvPr/>
        </p:nvGrpSpPr>
        <p:grpSpPr>
          <a:xfrm>
            <a:off x="396573" y="3855056"/>
            <a:ext cx="432000" cy="432000"/>
            <a:chOff x="1977735" y="5496246"/>
            <a:chExt cx="432000" cy="432000"/>
          </a:xfrm>
        </p:grpSpPr>
        <p:sp>
          <p:nvSpPr>
            <p:cNvPr id="21" name="Oval 6">
              <a:extLst>
                <a:ext uri="{FF2B5EF4-FFF2-40B4-BE49-F238E27FC236}">
                  <a16:creationId xmlns="" xmlns:a16="http://schemas.microsoft.com/office/drawing/2014/main" id="{D572E02B-6FEF-4453-9E39-698F57287802}"/>
                </a:ext>
              </a:extLst>
            </p:cNvPr>
            <p:cNvSpPr/>
            <p:nvPr/>
          </p:nvSpPr>
          <p:spPr>
            <a:xfrm>
              <a:off x="1977735" y="5496246"/>
              <a:ext cx="432000" cy="432000"/>
            </a:xfrm>
            <a:prstGeom prst="ellipse">
              <a:avLst/>
            </a:prstGeom>
            <a:solidFill>
              <a:schemeClr val="bg1"/>
            </a:solidFill>
            <a:ln>
              <a:solidFill>
                <a:srgbClr val="1E365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p:cNvPicPr>
              <a:picLocks noChangeAspect="1"/>
            </p:cNvPicPr>
            <p:nvPr/>
          </p:nvPicPr>
          <p:blipFill>
            <a:blip r:embed="rId10"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28655" y="5560763"/>
              <a:ext cx="330159" cy="330159"/>
            </a:xfrm>
            <a:prstGeom prst="rect">
              <a:avLst/>
            </a:prstGeom>
          </p:spPr>
        </p:pic>
      </p:grpSp>
      <p:pic>
        <p:nvPicPr>
          <p:cNvPr id="10" name="Segnale acust. regist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50240" y="5440482"/>
            <a:ext cx="609600" cy="609600"/>
          </a:xfrm>
          <a:prstGeom prst="rect">
            <a:avLst/>
          </a:prstGeom>
        </p:spPr>
      </p:pic>
    </p:spTree>
    <p:extLst>
      <p:ext uri="{BB962C8B-B14F-4D97-AF65-F5344CB8AC3E}">
        <p14:creationId xmlns:p14="http://schemas.microsoft.com/office/powerpoint/2010/main" val="3732847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7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p:nvPr/>
        </p:nvSpPr>
        <p:spPr>
          <a:xfrm>
            <a:off x="1588" y="0"/>
            <a:ext cx="12188851" cy="7137450"/>
          </a:xfrm>
          <a:prstGeom prst="rect">
            <a:avLst/>
          </a:prstGeom>
          <a:solidFill>
            <a:schemeClr val="accent6">
              <a:alpha val="90196"/>
            </a:schemeClr>
          </a:solidFill>
          <a:ln>
            <a:noFill/>
          </a:ln>
        </p:spPr>
        <p:txBody>
          <a:bodyPr spcFirstLastPara="1" wrap="square" lIns="45713" tIns="22850" rIns="45713" bIns="22850" anchor="ctr" anchorCtr="0">
            <a:noAutofit/>
          </a:bodyPr>
          <a:lstStyle/>
          <a:p>
            <a:pPr algn="ctr">
              <a:buClr>
                <a:srgbClr val="000000"/>
              </a:buClr>
              <a:buSzPts val="3600"/>
            </a:pPr>
            <a:endParaRPr>
              <a:solidFill>
                <a:schemeClr val="lt1"/>
              </a:solidFill>
              <a:latin typeface="Lato Light"/>
              <a:ea typeface="Lato Light"/>
              <a:cs typeface="Lato Light"/>
              <a:sym typeface="Lato Light"/>
            </a:endParaRPr>
          </a:p>
        </p:txBody>
      </p:sp>
      <p:sp>
        <p:nvSpPr>
          <p:cNvPr id="216" name="Google Shape;216;p32"/>
          <p:cNvSpPr txBox="1"/>
          <p:nvPr/>
        </p:nvSpPr>
        <p:spPr>
          <a:xfrm>
            <a:off x="1244535" y="1107405"/>
            <a:ext cx="9777601" cy="4941300"/>
          </a:xfrm>
          <a:prstGeom prst="rect">
            <a:avLst/>
          </a:prstGeom>
          <a:noFill/>
          <a:ln>
            <a:noFill/>
          </a:ln>
        </p:spPr>
        <p:txBody>
          <a:bodyPr spcFirstLastPara="1" wrap="square" lIns="45713" tIns="22850" rIns="45713" bIns="22850" anchor="t" anchorCtr="0">
            <a:noAutofit/>
          </a:bodyPr>
          <a:lstStyle/>
          <a:p>
            <a:pPr algn="ctr">
              <a:lnSpc>
                <a:spcPct val="96296"/>
              </a:lnSpc>
              <a:buClr>
                <a:srgbClr val="000000"/>
              </a:buClr>
              <a:buSzPts val="13500"/>
            </a:pPr>
            <a:r>
              <a:rPr lang="en-US" sz="6000" b="1" dirty="0" smtClean="0">
                <a:solidFill>
                  <a:schemeClr val="dk2"/>
                </a:solidFill>
                <a:latin typeface="Lato"/>
                <a:ea typeface="Lato"/>
                <a:cs typeface="Lato"/>
                <a:sym typeface="Lato"/>
              </a:rPr>
              <a:t>Cyber </a:t>
            </a:r>
            <a:r>
              <a:rPr lang="en-US" sz="6000" b="1" dirty="0">
                <a:solidFill>
                  <a:schemeClr val="dk2"/>
                </a:solidFill>
                <a:latin typeface="Lato"/>
                <a:ea typeface="Lato"/>
                <a:cs typeface="Lato"/>
                <a:sym typeface="Lato"/>
              </a:rPr>
              <a:t>and Physical Threats Correlation Pilots</a:t>
            </a:r>
            <a:endParaRPr sz="6000" b="1" dirty="0">
              <a:solidFill>
                <a:schemeClr val="dk2"/>
              </a:solidFill>
              <a:latin typeface="Lato"/>
              <a:ea typeface="Lato"/>
              <a:cs typeface="Lato"/>
              <a:sym typeface="Lato"/>
            </a:endParaRPr>
          </a:p>
          <a:p>
            <a:pPr algn="ctr">
              <a:lnSpc>
                <a:spcPct val="96296"/>
              </a:lnSpc>
              <a:buClr>
                <a:srgbClr val="000000"/>
              </a:buClr>
              <a:buSzPts val="13500"/>
            </a:pPr>
            <a:r>
              <a:rPr lang="en-US" sz="6000" b="1" dirty="0">
                <a:solidFill>
                  <a:schemeClr val="dk2"/>
                </a:solidFill>
                <a:latin typeface="Lato"/>
                <a:ea typeface="Lato"/>
                <a:cs typeface="Lato"/>
                <a:sym typeface="Lato"/>
              </a:rPr>
              <a:t>-</a:t>
            </a:r>
            <a:endParaRPr sz="6000" b="1" dirty="0">
              <a:solidFill>
                <a:schemeClr val="dk2"/>
              </a:solidFill>
              <a:latin typeface="Lato"/>
              <a:ea typeface="Lato"/>
              <a:cs typeface="Lato"/>
              <a:sym typeface="Lato"/>
            </a:endParaRPr>
          </a:p>
          <a:p>
            <a:pPr algn="ctr">
              <a:lnSpc>
                <a:spcPct val="96296"/>
              </a:lnSpc>
              <a:buClr>
                <a:srgbClr val="000000"/>
              </a:buClr>
              <a:buSzPts val="13500"/>
            </a:pPr>
            <a:r>
              <a:rPr lang="en-US" sz="6000" b="1" dirty="0" smtClean="0">
                <a:solidFill>
                  <a:schemeClr val="accent3"/>
                </a:solidFill>
                <a:latin typeface="Lato"/>
                <a:ea typeface="Lato"/>
                <a:cs typeface="Lato"/>
                <a:sym typeface="Lato"/>
              </a:rPr>
              <a:t>NEXI PAYMENTS</a:t>
            </a:r>
          </a:p>
          <a:p>
            <a:pPr algn="ctr">
              <a:lnSpc>
                <a:spcPct val="96296"/>
              </a:lnSpc>
              <a:buClr>
                <a:srgbClr val="000000"/>
              </a:buClr>
              <a:buSzPts val="13500"/>
            </a:pPr>
            <a:endParaRPr lang="en-US" b="1" dirty="0" smtClean="0">
              <a:solidFill>
                <a:schemeClr val="accent3"/>
              </a:solidFill>
              <a:latin typeface="Lato"/>
              <a:ea typeface="Lato"/>
              <a:cs typeface="Lato"/>
              <a:sym typeface="Lato"/>
            </a:endParaRPr>
          </a:p>
        </p:txBody>
      </p:sp>
    </p:spTree>
    <p:extLst>
      <p:ext uri="{BB962C8B-B14F-4D97-AF65-F5344CB8AC3E}">
        <p14:creationId xmlns:p14="http://schemas.microsoft.com/office/powerpoint/2010/main" val="417222174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FINSEC_palette">
      <a:dk1>
        <a:srgbClr val="1E365C"/>
      </a:dk1>
      <a:lt1>
        <a:srgbClr val="FFFFFF"/>
      </a:lt1>
      <a:dk2>
        <a:srgbClr val="1E365C"/>
      </a:dk2>
      <a:lt2>
        <a:srgbClr val="FFFFFF"/>
      </a:lt2>
      <a:accent1>
        <a:srgbClr val="EEE6D6"/>
      </a:accent1>
      <a:accent2>
        <a:srgbClr val="FCDCA2"/>
      </a:accent2>
      <a:accent3>
        <a:srgbClr val="FFBC49"/>
      </a:accent3>
      <a:accent4>
        <a:srgbClr val="9F8556"/>
      </a:accent4>
      <a:accent5>
        <a:srgbClr val="1E365C"/>
      </a:accent5>
      <a:accent6>
        <a:srgbClr val="5D728B"/>
      </a:accent6>
      <a:hlink>
        <a:srgbClr val="1E365C"/>
      </a:hlink>
      <a:folHlink>
        <a:srgbClr val="1E36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7241</TotalTime>
  <Words>1599</Words>
  <Application>Microsoft Office PowerPoint</Application>
  <PresentationFormat>Widescreen</PresentationFormat>
  <Paragraphs>193</Paragraphs>
  <Slides>13</Slides>
  <Notes>7</Notes>
  <HiddenSlides>0</HiddenSlides>
  <MMClips>8</MMClips>
  <ScaleCrop>false</ScaleCrop>
  <HeadingPairs>
    <vt:vector size="8" baseType="variant">
      <vt:variant>
        <vt:lpstr>Caratteri utilizzati</vt:lpstr>
      </vt:variant>
      <vt:variant>
        <vt:i4>5</vt:i4>
      </vt:variant>
      <vt:variant>
        <vt:lpstr>Tema</vt:lpstr>
      </vt:variant>
      <vt:variant>
        <vt:i4>2</vt:i4>
      </vt:variant>
      <vt:variant>
        <vt:lpstr>Server OLE incorporati</vt:lpstr>
      </vt:variant>
      <vt:variant>
        <vt:i4>1</vt:i4>
      </vt:variant>
      <vt:variant>
        <vt:lpstr>Titoli diapositive</vt:lpstr>
      </vt:variant>
      <vt:variant>
        <vt:i4>13</vt:i4>
      </vt:variant>
    </vt:vector>
  </HeadingPairs>
  <TitlesOfParts>
    <vt:vector size="21" baseType="lpstr">
      <vt:lpstr>Arial</vt:lpstr>
      <vt:lpstr>Calibri</vt:lpstr>
      <vt:lpstr>Calibri Light</vt:lpstr>
      <vt:lpstr>Lato</vt:lpstr>
      <vt:lpstr>Lato Light</vt:lpstr>
      <vt:lpstr>Tema di Office</vt:lpstr>
      <vt:lpstr>Default Theme</vt:lpstr>
      <vt:lpstr>think-cell Folie</vt:lpstr>
      <vt:lpstr>Presentazione standard di PowerPoint</vt:lpstr>
      <vt:lpstr> Nexi Payments Cyber Security approach </vt:lpstr>
      <vt:lpstr> Nexi Payments Security requirements </vt:lpstr>
      <vt:lpstr> Nexi Payments Finsec features </vt:lpstr>
      <vt:lpstr>Use Case #1 Unauthorized access to the data room</vt:lpstr>
      <vt:lpstr>Use Case #2 Unauthorized access to server rack in the data room</vt:lpstr>
      <vt:lpstr>Use Case #3 Unauthorized access to app in the data room</vt:lpstr>
      <vt:lpstr>Nexi Payments Main benefits </vt:lpstr>
      <vt:lpstr>Presentazione standard di PowerPoint</vt:lpstr>
      <vt:lpstr> Use case #1 Use case overview </vt:lpstr>
      <vt:lpstr> Use case #2 Use case overview </vt:lpstr>
      <vt:lpstr> Use case #3 Use case overview </vt:lpstr>
      <vt:lpstr>Presentazione standard di PowerPoint</vt:lpstr>
    </vt:vector>
  </TitlesOfParts>
  <Company>ICBPI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De Maestri Andrea</dc:creator>
  <cp:lastModifiedBy>De Maestri Andrea</cp:lastModifiedBy>
  <cp:revision>46</cp:revision>
  <dcterms:created xsi:type="dcterms:W3CDTF">2021-01-05T09:39:16Z</dcterms:created>
  <dcterms:modified xsi:type="dcterms:W3CDTF">2021-02-01T12:07:14Z</dcterms:modified>
</cp:coreProperties>
</file>