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68" r:id="rId5"/>
    <p:sldId id="269" r:id="rId6"/>
    <p:sldId id="264" r:id="rId7"/>
    <p:sldId id="263" r:id="rId8"/>
    <p:sldId id="266" r:id="rId9"/>
    <p:sldId id="265" r:id="rId10"/>
    <p:sldId id="257" r:id="rId11"/>
  </p:sldIdLst>
  <p:sldSz cx="2437765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 Light" panose="020F0302020204030203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P9kffz1JXC+CRDa067mYWQh2R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4" y="-540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2084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0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02f8bdbaa_0_68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03" name="Google Shape;203;g602f8bdba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7ba9e45d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6" name="Google Shape;886;g7ba9e45d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02f8bdbaa_0_39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88" name="Google Shape;188;g602f8bdba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8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8000"/>
              <a:buFont typeface="Lato"/>
              <a:buNone/>
              <a:defRPr sz="8000" b="1">
                <a:solidFill>
                  <a:srgbClr val="1E36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body" idx="1"/>
          </p:nvPr>
        </p:nvSpPr>
        <p:spPr>
          <a:xfrm>
            <a:off x="1675963" y="2989385"/>
            <a:ext cx="21025723" cy="95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4800"/>
              <a:buChar char="•"/>
              <a:defRPr>
                <a:solidFill>
                  <a:srgbClr val="1E365C"/>
                </a:solidFill>
              </a:defRPr>
            </a:lvl1pPr>
            <a:lvl2pPr marL="914400" lvl="1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Char char="•"/>
              <a:defRPr>
                <a:solidFill>
                  <a:srgbClr val="1E365C"/>
                </a:solidFill>
              </a:defRPr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Char char="•"/>
              <a:defRPr>
                <a:solidFill>
                  <a:srgbClr val="1E365C"/>
                </a:solidFill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Char char="•"/>
              <a:defRPr>
                <a:solidFill>
                  <a:srgbClr val="1E365C"/>
                </a:solidFill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Char char="•"/>
              <a:defRPr>
                <a:solidFill>
                  <a:srgbClr val="1E365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8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marR="0" lvl="1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marR="0" lvl="2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marR="0" lvl="3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marR="0" lvl="4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marR="0" lvl="5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marR="0" lvl="6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marR="0" lvl="7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marR="0" lvl="8" indent="0" algn="l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</a:t>
            </a:r>
            <a:r>
              <a:rPr lang="en-US" u="none"/>
              <a:t>	                         </a:t>
            </a:r>
            <a:endParaRPr sz="2000"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© 2018 FINSEC Consortium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text grey">
  <p:cSld name="Headline and text gre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6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 txBox="1">
            <a:spLocks noGrp="1"/>
          </p:cNvSpPr>
          <p:nvPr>
            <p:ph type="dt" idx="10"/>
          </p:nvPr>
        </p:nvSpPr>
        <p:spPr>
          <a:xfrm>
            <a:off x="20163195" y="13343481"/>
            <a:ext cx="10098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4" name="Google Shape;64;p67"/>
          <p:cNvSpPr txBox="1">
            <a:spLocks noGrp="1"/>
          </p:cNvSpPr>
          <p:nvPr>
            <p:ph type="body" idx="1"/>
          </p:nvPr>
        </p:nvSpPr>
        <p:spPr>
          <a:xfrm>
            <a:off x="2607056" y="4195239"/>
            <a:ext cx="19172007" cy="3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533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4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8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	                        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rgbClr val="1E365C"/>
              </a:solidFill>
            </a:endParaRPr>
          </a:p>
        </p:txBody>
      </p:sp>
      <p:sp>
        <p:nvSpPr>
          <p:cNvPr id="68" name="Google Shape;68;p68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icture Left">
  <p:cSld name="Half Picture Lef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9"/>
          <p:cNvSpPr/>
          <p:nvPr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69"/>
          <p:cNvSpPr>
            <a:spLocks noGrp="1"/>
          </p:cNvSpPr>
          <p:nvPr>
            <p:ph type="pic" idx="2"/>
          </p:nvPr>
        </p:nvSpPr>
        <p:spPr>
          <a:xfrm>
            <a:off x="0" y="0"/>
            <a:ext cx="12168235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2" name="Google Shape;72;p69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9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" name="Google Shape;74;p69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">
  <p:cSld name="Competitor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0"/>
          <p:cNvSpPr>
            <a:spLocks noGrp="1"/>
          </p:cNvSpPr>
          <p:nvPr>
            <p:ph type="pic" idx="2"/>
          </p:nvPr>
        </p:nvSpPr>
        <p:spPr>
          <a:xfrm>
            <a:off x="16148105" y="3612994"/>
            <a:ext cx="5819852" cy="279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7" name="Google Shape;77;p70"/>
          <p:cNvSpPr>
            <a:spLocks noGrp="1"/>
          </p:cNvSpPr>
          <p:nvPr>
            <p:ph type="pic" idx="3"/>
          </p:nvPr>
        </p:nvSpPr>
        <p:spPr>
          <a:xfrm>
            <a:off x="2409748" y="3612994"/>
            <a:ext cx="5819852" cy="279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8" name="Google Shape;78;p70"/>
          <p:cNvSpPr>
            <a:spLocks noGrp="1"/>
          </p:cNvSpPr>
          <p:nvPr>
            <p:ph type="pic" idx="4"/>
          </p:nvPr>
        </p:nvSpPr>
        <p:spPr>
          <a:xfrm>
            <a:off x="9278926" y="3612994"/>
            <a:ext cx="5819852" cy="279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rgbClr val="1E365C"/>
              </a:solidFill>
            </a:endParaRPr>
          </a:p>
        </p:txBody>
      </p:sp>
      <p:sp>
        <p:nvSpPr>
          <p:cNvPr id="81" name="Google Shape;81;p70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etitors">
  <p:cSld name="1_Competitor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1"/>
          <p:cNvSpPr>
            <a:spLocks noGrp="1"/>
          </p:cNvSpPr>
          <p:nvPr>
            <p:ph type="pic" idx="2"/>
          </p:nvPr>
        </p:nvSpPr>
        <p:spPr>
          <a:xfrm>
            <a:off x="15291434" y="3411210"/>
            <a:ext cx="7434751" cy="801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71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Mission 2">
  <p:cSld name="Our Miss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2"/>
          <p:cNvSpPr>
            <a:spLocks noGrp="1"/>
          </p:cNvSpPr>
          <p:nvPr>
            <p:ph type="pic" idx="2"/>
          </p:nvPr>
        </p:nvSpPr>
        <p:spPr>
          <a:xfrm>
            <a:off x="1" y="4091685"/>
            <a:ext cx="12105683" cy="676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9" name="Google Shape;89;p72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2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72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icture Right">
  <p:cSld name="Half Picture Righ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3"/>
          <p:cNvSpPr/>
          <p:nvPr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Google Shape;94;p73"/>
          <p:cNvSpPr>
            <a:spLocks noGrp="1"/>
          </p:cNvSpPr>
          <p:nvPr>
            <p:ph type="pic" idx="2"/>
          </p:nvPr>
        </p:nvSpPr>
        <p:spPr>
          <a:xfrm>
            <a:off x="12209415" y="0"/>
            <a:ext cx="12168235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5" name="Google Shape;95;p73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3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73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no footer">
  <p:cSld name="Contact us no foot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4"/>
          <p:cNvSpPr/>
          <p:nvPr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74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4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74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vision 2">
  <p:cSld name="Our vision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5"/>
          <p:cNvSpPr>
            <a:spLocks noGrp="1"/>
          </p:cNvSpPr>
          <p:nvPr>
            <p:ph type="pic" idx="2"/>
          </p:nvPr>
        </p:nvSpPr>
        <p:spPr>
          <a:xfrm>
            <a:off x="0" y="0"/>
            <a:ext cx="8675648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05" name="Google Shape;105;p75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5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dership skils">
  <p:cSld name="Leadership skil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6"/>
          <p:cNvSpPr>
            <a:spLocks noGrp="1"/>
          </p:cNvSpPr>
          <p:nvPr>
            <p:ph type="pic" idx="2"/>
          </p:nvPr>
        </p:nvSpPr>
        <p:spPr>
          <a:xfrm>
            <a:off x="2682362" y="3945706"/>
            <a:ext cx="2935224" cy="29351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09" name="Google Shape;109;p76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6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 v4">
  <p:cSld name="Big Picture v4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9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49" cy="137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5" name="Google Shape;25;p59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9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" name="Google Shape;27;p59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lium_Break">
  <p:cSld name="Helium_Brea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7"/>
          <p:cNvSpPr>
            <a:spLocks noGrp="1"/>
          </p:cNvSpPr>
          <p:nvPr>
            <p:ph type="pic" idx="2"/>
          </p:nvPr>
        </p:nvSpPr>
        <p:spPr>
          <a:xfrm>
            <a:off x="13467525" y="44604"/>
            <a:ext cx="11088796" cy="1349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3" name="Google Shape;113;p77"/>
          <p:cNvSpPr/>
          <p:nvPr/>
        </p:nvSpPr>
        <p:spPr>
          <a:xfrm>
            <a:off x="7738946" y="12533971"/>
            <a:ext cx="8162693" cy="10019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essage">
  <p:cSld name="Welcome Mess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8"/>
          <p:cNvSpPr>
            <a:spLocks noGrp="1"/>
          </p:cNvSpPr>
          <p:nvPr>
            <p:ph type="pic" idx="2"/>
          </p:nvPr>
        </p:nvSpPr>
        <p:spPr>
          <a:xfrm>
            <a:off x="2281303" y="3335262"/>
            <a:ext cx="4496578" cy="521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6" name="Google Shape;116;p78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8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2">
  <p:cSld name="1_Team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9"/>
          <p:cNvSpPr>
            <a:spLocks noGrp="1"/>
          </p:cNvSpPr>
          <p:nvPr>
            <p:ph type="pic" idx="2"/>
          </p:nvPr>
        </p:nvSpPr>
        <p:spPr>
          <a:xfrm>
            <a:off x="18730081" y="4665515"/>
            <a:ext cx="2935224" cy="29351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0" name="Google Shape;120;p79"/>
          <p:cNvSpPr>
            <a:spLocks noGrp="1"/>
          </p:cNvSpPr>
          <p:nvPr>
            <p:ph type="pic" idx="3"/>
          </p:nvPr>
        </p:nvSpPr>
        <p:spPr>
          <a:xfrm>
            <a:off x="13403702" y="4665515"/>
            <a:ext cx="2935224" cy="29351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1" name="Google Shape;121;p79"/>
          <p:cNvSpPr>
            <a:spLocks noGrp="1"/>
          </p:cNvSpPr>
          <p:nvPr>
            <p:ph type="pic" idx="4"/>
          </p:nvPr>
        </p:nvSpPr>
        <p:spPr>
          <a:xfrm>
            <a:off x="8008742" y="4665515"/>
            <a:ext cx="2935224" cy="29351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2" name="Google Shape;122;p79"/>
          <p:cNvSpPr>
            <a:spLocks noGrp="1"/>
          </p:cNvSpPr>
          <p:nvPr>
            <p:ph type="pic" idx="5"/>
          </p:nvPr>
        </p:nvSpPr>
        <p:spPr>
          <a:xfrm>
            <a:off x="2682362" y="4665515"/>
            <a:ext cx="2935224" cy="29351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3" name="Google Shape;123;p79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9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rgbClr val="1E365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0"/>
          <p:cNvSpPr>
            <a:spLocks noGrp="1"/>
          </p:cNvSpPr>
          <p:nvPr>
            <p:ph type="pic" idx="2"/>
          </p:nvPr>
        </p:nvSpPr>
        <p:spPr>
          <a:xfrm>
            <a:off x="15790413" y="4036740"/>
            <a:ext cx="4136597" cy="782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0" name="Google Shape;30;p60"/>
          <p:cNvSpPr>
            <a:spLocks noGrp="1"/>
          </p:cNvSpPr>
          <p:nvPr>
            <p:ph type="pic" idx="3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1" name="Google Shape;31;p60"/>
          <p:cNvSpPr>
            <a:spLocks noGrp="1"/>
          </p:cNvSpPr>
          <p:nvPr>
            <p:ph type="pic" idx="4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2" name="Google Shape;32;p60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efault Slide">
  <p:cSld name="5_Default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1"/>
          <p:cNvSpPr>
            <a:spLocks noGrp="1"/>
          </p:cNvSpPr>
          <p:nvPr>
            <p:ph type="pic" idx="2"/>
          </p:nvPr>
        </p:nvSpPr>
        <p:spPr>
          <a:xfrm>
            <a:off x="3072889" y="1449173"/>
            <a:ext cx="7076660" cy="1041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ojects 2">
  <p:cSld name="2_Projects 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>
            <a:spLocks noGrp="1"/>
          </p:cNvSpPr>
          <p:nvPr>
            <p:ph type="pic" idx="2"/>
          </p:nvPr>
        </p:nvSpPr>
        <p:spPr>
          <a:xfrm>
            <a:off x="12188826" y="4173943"/>
            <a:ext cx="9588062" cy="7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2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">
  <p:cSld name="Miss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3"/>
          <p:cNvSpPr>
            <a:spLocks noGrp="1"/>
          </p:cNvSpPr>
          <p:nvPr>
            <p:ph type="pic" idx="2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4" name="Google Shape;44;p63"/>
          <p:cNvSpPr>
            <a:spLocks noGrp="1"/>
          </p:cNvSpPr>
          <p:nvPr>
            <p:ph type="pic" idx="3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3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ster-Placeholder">
  <p:cSld name="3_Master-Placehol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4"/>
          <p:cNvSpPr>
            <a:spLocks noGrp="1"/>
          </p:cNvSpPr>
          <p:nvPr>
            <p:ph type="pic" idx="2"/>
          </p:nvPr>
        </p:nvSpPr>
        <p:spPr>
          <a:xfrm>
            <a:off x="13764080" y="0"/>
            <a:ext cx="10613571" cy="13715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f 3 - v2 - Martik">
  <p:cSld name="Picture of 3 - v2 - Marti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5"/>
          <p:cNvSpPr>
            <a:spLocks noGrp="1"/>
          </p:cNvSpPr>
          <p:nvPr>
            <p:ph type="pic" idx="2"/>
          </p:nvPr>
        </p:nvSpPr>
        <p:spPr>
          <a:xfrm>
            <a:off x="9181766" y="3679900"/>
            <a:ext cx="6039671" cy="622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3" name="Google Shape;53;p65"/>
          <p:cNvSpPr>
            <a:spLocks noGrp="1"/>
          </p:cNvSpPr>
          <p:nvPr>
            <p:ph type="pic" idx="3"/>
          </p:nvPr>
        </p:nvSpPr>
        <p:spPr>
          <a:xfrm>
            <a:off x="15749858" y="3679900"/>
            <a:ext cx="6039671" cy="622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4" name="Google Shape;54;p65"/>
          <p:cNvSpPr>
            <a:spLocks noGrp="1"/>
          </p:cNvSpPr>
          <p:nvPr>
            <p:ph type="pic" idx="4"/>
          </p:nvPr>
        </p:nvSpPr>
        <p:spPr>
          <a:xfrm>
            <a:off x="2546768" y="3679900"/>
            <a:ext cx="6039671" cy="622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5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ster-Placeholder">
  <p:cSld name="2_Master-Placehol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6"/>
          <p:cNvSpPr>
            <a:spLocks noGrp="1"/>
          </p:cNvSpPr>
          <p:nvPr>
            <p:ph type="pic" idx="2"/>
          </p:nvPr>
        </p:nvSpPr>
        <p:spPr>
          <a:xfrm>
            <a:off x="10482942" y="0"/>
            <a:ext cx="13894707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9" name="Google Shape;59;p66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lvl="1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lvl="2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lvl="3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lvl="4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lvl="5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lvl="6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lvl="7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lvl="8" indent="0" algn="l">
              <a:spcBef>
                <a:spcPts val="0"/>
              </a:spcBef>
              <a:buNone/>
              <a:defRPr u="sng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6000"/>
              <a:buFont typeface="Lato"/>
              <a:buNone/>
              <a:defRPr sz="6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36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1E36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1" i="0" u="sng" strike="noStrike" cap="none">
                <a:solidFill>
                  <a:srgbClr val="1E365C"/>
                </a:solidFill>
                <a:latin typeface="Lato Light"/>
                <a:ea typeface="Lato Light"/>
                <a:cs typeface="Lato Light"/>
                <a:sym typeface="Lato Light"/>
                <a:hlinkClick r:id="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</a:t>
            </a:r>
            <a:r>
              <a:rPr lang="en-US" u="none"/>
              <a:t>	                         </a:t>
            </a:r>
            <a:endParaRPr sz="2000"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© 2018 FINSEC Consortium</a:t>
            </a:r>
            <a:endParaRPr sz="1400" b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57" descr="https://app.finsec-project.eu/static/images/flag_yellow_low.jp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 flipH="1">
            <a:off x="827569" y="12757652"/>
            <a:ext cx="1006322" cy="68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94127" y="12733990"/>
            <a:ext cx="2060711" cy="68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7"/>
          <p:cNvSpPr/>
          <p:nvPr/>
        </p:nvSpPr>
        <p:spPr>
          <a:xfrm>
            <a:off x="23058002" y="505468"/>
            <a:ext cx="720000" cy="720000"/>
          </a:xfrm>
          <a:prstGeom prst="ellipse">
            <a:avLst/>
          </a:prstGeom>
          <a:solidFill>
            <a:srgbClr val="1E365C"/>
          </a:solidFill>
          <a:ln w="50800" cap="rnd" cmpd="sng">
            <a:solidFill>
              <a:srgbClr val="FEBC49"/>
            </a:solidFill>
            <a:prstDash val="solid"/>
            <a:bevel/>
            <a:headEnd type="none" w="sm" len="sm"/>
            <a:tailEnd type="none" w="sm" len="sm"/>
          </a:ln>
          <a:effectLst>
            <a:outerShdw blurRad="50800" dist="50800" dir="2580000" sx="94000" sy="94000" algn="ctr" rotWithShape="0">
              <a:srgbClr val="666666">
                <a:alpha val="77254"/>
              </a:srgbClr>
            </a:outerShdw>
          </a:effectLst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" name="Google Shape;17;p57"/>
          <p:cNvSpPr txBox="1"/>
          <p:nvPr/>
        </p:nvSpPr>
        <p:spPr>
          <a:xfrm>
            <a:off x="23050627" y="581131"/>
            <a:ext cx="726654" cy="55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400" rIns="182800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‹Nr.›</a:t>
            </a:fld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344">
          <p15:clr>
            <a:srgbClr val="F26B43"/>
          </p15:clr>
        </p15:guide>
        <p15:guide id="2" pos="76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insec-project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7.svg"/><Relationship Id="rId15" Type="http://schemas.openxmlformats.org/officeDocument/2006/relationships/image" Target="../media/image11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7.svg"/><Relationship Id="rId5" Type="http://schemas.openxmlformats.org/officeDocument/2006/relationships/image" Target="../media/image13.pn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18.svg"/><Relationship Id="rId9" Type="http://schemas.openxmlformats.org/officeDocument/2006/relationships/image" Target="../media/image5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7.svg"/><Relationship Id="rId5" Type="http://schemas.openxmlformats.org/officeDocument/2006/relationships/image" Target="../media/image13.pn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18.svg"/><Relationship Id="rId9" Type="http://schemas.openxmlformats.org/officeDocument/2006/relationships/image" Target="../media/image5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/>
        </p:nvSpPr>
        <p:spPr>
          <a:xfrm>
            <a:off x="1790201" y="8373035"/>
            <a:ext cx="2163533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Integrated Framework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Predictive and Collaborative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Security of Financial Infrastructures</a:t>
            </a:r>
            <a:endParaRPr sz="6600" b="1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0" name="Google Shape;130;p1"/>
          <p:cNvGrpSpPr/>
          <p:nvPr/>
        </p:nvGrpSpPr>
        <p:grpSpPr>
          <a:xfrm>
            <a:off x="10026243" y="11633431"/>
            <a:ext cx="5042779" cy="253569"/>
            <a:chOff x="6913974" y="7539452"/>
            <a:chExt cx="5042779" cy="253569"/>
          </a:xfrm>
        </p:grpSpPr>
        <p:sp>
          <p:nvSpPr>
            <p:cNvPr id="131" name="Google Shape;131;p1"/>
            <p:cNvSpPr/>
            <p:nvPr/>
          </p:nvSpPr>
          <p:spPr>
            <a:xfrm rot="-2738462">
              <a:off x="6927228" y="771191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 rot="-2738462">
              <a:off x="7142741" y="7709503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 rot="-2738462">
              <a:off x="7358254" y="7707092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 rot="-2738462">
              <a:off x="7573766" y="7712631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rot="-2738462">
              <a:off x="7789279" y="7710220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rot="-2738462">
              <a:off x="8004792" y="7715760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 rot="-2738462">
              <a:off x="8220304" y="7713348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 rot="-2738462">
              <a:off x="8435817" y="7710937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 rot="-2738462">
              <a:off x="8651330" y="7708526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 rot="-2738462">
              <a:off x="8866842" y="7714065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 rot="-2738462">
              <a:off x="9082355" y="771165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 rot="-2738462">
              <a:off x="9297868" y="7709243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 rot="-2738462">
              <a:off x="6927228" y="7557528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 rot="-2738462">
              <a:off x="7142741" y="7555117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 rot="-2738462">
              <a:off x="7358254" y="7552706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 rot="-2738462">
              <a:off x="7573766" y="7558245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 rot="-2738462">
              <a:off x="7789279" y="755583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 rot="-2738462">
              <a:off x="8004792" y="756137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 rot="-2738462">
              <a:off x="8220304" y="7558962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 rot="-2738462">
              <a:off x="8435817" y="7556551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 rot="-2738462">
              <a:off x="8651330" y="7554140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 rot="-2738462">
              <a:off x="8866842" y="7559679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rot="-2738462">
              <a:off x="9082355" y="7557268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 rot="-2738462">
              <a:off x="9297868" y="7554857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rot="-2738462">
              <a:off x="9508851" y="771191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 rot="-2738462">
              <a:off x="9724364" y="7709503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 rot="-2738462">
              <a:off x="9939877" y="7707092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 rot="-2738462">
              <a:off x="10155389" y="7712631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rot="-2738462">
              <a:off x="10370902" y="7710220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rot="-2738462">
              <a:off x="10586415" y="7715760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 rot="-2738462">
              <a:off x="10801927" y="7713348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rot="-2738462">
              <a:off x="11017440" y="7710937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 rot="-2738462">
              <a:off x="11232953" y="7708526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 rot="-2738462">
              <a:off x="11448465" y="7714065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rot="-2738462">
              <a:off x="11663978" y="771165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rot="-2738462">
              <a:off x="11879491" y="7709243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 rot="-2738462">
              <a:off x="9508851" y="7557528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 rot="-2738462">
              <a:off x="9724364" y="7555117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 rot="-2738462">
              <a:off x="9939877" y="7552706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 rot="-2738462">
              <a:off x="10155389" y="7558245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 rot="-2738462">
              <a:off x="10370902" y="755583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 rot="-2738462">
              <a:off x="10586415" y="7561374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 rot="-2738462">
              <a:off x="10801927" y="7558962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 rot="-2738462">
              <a:off x="11017440" y="7556551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 rot="-2738462">
              <a:off x="11232953" y="7554140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rot="-2738462">
              <a:off x="11448465" y="7559679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rot="-2738462">
              <a:off x="11663978" y="7557268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rot="-2738462">
              <a:off x="11879491" y="7554857"/>
              <a:ext cx="64008" cy="6400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79" name="Google Shape;179;p1"/>
          <p:cNvSpPr txBox="1"/>
          <p:nvPr/>
        </p:nvSpPr>
        <p:spPr>
          <a:xfrm>
            <a:off x="5492081" y="11912460"/>
            <a:ext cx="13897544" cy="7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WP6 </a:t>
            </a:r>
            <a:r>
              <a:rPr lang="en-US" sz="2800" dirty="0" err="1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SECaaS</a:t>
            </a:r>
            <a:r>
              <a:rPr lang="en-US" sz="2800" dirty="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 for Small financial Organizations </a:t>
            </a:r>
            <a:r>
              <a:rPr lang="en-US" sz="280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Pilot </a:t>
            </a:r>
            <a:r>
              <a:rPr lang="en-US" sz="2800" smtClean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JRC</a:t>
            </a:r>
            <a:endParaRPr sz="3600" b="1" i="0" u="none" strike="noStrike" cap="none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35" y="219371"/>
            <a:ext cx="24433064" cy="8153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>
            <a:spLocks noGrp="1"/>
          </p:cNvSpPr>
          <p:nvPr>
            <p:ph type="ftr" idx="11"/>
          </p:nvPr>
        </p:nvSpPr>
        <p:spPr>
          <a:xfrm>
            <a:off x="1953557" y="12690019"/>
            <a:ext cx="15825844" cy="75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This project has received funding from the European Union’s horizon 2020 research and innovation programme under grant agreement no 786727 </a:t>
            </a:r>
            <a:endParaRPr/>
          </a:p>
        </p:txBody>
      </p:sp>
      <p:sp>
        <p:nvSpPr>
          <p:cNvPr id="182" name="Google Shape;182;p1"/>
          <p:cNvSpPr txBox="1">
            <a:spLocks noGrp="1"/>
          </p:cNvSpPr>
          <p:nvPr>
            <p:ph type="sldNum" idx="12"/>
          </p:nvPr>
        </p:nvSpPr>
        <p:spPr>
          <a:xfrm>
            <a:off x="18274625" y="12712709"/>
            <a:ext cx="5080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www.finsec-project.eu</a:t>
            </a:r>
            <a:r>
              <a:rPr lang="en-US">
                <a:latin typeface="Lato Light"/>
                <a:ea typeface="Lato Light"/>
                <a:cs typeface="Lato Light"/>
                <a:sym typeface="Lato Light"/>
              </a:rPr>
              <a:t>	                         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 Light"/>
                <a:ea typeface="Lato Light"/>
                <a:cs typeface="Lato Light"/>
                <a:sym typeface="Lato Light"/>
              </a:rPr>
              <a:t>© 2018 FINSEC Consortium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/>
          <p:nvPr/>
        </p:nvSpPr>
        <p:spPr>
          <a:xfrm>
            <a:off x="0" y="0"/>
            <a:ext cx="24377652" cy="14274799"/>
          </a:xfrm>
          <a:prstGeom prst="rect">
            <a:avLst/>
          </a:prstGeom>
          <a:solidFill>
            <a:schemeClr val="accent6">
              <a:alpha val="9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5439735" y="5978272"/>
            <a:ext cx="13498180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6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</a:t>
            </a:r>
            <a:r>
              <a:rPr lang="en-US" sz="13500" b="1" i="0" u="none" strike="noStrike" cap="none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0" b="1" i="0" u="none" strike="noStrike" cap="none" dirty="0">
                <a:solidFill>
                  <a:srgbClr val="FFBC49"/>
                </a:solidFill>
                <a:latin typeface="Lato"/>
                <a:ea typeface="Lato"/>
                <a:cs typeface="Lato"/>
                <a:sym typeface="Lato"/>
              </a:rPr>
              <a:t>Project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Pilot</a:t>
            </a:r>
            <a:r>
              <a:rPr lang="it-IT" dirty="0"/>
              <a:t> 4 - </a:t>
            </a:r>
            <a:r>
              <a:rPr lang="en-US" dirty="0"/>
              <a:t>Protecting the infrastructures of small financial institutes through </a:t>
            </a:r>
            <a:r>
              <a:rPr lang="de-DE" dirty="0" err="1"/>
              <a:t>SECaaS</a:t>
            </a:r>
            <a:r>
              <a:rPr lang="de-DE" dirty="0"/>
              <a:t>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Motivation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Security measures &amp; technology – low priority due to high costs</a:t>
            </a:r>
          </a:p>
          <a:p>
            <a:pPr lvl="1"/>
            <a:r>
              <a:rPr lang="en-US" dirty="0"/>
              <a:t> lack of in-house knowledge  </a:t>
            </a:r>
            <a:r>
              <a:rPr lang="en-US" dirty="0">
                <a:sym typeface="Wingdings" panose="05000000000000000000" pitchFamily="2" charset="2"/>
              </a:rPr>
              <a:t> low awareness of risk</a:t>
            </a: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many SMEs are not well protected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their infrastructure may be used by </a:t>
            </a:r>
            <a:r>
              <a:rPr lang="en-US" dirty="0" smtClean="0">
                <a:sym typeface="Wingdings" panose="05000000000000000000" pitchFamily="2" charset="2"/>
              </a:rPr>
              <a:t>attackers as </a:t>
            </a:r>
            <a:r>
              <a:rPr lang="en-US" dirty="0">
                <a:sym typeface="Wingdings" panose="05000000000000000000" pitchFamily="2" charset="2"/>
              </a:rPr>
              <a:t>an entry point to the large financial institutions they cooperate with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Outsource security issues to their network administrator or a dedicated managed security service provider</a:t>
            </a:r>
            <a:endParaRPr lang="en-US" dirty="0"/>
          </a:p>
          <a:p>
            <a:r>
              <a:rPr lang="en-US" b="1" dirty="0" err="1"/>
              <a:t>SECaaS</a:t>
            </a:r>
            <a:r>
              <a:rPr lang="en-US" b="1" dirty="0"/>
              <a:t> = </a:t>
            </a:r>
            <a:r>
              <a:rPr lang="en-US" dirty="0"/>
              <a:t>automated security service provider</a:t>
            </a:r>
          </a:p>
          <a:p>
            <a:endParaRPr lang="en-US" dirty="0"/>
          </a:p>
          <a:p>
            <a:r>
              <a:rPr lang="en-US" b="1" dirty="0"/>
              <a:t>Goals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Cost-reduction</a:t>
            </a:r>
            <a:r>
              <a:rPr lang="en-US" dirty="0" smtClean="0"/>
              <a:t> </a:t>
            </a:r>
            <a:r>
              <a:rPr lang="en-US" dirty="0"/>
              <a:t>based on the deployment of the </a:t>
            </a:r>
            <a:r>
              <a:rPr lang="en-US" dirty="0" err="1"/>
              <a:t>SECaaS</a:t>
            </a:r>
            <a:r>
              <a:rPr lang="en-US" dirty="0"/>
              <a:t> model; </a:t>
            </a:r>
            <a:endParaRPr lang="en-US" dirty="0" smtClean="0"/>
          </a:p>
          <a:p>
            <a:pPr lvl="1"/>
            <a:r>
              <a:rPr lang="en-US" dirty="0" smtClean="0"/>
              <a:t>Timely </a:t>
            </a:r>
            <a:r>
              <a:rPr lang="en-US" dirty="0">
                <a:solidFill>
                  <a:srgbClr val="FF0000"/>
                </a:solidFill>
              </a:rPr>
              <a:t>prevention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of</a:t>
            </a:r>
            <a:r>
              <a:rPr lang="en-US" dirty="0"/>
              <a:t> attacks against </a:t>
            </a:r>
            <a:r>
              <a:rPr lang="en-US" dirty="0">
                <a:solidFill>
                  <a:srgbClr val="FF0000"/>
                </a:solidFill>
              </a:rPr>
              <a:t>connected infrastructure </a:t>
            </a:r>
            <a:r>
              <a:rPr lang="en-US" dirty="0"/>
              <a:t>(using the SMEs infrastructures as entry point) </a:t>
            </a:r>
          </a:p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www.finsec-project.eu  </a:t>
            </a:r>
            <a:endParaRPr lang="en-US" smtClean="0"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chemeClr val="dk2"/>
                </a:solidFill>
              </a:rPr>
              <a:t>© 2018 FINSEC Consortium </a:t>
            </a:r>
            <a:endParaRPr lang="en-US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Pilot</a:t>
            </a:r>
            <a:r>
              <a:rPr lang="it-IT" dirty="0"/>
              <a:t> 4 –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situation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www.finsec-project.eu  </a:t>
            </a:r>
            <a:endParaRPr lang="en-US">
              <a:solidFill>
                <a:srgbClr val="1E36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© 2018 FINSEC Consortium </a:t>
            </a:r>
          </a:p>
        </p:txBody>
      </p:sp>
      <p:pic>
        <p:nvPicPr>
          <p:cNvPr id="7" name="Grafik 6" descr="Bank">
            <a:extLst>
              <a:ext uri="{FF2B5EF4-FFF2-40B4-BE49-F238E27FC236}">
                <a16:creationId xmlns:a16="http://schemas.microsoft.com/office/drawing/2014/main" xmlns="" id="{D1934034-8376-4B00-9FD6-95DFA472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3705" y="3124071"/>
            <a:ext cx="1214252" cy="1214252"/>
          </a:xfrm>
          <a:prstGeom prst="rect">
            <a:avLst/>
          </a:prstGeom>
        </p:spPr>
      </p:pic>
      <p:pic>
        <p:nvPicPr>
          <p:cNvPr id="8" name="Grafik 7" descr="Kundenbewertung">
            <a:extLst>
              <a:ext uri="{FF2B5EF4-FFF2-40B4-BE49-F238E27FC236}">
                <a16:creationId xmlns:a16="http://schemas.microsoft.com/office/drawing/2014/main" xmlns="" id="{31369E95-6725-44E1-B00A-896A951B7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79362" y="5772544"/>
            <a:ext cx="1220516" cy="12205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E400777-02BF-4EF5-97D0-1AA40B40F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003" y="5767668"/>
            <a:ext cx="1214252" cy="121425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3015BC87-B31F-4B9C-82D8-83AA847E978A}"/>
              </a:ext>
            </a:extLst>
          </p:cNvPr>
          <p:cNvSpPr/>
          <p:nvPr/>
        </p:nvSpPr>
        <p:spPr>
          <a:xfrm>
            <a:off x="5733705" y="8926451"/>
            <a:ext cx="1214252" cy="1327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47C95B3B-1F34-4089-BBA7-F56A3BA049BF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 flipV="1">
            <a:off x="8754225" y="6374794"/>
            <a:ext cx="2729625" cy="160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B2C40161-F0C8-493E-B8E1-AB8EBD940CF5}"/>
              </a:ext>
            </a:extLst>
          </p:cNvPr>
          <p:cNvCxnSpPr>
            <a:cxnSpLocks/>
            <a:stCxn id="15" idx="1"/>
            <a:endCxn id="38" idx="3"/>
          </p:cNvCxnSpPr>
          <p:nvPr/>
        </p:nvCxnSpPr>
        <p:spPr>
          <a:xfrm flipH="1">
            <a:off x="6995431" y="6374794"/>
            <a:ext cx="544542" cy="32684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D58D9CD3-B0CB-4844-A5FC-53CC54C02A47}"/>
              </a:ext>
            </a:extLst>
          </p:cNvPr>
          <p:cNvSpPr/>
          <p:nvPr/>
        </p:nvSpPr>
        <p:spPr>
          <a:xfrm>
            <a:off x="11483850" y="5340309"/>
            <a:ext cx="1861679" cy="21011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pic>
        <p:nvPicPr>
          <p:cNvPr id="15" name="Grafik 14" descr="Drahtlosrouter">
            <a:extLst>
              <a:ext uri="{FF2B5EF4-FFF2-40B4-BE49-F238E27FC236}">
                <a16:creationId xmlns:a16="http://schemas.microsoft.com/office/drawing/2014/main" xmlns="" id="{AE934489-BB9B-4373-9497-94ECF372F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9973" y="5767668"/>
            <a:ext cx="1214252" cy="1214252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704A9A24-2C74-4DFD-AB36-7902E413400E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flipH="1">
            <a:off x="13345529" y="6374794"/>
            <a:ext cx="5659474" cy="16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Blitz">
            <a:extLst>
              <a:ext uri="{FF2B5EF4-FFF2-40B4-BE49-F238E27FC236}">
                <a16:creationId xmlns:a16="http://schemas.microsoft.com/office/drawing/2014/main" xmlns="" id="{A5B991D7-08A7-46A9-96CE-6B9B2C396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608416" y="5276989"/>
            <a:ext cx="2347952" cy="23479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8BD5C586-D011-49EB-A3CA-ABFC357E8A35}"/>
              </a:ext>
            </a:extLst>
          </p:cNvPr>
          <p:cNvSpPr txBox="1"/>
          <p:nvPr/>
        </p:nvSpPr>
        <p:spPr>
          <a:xfrm>
            <a:off x="12018522" y="7432925"/>
            <a:ext cx="1536566" cy="4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99" dirty="0"/>
              <a:t>SMEs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2834D01E-1845-460C-9720-5F0A989FADDF}"/>
              </a:ext>
            </a:extLst>
          </p:cNvPr>
          <p:cNvSpPr txBox="1"/>
          <p:nvPr/>
        </p:nvSpPr>
        <p:spPr>
          <a:xfrm>
            <a:off x="19005003" y="7031290"/>
            <a:ext cx="174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Attacker</a:t>
            </a:r>
            <a:endParaRPr lang="de-DE" sz="2000" dirty="0"/>
          </a:p>
        </p:txBody>
      </p:sp>
      <p:pic>
        <p:nvPicPr>
          <p:cNvPr id="20" name="Grafik 19" descr="Server">
            <a:extLst>
              <a:ext uri="{FF2B5EF4-FFF2-40B4-BE49-F238E27FC236}">
                <a16:creationId xmlns:a16="http://schemas.microsoft.com/office/drawing/2014/main" xmlns="" id="{104753F0-87B9-41DA-9A5B-930CD06044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76259" y="3758010"/>
            <a:ext cx="1214252" cy="1214252"/>
          </a:xfrm>
          <a:prstGeom prst="rect">
            <a:avLst/>
          </a:prstGeom>
        </p:spPr>
      </p:pic>
      <p:pic>
        <p:nvPicPr>
          <p:cNvPr id="21" name="Grafik 20" descr="Computer">
            <a:extLst>
              <a:ext uri="{FF2B5EF4-FFF2-40B4-BE49-F238E27FC236}">
                <a16:creationId xmlns:a16="http://schemas.microsoft.com/office/drawing/2014/main" xmlns="" id="{6B0D0F72-5175-4095-BB78-AB4561404A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982494" y="7775853"/>
            <a:ext cx="1214252" cy="121425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1561FF00-E62D-4807-A7EA-4B3963E00406}"/>
              </a:ext>
            </a:extLst>
          </p:cNvPr>
          <p:cNvSpPr/>
          <p:nvPr/>
        </p:nvSpPr>
        <p:spPr>
          <a:xfrm>
            <a:off x="3972134" y="5713889"/>
            <a:ext cx="1218377" cy="1356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0A472EA5-2B1A-43EB-A402-6CC31476AD24}"/>
              </a:ext>
            </a:extLst>
          </p:cNvPr>
          <p:cNvSpPr/>
          <p:nvPr/>
        </p:nvSpPr>
        <p:spPr>
          <a:xfrm>
            <a:off x="3972639" y="3674347"/>
            <a:ext cx="1218377" cy="1391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EB1A8208-39EA-4AB7-846E-1495398D4CCB}"/>
              </a:ext>
            </a:extLst>
          </p:cNvPr>
          <p:cNvSpPr/>
          <p:nvPr/>
        </p:nvSpPr>
        <p:spPr>
          <a:xfrm>
            <a:off x="3985924" y="7669468"/>
            <a:ext cx="1218377" cy="1352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01C1462B-DC30-43C1-990E-780512A6931B}"/>
              </a:ext>
            </a:extLst>
          </p:cNvPr>
          <p:cNvCxnSpPr>
            <a:cxnSpLocks/>
            <a:stCxn id="23" idx="3"/>
            <a:endCxn id="15" idx="1"/>
          </p:cNvCxnSpPr>
          <p:nvPr/>
        </p:nvCxnSpPr>
        <p:spPr>
          <a:xfrm>
            <a:off x="5191016" y="4370181"/>
            <a:ext cx="2348957" cy="20046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xmlns="" id="{3A3E3ABE-D614-4B5F-905B-0D845B871CA9}"/>
              </a:ext>
            </a:extLst>
          </p:cNvPr>
          <p:cNvCxnSpPr>
            <a:cxnSpLocks/>
            <a:stCxn id="22" idx="3"/>
            <a:endCxn id="15" idx="1"/>
          </p:cNvCxnSpPr>
          <p:nvPr/>
        </p:nvCxnSpPr>
        <p:spPr>
          <a:xfrm flipV="1">
            <a:off x="5190511" y="6374794"/>
            <a:ext cx="2349462" cy="174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843FE4A3-500E-4042-93D1-84858C5B1BFA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936497" y="3610881"/>
            <a:ext cx="603476" cy="27639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0155CC3E-F46F-43AE-8A96-93A81ACD5DE5}"/>
              </a:ext>
            </a:extLst>
          </p:cNvPr>
          <p:cNvSpPr txBox="1"/>
          <p:nvPr/>
        </p:nvSpPr>
        <p:spPr>
          <a:xfrm>
            <a:off x="3437062" y="7155526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Clients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40927C26-CB06-48CF-BF47-768C05270EBE}"/>
              </a:ext>
            </a:extLst>
          </p:cNvPr>
          <p:cNvSpPr txBox="1"/>
          <p:nvPr/>
        </p:nvSpPr>
        <p:spPr>
          <a:xfrm>
            <a:off x="5149831" y="4430601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Banks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832CE56A-6EE7-439A-84BC-5A1AD436CDE1}"/>
              </a:ext>
            </a:extLst>
          </p:cNvPr>
          <p:cNvSpPr txBox="1"/>
          <p:nvPr/>
        </p:nvSpPr>
        <p:spPr>
          <a:xfrm>
            <a:off x="3437062" y="5106367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Data </a:t>
            </a:r>
            <a:r>
              <a:rPr lang="de-DE" sz="2000" dirty="0" err="1"/>
              <a:t>center</a:t>
            </a:r>
            <a:endParaRPr lang="de-DE" sz="2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A4A2B837-26D5-4037-BD18-1E61BC60B1D1}"/>
              </a:ext>
            </a:extLst>
          </p:cNvPr>
          <p:cNvSpPr txBox="1"/>
          <p:nvPr/>
        </p:nvSpPr>
        <p:spPr>
          <a:xfrm>
            <a:off x="3352446" y="9004630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Server </a:t>
            </a:r>
            <a:r>
              <a:rPr lang="de-DE" sz="2000" dirty="0" err="1"/>
              <a:t>room</a:t>
            </a:r>
            <a:endParaRPr lang="de-DE" sz="200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xmlns="" id="{08F70A2E-772B-482C-810E-EDAF08CC7702}"/>
              </a:ext>
            </a:extLst>
          </p:cNvPr>
          <p:cNvCxnSpPr>
            <a:cxnSpLocks/>
            <a:stCxn id="15" idx="1"/>
            <a:endCxn id="22" idx="3"/>
          </p:cNvCxnSpPr>
          <p:nvPr/>
        </p:nvCxnSpPr>
        <p:spPr>
          <a:xfrm flipH="1">
            <a:off x="5190511" y="6374794"/>
            <a:ext cx="2349462" cy="174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xmlns="" id="{EE857F58-247A-4F42-A38D-C9B240561708}"/>
              </a:ext>
            </a:extLst>
          </p:cNvPr>
          <p:cNvCxnSpPr>
            <a:cxnSpLocks/>
            <a:stCxn id="15" idx="1"/>
            <a:endCxn id="38" idx="3"/>
          </p:cNvCxnSpPr>
          <p:nvPr/>
        </p:nvCxnSpPr>
        <p:spPr>
          <a:xfrm flipH="1">
            <a:off x="6995431" y="6374794"/>
            <a:ext cx="544542" cy="32684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Gebäude">
            <a:extLst>
              <a:ext uri="{FF2B5EF4-FFF2-40B4-BE49-F238E27FC236}">
                <a16:creationId xmlns:a16="http://schemas.microsoft.com/office/drawing/2014/main" xmlns="" id="{98D99B6D-D373-4710-8D07-344F74B45B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604713" y="5586464"/>
            <a:ext cx="1602962" cy="1602962"/>
          </a:xfrm>
          <a:prstGeom prst="rect">
            <a:avLst/>
          </a:prstGeom>
        </p:spPr>
      </p:pic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xmlns="" id="{F9FE2128-8E90-4FFB-96A3-CB7C8ABB789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 flipV="1">
            <a:off x="8754225" y="6374794"/>
            <a:ext cx="2729625" cy="16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xmlns="" id="{3F1C0B85-770C-4B24-9383-3D3D8152CF23}"/>
              </a:ext>
            </a:extLst>
          </p:cNvPr>
          <p:cNvCxnSpPr>
            <a:cxnSpLocks/>
            <a:stCxn id="15" idx="1"/>
            <a:endCxn id="23" idx="3"/>
          </p:cNvCxnSpPr>
          <p:nvPr/>
        </p:nvCxnSpPr>
        <p:spPr>
          <a:xfrm flipH="1" flipV="1">
            <a:off x="5191016" y="4370181"/>
            <a:ext cx="2348957" cy="20046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B91F68C1-E44A-49EB-99F0-4E0DA63611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15" y="9032975"/>
            <a:ext cx="1220516" cy="1220516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xmlns="" id="{9BE576BE-2919-46F4-AA4F-3E23AA597F0E}"/>
              </a:ext>
            </a:extLst>
          </p:cNvPr>
          <p:cNvSpPr/>
          <p:nvPr/>
        </p:nvSpPr>
        <p:spPr>
          <a:xfrm>
            <a:off x="5733705" y="3089210"/>
            <a:ext cx="1214252" cy="1327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xmlns="" id="{69258C47-55F4-4AE6-9746-47819CA88588}"/>
              </a:ext>
            </a:extLst>
          </p:cNvPr>
          <p:cNvSpPr txBox="1"/>
          <p:nvPr/>
        </p:nvSpPr>
        <p:spPr>
          <a:xfrm>
            <a:off x="5141751" y="10260991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Service </a:t>
            </a:r>
            <a:r>
              <a:rPr lang="de-DE" sz="2000" dirty="0" err="1"/>
              <a:t>provider</a:t>
            </a:r>
            <a:endParaRPr lang="de-DE" sz="2000" dirty="0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8D9E4CAB-678E-4362-ADEB-128AD0D07CAD}"/>
              </a:ext>
            </a:extLst>
          </p:cNvPr>
          <p:cNvCxnSpPr>
            <a:cxnSpLocks/>
            <a:stCxn id="24" idx="3"/>
            <a:endCxn id="15" idx="1"/>
          </p:cNvCxnSpPr>
          <p:nvPr/>
        </p:nvCxnSpPr>
        <p:spPr>
          <a:xfrm flipV="1">
            <a:off x="5204301" y="6374794"/>
            <a:ext cx="2335672" cy="19710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xmlns="" id="{39B0A9D5-3D92-4B00-9615-01AA74DC520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944465" y="3593416"/>
            <a:ext cx="595508" cy="2781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xmlns="" id="{CFCBBF7D-9B8F-49D2-B625-E8E0583175F4}"/>
              </a:ext>
            </a:extLst>
          </p:cNvPr>
          <p:cNvCxnSpPr>
            <a:cxnSpLocks/>
            <a:stCxn id="15" idx="1"/>
            <a:endCxn id="21" idx="3"/>
          </p:cNvCxnSpPr>
          <p:nvPr/>
        </p:nvCxnSpPr>
        <p:spPr>
          <a:xfrm flipH="1">
            <a:off x="5196746" y="6374794"/>
            <a:ext cx="2343227" cy="20081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9076659-ECC1-4D42-925D-332CA8E8B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796" y="6241664"/>
            <a:ext cx="1214252" cy="121425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60A09229-1CB9-455F-9796-442B062CF53B}"/>
              </a:ext>
            </a:extLst>
          </p:cNvPr>
          <p:cNvSpPr/>
          <p:nvPr/>
        </p:nvSpPr>
        <p:spPr>
          <a:xfrm>
            <a:off x="9930643" y="5814305"/>
            <a:ext cx="1861679" cy="2101115"/>
          </a:xfrm>
          <a:prstGeom prst="rect">
            <a:avLst/>
          </a:prstGeom>
          <a:noFill/>
          <a:ln w="762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7783BBBD-F787-45E0-A494-F5DA9FE5FAF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2479971" y="6848790"/>
            <a:ext cx="4971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B056C8D1-E53A-4439-A3A3-29850C5208B1}"/>
              </a:ext>
            </a:extLst>
          </p:cNvPr>
          <p:cNvSpPr txBox="1"/>
          <p:nvPr/>
        </p:nvSpPr>
        <p:spPr>
          <a:xfrm>
            <a:off x="10465315" y="7906921"/>
            <a:ext cx="1536566" cy="4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99" dirty="0"/>
              <a:t>SMEs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3109AD0F-C0FA-47D1-BF9B-17FFC06BCA12}"/>
              </a:ext>
            </a:extLst>
          </p:cNvPr>
          <p:cNvSpPr txBox="1"/>
          <p:nvPr/>
        </p:nvSpPr>
        <p:spPr>
          <a:xfrm>
            <a:off x="17451796" y="7505286"/>
            <a:ext cx="174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Attacker</a:t>
            </a:r>
            <a:endParaRPr lang="de-DE" sz="2000" dirty="0"/>
          </a:p>
        </p:txBody>
      </p:sp>
      <p:pic>
        <p:nvPicPr>
          <p:cNvPr id="31" name="Grafik 30" descr="Gebäude">
            <a:extLst>
              <a:ext uri="{FF2B5EF4-FFF2-40B4-BE49-F238E27FC236}">
                <a16:creationId xmlns:a16="http://schemas.microsoft.com/office/drawing/2014/main" xmlns="" id="{0B478132-D2F4-431D-A964-FAD7B31F9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1506" y="6060460"/>
            <a:ext cx="1602962" cy="1602962"/>
          </a:xfrm>
          <a:prstGeom prst="rect">
            <a:avLst/>
          </a:prstGeom>
        </p:spPr>
      </p:pic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420760AE-263E-48B2-869E-C248AACAF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20" y="6545228"/>
            <a:ext cx="974852" cy="1144392"/>
          </a:xfrm>
          <a:prstGeom prst="rect">
            <a:avLst/>
          </a:prstGeom>
        </p:spPr>
      </p:pic>
      <p:pic>
        <p:nvPicPr>
          <p:cNvPr id="35" name="Grafik 34" descr="Schließen">
            <a:extLst>
              <a:ext uri="{FF2B5EF4-FFF2-40B4-BE49-F238E27FC236}">
                <a16:creationId xmlns:a16="http://schemas.microsoft.com/office/drawing/2014/main" xmlns="" id="{E5C01786-03CC-4F12-977A-DAF1A84E4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988306" y="5964921"/>
            <a:ext cx="1828324" cy="1828324"/>
          </a:xfrm>
          <a:prstGeom prst="rect">
            <a:avLst/>
          </a:prstGeom>
        </p:spPr>
      </p:pic>
      <p:sp>
        <p:nvSpPr>
          <p:cNvPr id="29" name="Titel 3">
            <a:extLst>
              <a:ext uri="{FF2B5EF4-FFF2-40B4-BE49-F238E27FC236}">
                <a16:creationId xmlns:a16="http://schemas.microsoft.com/office/drawing/2014/main" xmlns="" id="{75C710E9-D829-4827-ACA6-D14FF586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Pilot</a:t>
            </a:r>
            <a:r>
              <a:rPr lang="it-IT" dirty="0"/>
              <a:t> 4 – </a:t>
            </a:r>
            <a:r>
              <a:rPr lang="it-IT" dirty="0" err="1"/>
              <a:t>SECaaS</a:t>
            </a:r>
            <a:r>
              <a:rPr lang="it-IT" dirty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scenario #1</a:t>
            </a:r>
            <a:endParaRPr lang="de-DE" dirty="0"/>
          </a:p>
        </p:txBody>
      </p:sp>
      <p:pic>
        <p:nvPicPr>
          <p:cNvPr id="30" name="Grafik 29" descr="Bank">
            <a:extLst>
              <a:ext uri="{FF2B5EF4-FFF2-40B4-BE49-F238E27FC236}">
                <a16:creationId xmlns:a16="http://schemas.microsoft.com/office/drawing/2014/main" xmlns="" id="{1DDE0D10-6A85-4109-A471-AA416F5271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8924" y="3641450"/>
            <a:ext cx="1214252" cy="1214252"/>
          </a:xfrm>
          <a:prstGeom prst="rect">
            <a:avLst/>
          </a:prstGeom>
        </p:spPr>
      </p:pic>
      <p:pic>
        <p:nvPicPr>
          <p:cNvPr id="32" name="Grafik 31" descr="Kundenbewertung">
            <a:extLst>
              <a:ext uri="{FF2B5EF4-FFF2-40B4-BE49-F238E27FC236}">
                <a16:creationId xmlns:a16="http://schemas.microsoft.com/office/drawing/2014/main" xmlns="" id="{68805CE4-253A-4BAA-AF1C-5E27D1435C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74581" y="6289923"/>
            <a:ext cx="1220516" cy="1220516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86157877-0204-4F5C-A145-BECBC2038660}"/>
              </a:ext>
            </a:extLst>
          </p:cNvPr>
          <p:cNvSpPr/>
          <p:nvPr/>
        </p:nvSpPr>
        <p:spPr>
          <a:xfrm>
            <a:off x="4128924" y="9443830"/>
            <a:ext cx="1214252" cy="1327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xmlns="" id="{0B373D02-9043-491A-9CAC-109A383A78E4}"/>
              </a:ext>
            </a:extLst>
          </p:cNvPr>
          <p:cNvCxnSpPr>
            <a:cxnSpLocks/>
            <a:stCxn id="37" idx="1"/>
            <a:endCxn id="54" idx="3"/>
          </p:cNvCxnSpPr>
          <p:nvPr/>
        </p:nvCxnSpPr>
        <p:spPr>
          <a:xfrm flipH="1">
            <a:off x="5390650" y="6898160"/>
            <a:ext cx="596941" cy="32624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Grafik 36" descr="Drahtlosrouter">
            <a:extLst>
              <a:ext uri="{FF2B5EF4-FFF2-40B4-BE49-F238E27FC236}">
                <a16:creationId xmlns:a16="http://schemas.microsoft.com/office/drawing/2014/main" xmlns="" id="{BB78FD4D-4453-43A2-8DD7-C05311F71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87591" y="6291034"/>
            <a:ext cx="1214252" cy="1214252"/>
          </a:xfrm>
          <a:prstGeom prst="rect">
            <a:avLst/>
          </a:prstGeom>
        </p:spPr>
      </p:pic>
      <p:pic>
        <p:nvPicPr>
          <p:cNvPr id="39" name="Grafik 38" descr="Server">
            <a:extLst>
              <a:ext uri="{FF2B5EF4-FFF2-40B4-BE49-F238E27FC236}">
                <a16:creationId xmlns:a16="http://schemas.microsoft.com/office/drawing/2014/main" xmlns="" id="{7875E3AA-356D-4959-8060-6BDEF32380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71478" y="4275389"/>
            <a:ext cx="1214252" cy="1214252"/>
          </a:xfrm>
          <a:prstGeom prst="rect">
            <a:avLst/>
          </a:prstGeom>
        </p:spPr>
      </p:pic>
      <p:pic>
        <p:nvPicPr>
          <p:cNvPr id="40" name="Grafik 39" descr="Computer">
            <a:extLst>
              <a:ext uri="{FF2B5EF4-FFF2-40B4-BE49-F238E27FC236}">
                <a16:creationId xmlns:a16="http://schemas.microsoft.com/office/drawing/2014/main" xmlns="" id="{D182B13C-6880-4DAC-9094-1FE92D1F03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377713" y="8293232"/>
            <a:ext cx="1214252" cy="1214252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E77BAF75-AC0F-4651-B91E-BD5A3190DE04}"/>
              </a:ext>
            </a:extLst>
          </p:cNvPr>
          <p:cNvSpPr/>
          <p:nvPr/>
        </p:nvSpPr>
        <p:spPr>
          <a:xfrm>
            <a:off x="2367353" y="6231268"/>
            <a:ext cx="1218377" cy="1356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25789255-2D2E-4E85-BC92-FC94C3D03BA1}"/>
              </a:ext>
            </a:extLst>
          </p:cNvPr>
          <p:cNvSpPr/>
          <p:nvPr/>
        </p:nvSpPr>
        <p:spPr>
          <a:xfrm>
            <a:off x="2367858" y="4191726"/>
            <a:ext cx="1218377" cy="1391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00973B7B-3417-4BAF-A348-545BE5164067}"/>
              </a:ext>
            </a:extLst>
          </p:cNvPr>
          <p:cNvSpPr/>
          <p:nvPr/>
        </p:nvSpPr>
        <p:spPr>
          <a:xfrm>
            <a:off x="2381143" y="8186847"/>
            <a:ext cx="1218377" cy="1352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xmlns="" id="{6CC42D5E-BE16-4236-893A-E17D9618D583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>
            <a:off x="3586235" y="4887560"/>
            <a:ext cx="2401356" cy="2010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xmlns="" id="{E29CA56B-FA91-4B1B-959C-E4BDD7B30D2B}"/>
              </a:ext>
            </a:extLst>
          </p:cNvPr>
          <p:cNvCxnSpPr>
            <a:cxnSpLocks/>
            <a:stCxn id="41" idx="3"/>
            <a:endCxn id="37" idx="1"/>
          </p:cNvCxnSpPr>
          <p:nvPr/>
        </p:nvCxnSpPr>
        <p:spPr>
          <a:xfrm flipV="1">
            <a:off x="3585730" y="6898160"/>
            <a:ext cx="2401861" cy="114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xmlns="" id="{821B983A-66AB-442C-A813-D214275CB357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5384115" y="4134247"/>
            <a:ext cx="603476" cy="27639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xmlns="" id="{F6A655F1-8DF1-4390-9FB5-687B1BEBF15D}"/>
              </a:ext>
            </a:extLst>
          </p:cNvPr>
          <p:cNvSpPr txBox="1"/>
          <p:nvPr/>
        </p:nvSpPr>
        <p:spPr>
          <a:xfrm>
            <a:off x="1832281" y="7672905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Clients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DE45896E-B6E2-4CE9-9604-5E0BCB0F58CC}"/>
              </a:ext>
            </a:extLst>
          </p:cNvPr>
          <p:cNvSpPr txBox="1"/>
          <p:nvPr/>
        </p:nvSpPr>
        <p:spPr>
          <a:xfrm>
            <a:off x="3545050" y="4947980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Banks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xmlns="" id="{92F3EEB4-907C-4C38-BE32-30EAF8396232}"/>
              </a:ext>
            </a:extLst>
          </p:cNvPr>
          <p:cNvSpPr txBox="1"/>
          <p:nvPr/>
        </p:nvSpPr>
        <p:spPr>
          <a:xfrm>
            <a:off x="1832281" y="5623746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Data </a:t>
            </a:r>
            <a:r>
              <a:rPr lang="de-DE" sz="2000" dirty="0" err="1"/>
              <a:t>center</a:t>
            </a:r>
            <a:endParaRPr lang="de-DE" sz="20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xmlns="" id="{C03E0F2B-0A8C-4C08-8746-831C5BA76536}"/>
              </a:ext>
            </a:extLst>
          </p:cNvPr>
          <p:cNvSpPr txBox="1"/>
          <p:nvPr/>
        </p:nvSpPr>
        <p:spPr>
          <a:xfrm>
            <a:off x="1747665" y="9522009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Server </a:t>
            </a:r>
            <a:r>
              <a:rPr lang="de-DE" sz="2000" dirty="0" err="1"/>
              <a:t>room</a:t>
            </a:r>
            <a:endParaRPr lang="de-DE" sz="2000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xmlns="" id="{B2F39BDC-5B71-472C-9BC8-360E5EA2F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34" y="9550354"/>
            <a:ext cx="1220516" cy="1220516"/>
          </a:xfrm>
          <a:prstGeom prst="rect">
            <a:avLst/>
          </a:prstGeom>
        </p:spPr>
      </p:pic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A104DB93-8C79-4480-BAF9-E432B9AB7212}"/>
              </a:ext>
            </a:extLst>
          </p:cNvPr>
          <p:cNvSpPr/>
          <p:nvPr/>
        </p:nvSpPr>
        <p:spPr>
          <a:xfrm>
            <a:off x="4128924" y="3606589"/>
            <a:ext cx="1214252" cy="1327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906AC3DC-DE9C-431B-A2D4-3E1A6E85ED8A}"/>
              </a:ext>
            </a:extLst>
          </p:cNvPr>
          <p:cNvSpPr txBox="1"/>
          <p:nvPr/>
        </p:nvSpPr>
        <p:spPr>
          <a:xfrm>
            <a:off x="3536970" y="10778370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Service </a:t>
            </a:r>
            <a:r>
              <a:rPr lang="de-DE" sz="2000" dirty="0" err="1"/>
              <a:t>provider</a:t>
            </a:r>
            <a:endParaRPr lang="de-DE" sz="2000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xmlns="" id="{58D627CA-984E-45CF-A91F-CDF5F1C4672B}"/>
              </a:ext>
            </a:extLst>
          </p:cNvPr>
          <p:cNvCxnSpPr>
            <a:cxnSpLocks/>
            <a:stCxn id="43" idx="3"/>
            <a:endCxn id="37" idx="1"/>
          </p:cNvCxnSpPr>
          <p:nvPr/>
        </p:nvCxnSpPr>
        <p:spPr>
          <a:xfrm flipV="1">
            <a:off x="3599520" y="6898160"/>
            <a:ext cx="2388071" cy="19650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97A35C29-7DFE-4970-A7BE-B6A42CEF8B34}"/>
              </a:ext>
            </a:extLst>
          </p:cNvPr>
          <p:cNvCxnSpPr>
            <a:cxnSpLocks/>
          </p:cNvCxnSpPr>
          <p:nvPr/>
        </p:nvCxnSpPr>
        <p:spPr>
          <a:xfrm flipH="1">
            <a:off x="7201843" y="6869572"/>
            <a:ext cx="2728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9076659-ECC1-4D42-925D-332CA8E8B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796" y="6241664"/>
            <a:ext cx="1214252" cy="121425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60A09229-1CB9-455F-9796-442B062CF53B}"/>
              </a:ext>
            </a:extLst>
          </p:cNvPr>
          <p:cNvSpPr/>
          <p:nvPr/>
        </p:nvSpPr>
        <p:spPr>
          <a:xfrm>
            <a:off x="9930643" y="5814305"/>
            <a:ext cx="1861679" cy="2101115"/>
          </a:xfrm>
          <a:prstGeom prst="rect">
            <a:avLst/>
          </a:prstGeom>
          <a:noFill/>
          <a:ln w="762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7783BBBD-F787-45E0-A494-F5DA9FE5FAF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2479971" y="6848790"/>
            <a:ext cx="4971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B056C8D1-E53A-4439-A3A3-29850C5208B1}"/>
              </a:ext>
            </a:extLst>
          </p:cNvPr>
          <p:cNvSpPr txBox="1"/>
          <p:nvPr/>
        </p:nvSpPr>
        <p:spPr>
          <a:xfrm>
            <a:off x="10465315" y="7906921"/>
            <a:ext cx="1536566" cy="4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99" dirty="0"/>
              <a:t>SMEs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3109AD0F-C0FA-47D1-BF9B-17FFC06BCA12}"/>
              </a:ext>
            </a:extLst>
          </p:cNvPr>
          <p:cNvSpPr txBox="1"/>
          <p:nvPr/>
        </p:nvSpPr>
        <p:spPr>
          <a:xfrm>
            <a:off x="17451796" y="7505286"/>
            <a:ext cx="174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Attacker</a:t>
            </a:r>
            <a:endParaRPr lang="de-DE" sz="2000" dirty="0"/>
          </a:p>
        </p:txBody>
      </p:sp>
      <p:pic>
        <p:nvPicPr>
          <p:cNvPr id="31" name="Grafik 30" descr="Gebäude">
            <a:extLst>
              <a:ext uri="{FF2B5EF4-FFF2-40B4-BE49-F238E27FC236}">
                <a16:creationId xmlns:a16="http://schemas.microsoft.com/office/drawing/2014/main" xmlns="" id="{0B478132-D2F4-431D-A964-FAD7B31F9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1506" y="6060460"/>
            <a:ext cx="1602962" cy="1602962"/>
          </a:xfrm>
          <a:prstGeom prst="rect">
            <a:avLst/>
          </a:prstGeom>
        </p:spPr>
      </p:pic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420760AE-263E-48B2-869E-C248AACAF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39" y="4415627"/>
            <a:ext cx="974852" cy="1144392"/>
          </a:xfrm>
          <a:prstGeom prst="rect">
            <a:avLst/>
          </a:prstGeom>
        </p:spPr>
      </p:pic>
      <p:pic>
        <p:nvPicPr>
          <p:cNvPr id="35" name="Grafik 34" descr="Schließen">
            <a:extLst>
              <a:ext uri="{FF2B5EF4-FFF2-40B4-BE49-F238E27FC236}">
                <a16:creationId xmlns:a16="http://schemas.microsoft.com/office/drawing/2014/main" xmlns="" id="{E5C01786-03CC-4F12-977A-DAF1A84E4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43176" y="5583393"/>
            <a:ext cx="1079458" cy="1079458"/>
          </a:xfrm>
          <a:prstGeom prst="rect">
            <a:avLst/>
          </a:prstGeom>
        </p:spPr>
      </p:pic>
      <p:sp>
        <p:nvSpPr>
          <p:cNvPr id="29" name="Titel 3">
            <a:extLst>
              <a:ext uri="{FF2B5EF4-FFF2-40B4-BE49-F238E27FC236}">
                <a16:creationId xmlns:a16="http://schemas.microsoft.com/office/drawing/2014/main" xmlns="" id="{75C710E9-D829-4827-ACA6-D14FF586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517011"/>
            <a:ext cx="21025723" cy="161435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Pilot</a:t>
            </a:r>
            <a:r>
              <a:rPr lang="it-IT" dirty="0"/>
              <a:t> 4 – </a:t>
            </a:r>
            <a:r>
              <a:rPr lang="it-IT" dirty="0" err="1"/>
              <a:t>SECaaS</a:t>
            </a:r>
            <a:r>
              <a:rPr lang="it-IT" dirty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scenario#2</a:t>
            </a:r>
            <a:endParaRPr lang="de-DE" dirty="0"/>
          </a:p>
        </p:txBody>
      </p:sp>
      <p:pic>
        <p:nvPicPr>
          <p:cNvPr id="30" name="Grafik 29" descr="Bank">
            <a:extLst>
              <a:ext uri="{FF2B5EF4-FFF2-40B4-BE49-F238E27FC236}">
                <a16:creationId xmlns:a16="http://schemas.microsoft.com/office/drawing/2014/main" xmlns="" id="{1DDE0D10-6A85-4109-A471-AA416F5271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8924" y="3641450"/>
            <a:ext cx="1214252" cy="1214252"/>
          </a:xfrm>
          <a:prstGeom prst="rect">
            <a:avLst/>
          </a:prstGeom>
        </p:spPr>
      </p:pic>
      <p:pic>
        <p:nvPicPr>
          <p:cNvPr id="32" name="Grafik 31" descr="Kundenbewertung">
            <a:extLst>
              <a:ext uri="{FF2B5EF4-FFF2-40B4-BE49-F238E27FC236}">
                <a16:creationId xmlns:a16="http://schemas.microsoft.com/office/drawing/2014/main" xmlns="" id="{68805CE4-253A-4BAA-AF1C-5E27D1435C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74581" y="6289923"/>
            <a:ext cx="1220516" cy="1220516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86157877-0204-4F5C-A145-BECBC2038660}"/>
              </a:ext>
            </a:extLst>
          </p:cNvPr>
          <p:cNvSpPr/>
          <p:nvPr/>
        </p:nvSpPr>
        <p:spPr>
          <a:xfrm>
            <a:off x="4128924" y="9443830"/>
            <a:ext cx="1214252" cy="1327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xmlns="" id="{0B373D02-9043-491A-9CAC-109A383A78E4}"/>
              </a:ext>
            </a:extLst>
          </p:cNvPr>
          <p:cNvCxnSpPr>
            <a:cxnSpLocks/>
            <a:stCxn id="37" idx="1"/>
            <a:endCxn id="54" idx="3"/>
          </p:cNvCxnSpPr>
          <p:nvPr/>
        </p:nvCxnSpPr>
        <p:spPr>
          <a:xfrm flipH="1">
            <a:off x="5390650" y="6898160"/>
            <a:ext cx="596941" cy="32624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Grafik 36" descr="Drahtlosrouter">
            <a:extLst>
              <a:ext uri="{FF2B5EF4-FFF2-40B4-BE49-F238E27FC236}">
                <a16:creationId xmlns:a16="http://schemas.microsoft.com/office/drawing/2014/main" xmlns="" id="{BB78FD4D-4453-43A2-8DD7-C05311F71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87591" y="6291034"/>
            <a:ext cx="1214252" cy="1214252"/>
          </a:xfrm>
          <a:prstGeom prst="rect">
            <a:avLst/>
          </a:prstGeom>
        </p:spPr>
      </p:pic>
      <p:pic>
        <p:nvPicPr>
          <p:cNvPr id="39" name="Grafik 38" descr="Server">
            <a:extLst>
              <a:ext uri="{FF2B5EF4-FFF2-40B4-BE49-F238E27FC236}">
                <a16:creationId xmlns:a16="http://schemas.microsoft.com/office/drawing/2014/main" xmlns="" id="{7875E3AA-356D-4959-8060-6BDEF32380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71478" y="4275389"/>
            <a:ext cx="1214252" cy="1214252"/>
          </a:xfrm>
          <a:prstGeom prst="rect">
            <a:avLst/>
          </a:prstGeom>
        </p:spPr>
      </p:pic>
      <p:pic>
        <p:nvPicPr>
          <p:cNvPr id="40" name="Grafik 39" descr="Computer">
            <a:extLst>
              <a:ext uri="{FF2B5EF4-FFF2-40B4-BE49-F238E27FC236}">
                <a16:creationId xmlns:a16="http://schemas.microsoft.com/office/drawing/2014/main" xmlns="" id="{D182B13C-6880-4DAC-9094-1FE92D1F03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377713" y="8293232"/>
            <a:ext cx="1214252" cy="1214252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E77BAF75-AC0F-4651-B91E-BD5A3190DE04}"/>
              </a:ext>
            </a:extLst>
          </p:cNvPr>
          <p:cNvSpPr/>
          <p:nvPr/>
        </p:nvSpPr>
        <p:spPr>
          <a:xfrm>
            <a:off x="2367353" y="6231268"/>
            <a:ext cx="1218377" cy="1356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25789255-2D2E-4E85-BC92-FC94C3D03BA1}"/>
              </a:ext>
            </a:extLst>
          </p:cNvPr>
          <p:cNvSpPr/>
          <p:nvPr/>
        </p:nvSpPr>
        <p:spPr>
          <a:xfrm>
            <a:off x="2367858" y="4191726"/>
            <a:ext cx="1218377" cy="1391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00973B7B-3417-4BAF-A348-545BE5164067}"/>
              </a:ext>
            </a:extLst>
          </p:cNvPr>
          <p:cNvSpPr/>
          <p:nvPr/>
        </p:nvSpPr>
        <p:spPr>
          <a:xfrm>
            <a:off x="2381143" y="8186847"/>
            <a:ext cx="1218377" cy="1352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xmlns="" id="{6CC42D5E-BE16-4236-893A-E17D9618D583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>
            <a:off x="3586235" y="4887560"/>
            <a:ext cx="2401356" cy="2010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xmlns="" id="{E29CA56B-FA91-4B1B-959C-E4BDD7B30D2B}"/>
              </a:ext>
            </a:extLst>
          </p:cNvPr>
          <p:cNvCxnSpPr>
            <a:cxnSpLocks/>
            <a:stCxn id="41" idx="3"/>
            <a:endCxn id="37" idx="1"/>
          </p:cNvCxnSpPr>
          <p:nvPr/>
        </p:nvCxnSpPr>
        <p:spPr>
          <a:xfrm flipV="1">
            <a:off x="3585730" y="6898160"/>
            <a:ext cx="2401861" cy="114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xmlns="" id="{821B983A-66AB-442C-A813-D214275CB357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5384115" y="4134247"/>
            <a:ext cx="603476" cy="27639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xmlns="" id="{F6A655F1-8DF1-4390-9FB5-687B1BEBF15D}"/>
              </a:ext>
            </a:extLst>
          </p:cNvPr>
          <p:cNvSpPr txBox="1"/>
          <p:nvPr/>
        </p:nvSpPr>
        <p:spPr>
          <a:xfrm>
            <a:off x="1832281" y="7672905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Clients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xmlns="" id="{DE45896E-B6E2-4CE9-9604-5E0BCB0F58CC}"/>
              </a:ext>
            </a:extLst>
          </p:cNvPr>
          <p:cNvSpPr txBox="1"/>
          <p:nvPr/>
        </p:nvSpPr>
        <p:spPr>
          <a:xfrm>
            <a:off x="3545050" y="4947980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Banks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xmlns="" id="{92F3EEB4-907C-4C38-BE32-30EAF8396232}"/>
              </a:ext>
            </a:extLst>
          </p:cNvPr>
          <p:cNvSpPr txBox="1"/>
          <p:nvPr/>
        </p:nvSpPr>
        <p:spPr>
          <a:xfrm>
            <a:off x="1832281" y="5623746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Data </a:t>
            </a:r>
            <a:r>
              <a:rPr lang="de-DE" sz="2000" dirty="0" err="1"/>
              <a:t>center</a:t>
            </a:r>
            <a:endParaRPr lang="de-DE" sz="20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xmlns="" id="{C03E0F2B-0A8C-4C08-8746-831C5BA76536}"/>
              </a:ext>
            </a:extLst>
          </p:cNvPr>
          <p:cNvSpPr txBox="1"/>
          <p:nvPr/>
        </p:nvSpPr>
        <p:spPr>
          <a:xfrm>
            <a:off x="1747665" y="9522009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Server </a:t>
            </a:r>
            <a:r>
              <a:rPr lang="de-DE" sz="2000" dirty="0" err="1"/>
              <a:t>room</a:t>
            </a:r>
            <a:endParaRPr lang="de-DE" sz="2000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xmlns="" id="{B2F39BDC-5B71-472C-9BC8-360E5EA2F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34" y="9550354"/>
            <a:ext cx="1220516" cy="1220516"/>
          </a:xfrm>
          <a:prstGeom prst="rect">
            <a:avLst/>
          </a:prstGeom>
        </p:spPr>
      </p:pic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A104DB93-8C79-4480-BAF9-E432B9AB7212}"/>
              </a:ext>
            </a:extLst>
          </p:cNvPr>
          <p:cNvSpPr/>
          <p:nvPr/>
        </p:nvSpPr>
        <p:spPr>
          <a:xfrm>
            <a:off x="4128924" y="3606589"/>
            <a:ext cx="1214252" cy="1327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xmlns="" id="{906AC3DC-DE9C-431B-A2D4-3E1A6E85ED8A}"/>
              </a:ext>
            </a:extLst>
          </p:cNvPr>
          <p:cNvSpPr txBox="1"/>
          <p:nvPr/>
        </p:nvSpPr>
        <p:spPr>
          <a:xfrm>
            <a:off x="3536970" y="10778370"/>
            <a:ext cx="240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Service </a:t>
            </a:r>
            <a:r>
              <a:rPr lang="de-DE" sz="2000" dirty="0" err="1"/>
              <a:t>provider</a:t>
            </a:r>
            <a:endParaRPr lang="de-DE" sz="2000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xmlns="" id="{58D627CA-984E-45CF-A91F-CDF5F1C4672B}"/>
              </a:ext>
            </a:extLst>
          </p:cNvPr>
          <p:cNvCxnSpPr>
            <a:cxnSpLocks/>
            <a:stCxn id="43" idx="3"/>
            <a:endCxn id="37" idx="1"/>
          </p:cNvCxnSpPr>
          <p:nvPr/>
        </p:nvCxnSpPr>
        <p:spPr>
          <a:xfrm flipV="1">
            <a:off x="3599520" y="6898160"/>
            <a:ext cx="2388071" cy="19650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97A35C29-7DFE-4970-A7BE-B6A42CEF8B34}"/>
              </a:ext>
            </a:extLst>
          </p:cNvPr>
          <p:cNvCxnSpPr>
            <a:cxnSpLocks/>
          </p:cNvCxnSpPr>
          <p:nvPr/>
        </p:nvCxnSpPr>
        <p:spPr>
          <a:xfrm flipH="1">
            <a:off x="7201843" y="6869572"/>
            <a:ext cx="2728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xmlns="" id="{7783BBBD-F787-45E0-A494-F5DA9FE5FAF5}"/>
              </a:ext>
            </a:extLst>
          </p:cNvPr>
          <p:cNvCxnSpPr>
            <a:cxnSpLocks/>
            <a:endCxn id="37" idx="3"/>
          </p:cNvCxnSpPr>
          <p:nvPr/>
        </p:nvCxnSpPr>
        <p:spPr>
          <a:xfrm flipH="1" flipV="1">
            <a:off x="7201843" y="6898160"/>
            <a:ext cx="2782722" cy="90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xmlns="" id="{7783BBBD-F787-45E0-A494-F5DA9FE5FAF5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5685853" y="5516203"/>
            <a:ext cx="301738" cy="1381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2607594" y="1769535"/>
            <a:ext cx="191569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Clr>
                <a:schemeClr val="accent1"/>
              </a:buClr>
              <a:buSzPts val="2400"/>
            </a:pPr>
            <a:r>
              <a:rPr lang="en-GB" dirty="0"/>
              <a:t>Attack </a:t>
            </a:r>
            <a:r>
              <a:rPr lang="en-GB" dirty="0" smtClean="0"/>
              <a:t>Scenario</a:t>
            </a:r>
            <a:endParaRPr dirty="0"/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2610520" y="3210333"/>
            <a:ext cx="19156610" cy="9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1867" indent="-761867" algn="l">
              <a:buClr>
                <a:schemeClr val="accent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4800" dirty="0"/>
              <a:t>Goal: analyse &amp; protect connected infrastructures</a:t>
            </a:r>
            <a:br>
              <a:rPr lang="en-GB" sz="4800" dirty="0"/>
            </a:br>
            <a:r>
              <a:rPr lang="en-GB" sz="4800" dirty="0"/>
              <a:t>- </a:t>
            </a:r>
            <a:r>
              <a:rPr lang="en-GB" sz="3700" dirty="0"/>
              <a:t>simulate security risks on interconnected infrastructures</a:t>
            </a:r>
            <a:br>
              <a:rPr lang="en-GB" sz="3700" dirty="0"/>
            </a:br>
            <a:r>
              <a:rPr lang="en-GB" sz="3700" dirty="0"/>
              <a:t>- determine potential entry points</a:t>
            </a:r>
            <a:br>
              <a:rPr lang="en-GB" sz="3700" dirty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Scenario #2 - Unauthorized access to exchanged documents</a:t>
            </a:r>
            <a:endParaRPr sz="4800" dirty="0"/>
          </a:p>
          <a:p>
            <a:pPr marL="1218987" indent="-846519" algn="l">
              <a:lnSpc>
                <a:spcPct val="115000"/>
              </a:lnSpc>
              <a:buSzPts val="1400"/>
              <a:buChar char="●"/>
            </a:pPr>
            <a:r>
              <a:rPr lang="de-DE" sz="3700" dirty="0"/>
              <a:t>The </a:t>
            </a:r>
            <a:r>
              <a:rPr lang="de-DE" sz="3700" dirty="0" err="1"/>
              <a:t>bank</a:t>
            </a:r>
            <a:r>
              <a:rPr lang="de-DE" sz="3700" dirty="0"/>
              <a:t> </a:t>
            </a:r>
            <a:r>
              <a:rPr lang="de-DE" sz="3700" dirty="0" err="1"/>
              <a:t>and</a:t>
            </a:r>
            <a:r>
              <a:rPr lang="de-DE" sz="3700" dirty="0"/>
              <a:t> </a:t>
            </a:r>
            <a:r>
              <a:rPr lang="de-DE" sz="3700" dirty="0" err="1"/>
              <a:t>the</a:t>
            </a:r>
            <a:r>
              <a:rPr lang="de-DE" sz="3700" dirty="0"/>
              <a:t> SME </a:t>
            </a:r>
            <a:r>
              <a:rPr lang="de-DE" sz="3700" dirty="0" err="1"/>
              <a:t>exchange</a:t>
            </a:r>
            <a:r>
              <a:rPr lang="de-DE" sz="3700" dirty="0"/>
              <a:t> </a:t>
            </a:r>
            <a:r>
              <a:rPr lang="de-DE" sz="3700" dirty="0" err="1"/>
              <a:t>contracts</a:t>
            </a:r>
            <a:r>
              <a:rPr lang="de-DE" sz="3700" dirty="0"/>
              <a:t> via a </a:t>
            </a:r>
            <a:r>
              <a:rPr lang="de-DE" sz="3700" dirty="0" err="1"/>
              <a:t>secured</a:t>
            </a:r>
            <a:r>
              <a:rPr lang="de-DE" sz="3700" dirty="0"/>
              <a:t> </a:t>
            </a:r>
            <a:r>
              <a:rPr lang="de-DE" sz="3700" dirty="0" err="1"/>
              <a:t>communication</a:t>
            </a:r>
            <a:r>
              <a:rPr lang="de-DE" sz="3700" dirty="0"/>
              <a:t> </a:t>
            </a:r>
            <a:r>
              <a:rPr lang="de-DE" sz="3700" dirty="0" err="1"/>
              <a:t>channel</a:t>
            </a:r>
            <a:r>
              <a:rPr lang="de-DE" sz="3700" dirty="0"/>
              <a:t> - </a:t>
            </a:r>
            <a:r>
              <a:rPr lang="de-DE" sz="3700" dirty="0" err="1"/>
              <a:t>vpn</a:t>
            </a:r>
            <a:endParaRPr sz="3700" dirty="0"/>
          </a:p>
          <a:p>
            <a:pPr marL="1218987" indent="-846519" algn="l">
              <a:lnSpc>
                <a:spcPct val="115000"/>
              </a:lnSpc>
              <a:buSzPts val="1400"/>
              <a:buChar char="●"/>
            </a:pPr>
            <a:r>
              <a:rPr lang="de-DE" sz="3700" dirty="0" err="1"/>
              <a:t>Either</a:t>
            </a:r>
            <a:r>
              <a:rPr lang="de-DE" sz="3700" dirty="0"/>
              <a:t> a </a:t>
            </a:r>
            <a:r>
              <a:rPr lang="de-DE" sz="3700" dirty="0" err="1"/>
              <a:t>client</a:t>
            </a:r>
            <a:r>
              <a:rPr lang="de-DE" sz="3700" dirty="0"/>
              <a:t> </a:t>
            </a:r>
            <a:r>
              <a:rPr lang="de-DE" sz="3700" dirty="0" err="1"/>
              <a:t>of</a:t>
            </a:r>
            <a:r>
              <a:rPr lang="de-DE" sz="3700" dirty="0"/>
              <a:t> JRC </a:t>
            </a:r>
            <a:r>
              <a:rPr lang="de-DE" sz="3700" dirty="0" err="1"/>
              <a:t>wants</a:t>
            </a:r>
            <a:r>
              <a:rPr lang="de-DE" sz="3700" dirty="0"/>
              <a:t> </a:t>
            </a:r>
            <a:r>
              <a:rPr lang="de-DE" sz="3700" dirty="0" err="1"/>
              <a:t>to</a:t>
            </a:r>
            <a:r>
              <a:rPr lang="de-DE" sz="3700" dirty="0"/>
              <a:t> open an </a:t>
            </a:r>
            <a:r>
              <a:rPr lang="de-DE" sz="3700" dirty="0" err="1"/>
              <a:t>account</a:t>
            </a:r>
            <a:r>
              <a:rPr lang="de-DE" sz="3700" dirty="0"/>
              <a:t> at </a:t>
            </a:r>
            <a:r>
              <a:rPr lang="de-DE" sz="3700" dirty="0" err="1"/>
              <a:t>Liberbank</a:t>
            </a:r>
            <a:r>
              <a:rPr lang="de-DE" sz="3700" dirty="0"/>
              <a:t> </a:t>
            </a:r>
            <a:r>
              <a:rPr lang="de-DE" sz="3700" dirty="0" err="1"/>
              <a:t>and</a:t>
            </a:r>
            <a:r>
              <a:rPr lang="de-DE" sz="3700" dirty="0"/>
              <a:t> JRC </a:t>
            </a:r>
            <a:r>
              <a:rPr lang="de-DE" sz="3700" dirty="0" err="1"/>
              <a:t>forwards</a:t>
            </a:r>
            <a:r>
              <a:rPr lang="de-DE" sz="3700" dirty="0"/>
              <a:t> </a:t>
            </a:r>
            <a:r>
              <a:rPr lang="de-DE" sz="3700" dirty="0" err="1"/>
              <a:t>the</a:t>
            </a:r>
            <a:r>
              <a:rPr lang="de-DE" sz="3700" dirty="0"/>
              <a:t> </a:t>
            </a:r>
            <a:r>
              <a:rPr lang="de-DE" sz="3700" dirty="0" err="1"/>
              <a:t>contract</a:t>
            </a:r>
            <a:endParaRPr sz="3700" dirty="0"/>
          </a:p>
          <a:p>
            <a:pPr marL="1218987" indent="-846519">
              <a:lnSpc>
                <a:spcPct val="115000"/>
              </a:lnSpc>
              <a:buSzPts val="1400"/>
              <a:buChar char="●"/>
            </a:pPr>
            <a:r>
              <a:rPr lang="de-DE" sz="3700" dirty="0" err="1"/>
              <a:t>Or</a:t>
            </a:r>
            <a:r>
              <a:rPr lang="de-DE" sz="3700" dirty="0"/>
              <a:t> </a:t>
            </a:r>
            <a:r>
              <a:rPr lang="de-DE" sz="3700" dirty="0" err="1"/>
              <a:t>the</a:t>
            </a:r>
            <a:r>
              <a:rPr lang="de-DE" sz="3700" dirty="0"/>
              <a:t> </a:t>
            </a:r>
            <a:r>
              <a:rPr lang="de-DE" sz="3700" dirty="0" err="1"/>
              <a:t>bank</a:t>
            </a:r>
            <a:r>
              <a:rPr lang="de-DE" sz="3700" dirty="0"/>
              <a:t> will </a:t>
            </a:r>
            <a:r>
              <a:rPr lang="de-DE" sz="3700" dirty="0" err="1"/>
              <a:t>receive</a:t>
            </a:r>
            <a:r>
              <a:rPr lang="de-DE" sz="3700" dirty="0"/>
              <a:t> </a:t>
            </a:r>
            <a:r>
              <a:rPr lang="de-DE" sz="3700" dirty="0" err="1"/>
              <a:t>services</a:t>
            </a:r>
            <a:r>
              <a:rPr lang="de-DE" sz="3700" dirty="0"/>
              <a:t> </a:t>
            </a:r>
            <a:r>
              <a:rPr lang="de-DE" sz="3700" dirty="0" err="1"/>
              <a:t>from</a:t>
            </a:r>
            <a:r>
              <a:rPr lang="de-DE" sz="3700" dirty="0"/>
              <a:t> </a:t>
            </a:r>
            <a:r>
              <a:rPr lang="de-DE" sz="3700" dirty="0" err="1"/>
              <a:t>the</a:t>
            </a:r>
            <a:r>
              <a:rPr lang="de-DE" sz="3700" dirty="0"/>
              <a:t> SME</a:t>
            </a:r>
            <a:endParaRPr sz="3700" dirty="0"/>
          </a:p>
          <a:p>
            <a:pPr marL="1218987" indent="-846519" algn="l">
              <a:lnSpc>
                <a:spcPct val="115000"/>
              </a:lnSpc>
              <a:buSzPts val="1400"/>
              <a:buChar char="●"/>
            </a:pPr>
            <a:r>
              <a:rPr lang="en-GB" sz="3700" dirty="0"/>
              <a:t>The unauthorized person could attack the communication channel and access the documents or data exchanged</a:t>
            </a:r>
            <a:endParaRPr sz="3700" dirty="0"/>
          </a:p>
          <a:p>
            <a:pPr algn="l">
              <a:lnSpc>
                <a:spcPct val="115000"/>
              </a:lnSpc>
            </a:pPr>
            <a:endParaRPr sz="3700" dirty="0"/>
          </a:p>
          <a:p>
            <a:pPr algn="l">
              <a:buSzPts val="2400"/>
            </a:pPr>
            <a:r>
              <a:rPr lang="en-GB" sz="4800" dirty="0"/>
              <a:t>Contributing Partners &amp; </a:t>
            </a:r>
            <a:r>
              <a:rPr lang="en-GB" sz="4800" dirty="0" smtClean="0"/>
              <a:t>Roles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	</a:t>
            </a:r>
            <a:r>
              <a:rPr lang="en-GB" sz="3700" dirty="0" smtClean="0"/>
              <a:t>GFT </a:t>
            </a:r>
            <a:r>
              <a:rPr lang="en-GB" sz="3700" dirty="0"/>
              <a:t>Spain - Support pilot planning</a:t>
            </a:r>
            <a:endParaRPr sz="3700" dirty="0"/>
          </a:p>
          <a:p>
            <a:pPr marL="761867" indent="-761867" algn="l">
              <a:buClr>
                <a:schemeClr val="accent1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3700" dirty="0"/>
              <a:t>ATOS – </a:t>
            </a:r>
            <a:r>
              <a:rPr lang="de-DE" sz="3700" dirty="0" err="1"/>
              <a:t>support</a:t>
            </a:r>
            <a:r>
              <a:rPr lang="de-DE" sz="3700" dirty="0"/>
              <a:t> </a:t>
            </a:r>
            <a:r>
              <a:rPr lang="de-DE" sz="3700" dirty="0" err="1"/>
              <a:t>pilot</a:t>
            </a:r>
            <a:r>
              <a:rPr lang="de-DE" sz="3700" dirty="0"/>
              <a:t> </a:t>
            </a:r>
            <a:r>
              <a:rPr lang="de-DE" sz="3700" dirty="0" err="1"/>
              <a:t>planning</a:t>
            </a:r>
            <a:r>
              <a:rPr lang="de-DE" sz="3700" dirty="0"/>
              <a:t> </a:t>
            </a:r>
            <a:r>
              <a:rPr lang="de-DE" sz="3700" dirty="0" err="1"/>
              <a:t>and</a:t>
            </a:r>
            <a:r>
              <a:rPr lang="de-DE" sz="3700" dirty="0"/>
              <a:t> </a:t>
            </a:r>
            <a:r>
              <a:rPr lang="de-DE" sz="3700" dirty="0" err="1"/>
              <a:t>installation</a:t>
            </a:r>
            <a:r>
              <a:rPr lang="de-DE" sz="3700" dirty="0"/>
              <a:t> </a:t>
            </a:r>
            <a:r>
              <a:rPr lang="de-DE" sz="3700" dirty="0" err="1"/>
              <a:t>of</a:t>
            </a:r>
            <a:r>
              <a:rPr lang="de-DE" sz="3700" dirty="0"/>
              <a:t> </a:t>
            </a:r>
            <a:r>
              <a:rPr lang="de-DE" sz="3700" dirty="0" err="1"/>
              <a:t>the</a:t>
            </a:r>
            <a:r>
              <a:rPr lang="de-DE" sz="3700" dirty="0"/>
              <a:t> SIEM </a:t>
            </a:r>
            <a:r>
              <a:rPr lang="de-DE" sz="3700" dirty="0" err="1"/>
              <a:t>agent</a:t>
            </a:r>
            <a:r>
              <a:rPr lang="de-DE" sz="3700" dirty="0"/>
              <a:t> </a:t>
            </a:r>
            <a:r>
              <a:rPr lang="de-DE" sz="3700" dirty="0" err="1"/>
              <a:t>for</a:t>
            </a:r>
            <a:r>
              <a:rPr lang="de-DE" sz="3700" dirty="0"/>
              <a:t> probe </a:t>
            </a:r>
            <a:r>
              <a:rPr lang="de-DE" sz="3700" dirty="0" err="1"/>
              <a:t>collection</a:t>
            </a:r>
            <a:endParaRPr sz="3700" dirty="0"/>
          </a:p>
        </p:txBody>
      </p:sp>
      <p:sp>
        <p:nvSpPr>
          <p:cNvPr id="178" name="Google Shape;178;p3"/>
          <p:cNvSpPr txBox="1">
            <a:spLocks noGrp="1"/>
          </p:cNvSpPr>
          <p:nvPr>
            <p:ph type="dt" idx="10"/>
          </p:nvPr>
        </p:nvSpPr>
        <p:spPr>
          <a:xfrm>
            <a:off x="20163196" y="13343480"/>
            <a:ext cx="1034131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25/09/2019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0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02f8bdbaa_0_68"/>
          <p:cNvSpPr txBox="1">
            <a:spLocks noGrp="1"/>
          </p:cNvSpPr>
          <p:nvPr>
            <p:ph type="title"/>
          </p:nvPr>
        </p:nvSpPr>
        <p:spPr>
          <a:xfrm>
            <a:off x="2607593" y="1769533"/>
            <a:ext cx="19156610" cy="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buClr>
                <a:schemeClr val="accent1"/>
              </a:buClr>
              <a:buSzPts val="2400"/>
            </a:pPr>
            <a:r>
              <a:rPr lang="en-GB"/>
              <a:t>Technical Architecture of the Pilot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206" name="Google Shape;206;g602f8bdbaa_0_68"/>
          <p:cNvSpPr txBox="1">
            <a:spLocks noGrp="1"/>
          </p:cNvSpPr>
          <p:nvPr>
            <p:ph type="dt" idx="10"/>
          </p:nvPr>
        </p:nvSpPr>
        <p:spPr>
          <a:xfrm>
            <a:off x="20163196" y="13343480"/>
            <a:ext cx="1034131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25/09/2019</a:t>
            </a:r>
            <a:endParaRPr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0" y="2675468"/>
            <a:ext cx="23247646" cy="1026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7ba9e45d62_0_0"/>
          <p:cNvSpPr txBox="1">
            <a:spLocks noGrp="1"/>
          </p:cNvSpPr>
          <p:nvPr>
            <p:ph type="title"/>
          </p:nvPr>
        </p:nvSpPr>
        <p:spPr>
          <a:xfrm>
            <a:off x="1675914" y="1225448"/>
            <a:ext cx="21025801" cy="16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8000"/>
              <a:buFont typeface="Lato"/>
              <a:buNone/>
            </a:pPr>
            <a:r>
              <a:rPr lang="en-US" b="0"/>
              <a:t>FINSEC Deployment</a:t>
            </a:r>
            <a:endParaRPr b="0"/>
          </a:p>
        </p:txBody>
      </p:sp>
      <p:sp>
        <p:nvSpPr>
          <p:cNvPr id="889" name="Google Shape;889;g7ba9e45d62_0_0"/>
          <p:cNvSpPr txBox="1">
            <a:spLocks noGrp="1"/>
          </p:cNvSpPr>
          <p:nvPr>
            <p:ph type="body" idx="1"/>
          </p:nvPr>
        </p:nvSpPr>
        <p:spPr>
          <a:xfrm>
            <a:off x="1675963" y="2989385"/>
            <a:ext cx="21025801" cy="9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1E365C"/>
                </a:solidFill>
              </a:rPr>
              <a:t>Two types of attack at vpn connection</a:t>
            </a:r>
            <a:endParaRPr>
              <a:solidFill>
                <a:srgbClr val="1E365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US" sz="4000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>
                <a:solidFill>
                  <a:srgbClr val="1E365C"/>
                </a:solidFill>
              </a:rPr>
              <a:t>FTP bruteforce attack</a:t>
            </a:r>
            <a:endParaRPr sz="4000">
              <a:solidFill>
                <a:srgbClr val="1E365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US" sz="4000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>
                <a:solidFill>
                  <a:srgbClr val="1E365C"/>
                </a:solidFill>
              </a:rPr>
              <a:t>Shellshock exploit on vpn</a:t>
            </a:r>
            <a:endParaRPr sz="4000">
              <a:solidFill>
                <a:srgbClr val="1E365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endParaRPr>
              <a:solidFill>
                <a:srgbClr val="1E36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1E365C"/>
                </a:solidFill>
              </a:rPr>
              <a:t>FINSEC tools and services used:</a:t>
            </a:r>
            <a:endParaRPr>
              <a:solidFill>
                <a:srgbClr val="1E365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US" sz="4000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>
                <a:solidFill>
                  <a:srgbClr val="1E365C"/>
                </a:solidFill>
              </a:rPr>
              <a:t>SIEM</a:t>
            </a:r>
            <a:endParaRPr sz="4000">
              <a:solidFill>
                <a:srgbClr val="1E365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US" sz="4000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>
                <a:solidFill>
                  <a:srgbClr val="1E365C"/>
                </a:solidFill>
              </a:rPr>
              <a:t>Risk Assessment Engine</a:t>
            </a:r>
            <a:endParaRPr sz="4000">
              <a:solidFill>
                <a:srgbClr val="1E365C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US" sz="4000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>
                <a:solidFill>
                  <a:srgbClr val="1E365C"/>
                </a:solidFill>
              </a:rPr>
              <a:t>Vulnerability Assessment</a:t>
            </a:r>
            <a:endParaRPr sz="4000">
              <a:solidFill>
                <a:srgbClr val="1E365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1E36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>
                <a:solidFill>
                  <a:srgbClr val="1E365C"/>
                </a:solidFill>
              </a:rPr>
              <a:t>Generate</a:t>
            </a:r>
            <a:r>
              <a:rPr lang="en-US">
                <a:solidFill>
                  <a:srgbClr val="1E365C"/>
                </a:solidFill>
              </a:rPr>
              <a:t> corresponding </a:t>
            </a:r>
            <a:r>
              <a:rPr lang="en-US" b="1">
                <a:solidFill>
                  <a:srgbClr val="1E365C"/>
                </a:solidFill>
              </a:rPr>
              <a:t>x-event</a:t>
            </a:r>
            <a:r>
              <a:rPr lang="en-US">
                <a:solidFill>
                  <a:srgbClr val="1E365C"/>
                </a:solidFill>
              </a:rPr>
              <a:t> and </a:t>
            </a:r>
            <a:r>
              <a:rPr lang="en-US" b="1">
                <a:solidFill>
                  <a:srgbClr val="1E365C"/>
                </a:solidFill>
              </a:rPr>
              <a:t>observed-data</a:t>
            </a:r>
            <a:r>
              <a:rPr lang="en-US">
                <a:solidFill>
                  <a:srgbClr val="1E365C"/>
                </a:solidFill>
              </a:rPr>
              <a:t> FINSTIX objects</a:t>
            </a:r>
            <a:endParaRPr>
              <a:solidFill>
                <a:srgbClr val="1E365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1E365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1E365C"/>
                </a:solidFill>
              </a:rPr>
              <a:t>Generate alarms and display on the dashboard</a:t>
            </a:r>
            <a:endParaRPr>
              <a:solidFill>
                <a:srgbClr val="1E365C"/>
              </a:solidFill>
            </a:endParaRPr>
          </a:p>
          <a:p>
            <a:pPr marL="457200" lvl="0" indent="-152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E365C"/>
              </a:buClr>
              <a:buSzPts val="4800"/>
              <a:buNone/>
            </a:pPr>
            <a:endParaRPr/>
          </a:p>
        </p:txBody>
      </p:sp>
      <p:sp>
        <p:nvSpPr>
          <p:cNvPr id="890" name="Google Shape;890;g7ba9e45d62_0_0"/>
          <p:cNvSpPr txBox="1">
            <a:spLocks noGrp="1"/>
          </p:cNvSpPr>
          <p:nvPr>
            <p:ph type="title"/>
          </p:nvPr>
        </p:nvSpPr>
        <p:spPr>
          <a:xfrm>
            <a:off x="10398400" y="152400"/>
            <a:ext cx="12700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Task 6.5 - SECaaS for Small Financial Organizations Pilot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0459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02f8bdbaa_0_39"/>
          <p:cNvSpPr txBox="1">
            <a:spLocks noGrp="1"/>
          </p:cNvSpPr>
          <p:nvPr>
            <p:ph type="title"/>
          </p:nvPr>
        </p:nvSpPr>
        <p:spPr>
          <a:xfrm>
            <a:off x="2607593" y="1769533"/>
            <a:ext cx="19156610" cy="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buClr>
                <a:schemeClr val="accent1"/>
              </a:buClr>
              <a:buSzPts val="2400"/>
            </a:pPr>
            <a:r>
              <a:rPr lang="en-GB" dirty="0"/>
              <a:t>Data Produced within </a:t>
            </a:r>
            <a:r>
              <a:rPr lang="en-GB" dirty="0" smtClean="0"/>
              <a:t>Scenario</a:t>
            </a:r>
            <a:endParaRPr dirty="0"/>
          </a:p>
        </p:txBody>
      </p:sp>
      <p:sp>
        <p:nvSpPr>
          <p:cNvPr id="191" name="Google Shape;191;g602f8bdbaa_0_39"/>
          <p:cNvSpPr txBox="1">
            <a:spLocks noGrp="1"/>
          </p:cNvSpPr>
          <p:nvPr>
            <p:ph type="title"/>
          </p:nvPr>
        </p:nvSpPr>
        <p:spPr>
          <a:xfrm>
            <a:off x="1527935" y="2743200"/>
            <a:ext cx="20239528" cy="10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buClr>
                <a:schemeClr val="accent1"/>
              </a:buClr>
              <a:buSzPts val="2400"/>
            </a:pP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Assets</a:t>
            </a:r>
            <a:br>
              <a:rPr lang="en-GB" sz="4800" dirty="0" smtClean="0"/>
            </a:br>
            <a:r>
              <a:rPr lang="en-GB" sz="4800" dirty="0" smtClean="0"/>
              <a:t>	</a:t>
            </a:r>
            <a:r>
              <a:rPr lang="en-GB" sz="3700" dirty="0" smtClean="0"/>
              <a:t>JRC </a:t>
            </a:r>
            <a:r>
              <a:rPr lang="en-GB" sz="3700" dirty="0"/>
              <a:t>“Backoffice computer” connected to JRC File server </a:t>
            </a:r>
            <a:endParaRPr sz="3700" dirty="0"/>
          </a:p>
          <a:p>
            <a:pPr marL="372468" algn="l">
              <a:lnSpc>
                <a:spcPct val="115000"/>
              </a:lnSpc>
              <a:buSzPts val="1400"/>
            </a:pPr>
            <a:r>
              <a:rPr lang="en-GB" sz="3700" dirty="0" smtClean="0"/>
              <a:t>	</a:t>
            </a:r>
            <a:r>
              <a:rPr lang="en-GB" sz="3700" dirty="0" err="1" smtClean="0"/>
              <a:t>Liberbank</a:t>
            </a:r>
            <a:r>
              <a:rPr lang="en-GB" sz="3700" dirty="0" smtClean="0"/>
              <a:t> </a:t>
            </a:r>
            <a:r>
              <a:rPr lang="en-GB" sz="3700" dirty="0"/>
              <a:t>Lab</a:t>
            </a:r>
            <a:br>
              <a:rPr lang="en-GB" sz="3700" dirty="0"/>
            </a:br>
            <a:endParaRPr sz="3700" dirty="0"/>
          </a:p>
          <a:p>
            <a:pPr algn="l">
              <a:buSzPts val="2400"/>
            </a:pPr>
            <a:endParaRPr sz="4800" dirty="0"/>
          </a:p>
          <a:p>
            <a:pPr algn="l">
              <a:buSzPts val="2400"/>
            </a:pPr>
            <a:r>
              <a:rPr lang="en-GB" sz="4800" dirty="0"/>
              <a:t>Events</a:t>
            </a:r>
            <a:endParaRPr sz="4800" dirty="0"/>
          </a:p>
          <a:p>
            <a:pPr marL="943968" indent="-571500" algn="l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de-DE" sz="3700" dirty="0" err="1"/>
              <a:t>Attacker</a:t>
            </a:r>
            <a:r>
              <a:rPr lang="de-DE" sz="3700" dirty="0"/>
              <a:t> </a:t>
            </a:r>
            <a:r>
              <a:rPr lang="de-DE" sz="3700" dirty="0" err="1"/>
              <a:t>gets</a:t>
            </a:r>
            <a:r>
              <a:rPr lang="de-DE" sz="3700" dirty="0"/>
              <a:t> </a:t>
            </a:r>
            <a:r>
              <a:rPr lang="de-DE" sz="3700" dirty="0" err="1"/>
              <a:t>access</a:t>
            </a:r>
            <a:r>
              <a:rPr lang="de-DE" sz="3700" dirty="0"/>
              <a:t> </a:t>
            </a:r>
            <a:r>
              <a:rPr lang="de-DE" sz="3700" dirty="0" err="1"/>
              <a:t>to</a:t>
            </a:r>
            <a:r>
              <a:rPr lang="de-DE" sz="3700" dirty="0"/>
              <a:t> </a:t>
            </a:r>
            <a:r>
              <a:rPr lang="de-DE" sz="3700" dirty="0" err="1"/>
              <a:t>exchanged</a:t>
            </a:r>
            <a:r>
              <a:rPr lang="de-DE" sz="3700" dirty="0"/>
              <a:t> </a:t>
            </a:r>
            <a:r>
              <a:rPr lang="de-DE" sz="3700" dirty="0" err="1"/>
              <a:t>documents</a:t>
            </a:r>
            <a:r>
              <a:rPr lang="de-DE" sz="3700" dirty="0"/>
              <a:t> </a:t>
            </a:r>
            <a:r>
              <a:rPr lang="de-DE" sz="3700" dirty="0" err="1"/>
              <a:t>and</a:t>
            </a:r>
            <a:r>
              <a:rPr lang="de-DE" sz="3700" dirty="0"/>
              <a:t> </a:t>
            </a:r>
            <a:r>
              <a:rPr lang="de-DE" sz="3700" dirty="0" smtClean="0"/>
              <a:t>data</a:t>
            </a:r>
            <a:br>
              <a:rPr lang="de-DE" sz="3700" dirty="0" smtClean="0"/>
            </a:br>
            <a:r>
              <a:rPr lang="en-GB" sz="3700" dirty="0" smtClean="0"/>
              <a:t>Attacker </a:t>
            </a:r>
            <a:r>
              <a:rPr lang="de-DE" sz="3700" dirty="0" err="1"/>
              <a:t>uses</a:t>
            </a:r>
            <a:r>
              <a:rPr lang="de-DE" sz="3700" dirty="0"/>
              <a:t> </a:t>
            </a:r>
            <a:r>
              <a:rPr lang="de-DE" sz="3700" dirty="0" err="1"/>
              <a:t>vpn</a:t>
            </a:r>
            <a:r>
              <a:rPr lang="de-DE" sz="3700" dirty="0"/>
              <a:t> </a:t>
            </a:r>
            <a:r>
              <a:rPr lang="de-DE" sz="3700" dirty="0" err="1"/>
              <a:t>as</a:t>
            </a:r>
            <a:r>
              <a:rPr lang="de-DE" sz="3700" dirty="0"/>
              <a:t> </a:t>
            </a:r>
            <a:r>
              <a:rPr lang="de-DE" sz="3700" dirty="0" err="1"/>
              <a:t>entry</a:t>
            </a:r>
            <a:r>
              <a:rPr lang="de-DE" sz="3700" dirty="0"/>
              <a:t> </a:t>
            </a:r>
            <a:r>
              <a:rPr lang="de-DE" sz="3700" dirty="0" err="1"/>
              <a:t>point</a:t>
            </a:r>
            <a:r>
              <a:rPr lang="de-DE" sz="3700" dirty="0"/>
              <a:t> </a:t>
            </a:r>
            <a:r>
              <a:rPr lang="de-DE" sz="3700" dirty="0" err="1"/>
              <a:t>to</a:t>
            </a:r>
            <a:r>
              <a:rPr lang="de-DE" sz="3700" dirty="0"/>
              <a:t> </a:t>
            </a:r>
            <a:r>
              <a:rPr lang="de-DE" sz="3700" dirty="0" err="1"/>
              <a:t>the</a:t>
            </a:r>
            <a:r>
              <a:rPr lang="de-DE" sz="3700" dirty="0"/>
              <a:t> </a:t>
            </a:r>
            <a:r>
              <a:rPr lang="de-DE" sz="3700" dirty="0" err="1"/>
              <a:t>connected</a:t>
            </a:r>
            <a:r>
              <a:rPr lang="de-DE" sz="3700" dirty="0"/>
              <a:t> </a:t>
            </a:r>
            <a:r>
              <a:rPr lang="de-DE" sz="3700" dirty="0" err="1"/>
              <a:t>infrastructure</a:t>
            </a:r>
            <a:endParaRPr sz="3700" dirty="0"/>
          </a:p>
          <a:p>
            <a:pPr algn="l">
              <a:buClr>
                <a:schemeClr val="dk1"/>
              </a:buClr>
              <a:buSzPts val="1100"/>
            </a:pPr>
            <a:endParaRPr sz="4800" dirty="0"/>
          </a:p>
          <a:p>
            <a:pPr algn="l">
              <a:buClr>
                <a:schemeClr val="accent1"/>
              </a:buClr>
              <a:buSzPts val="2400"/>
            </a:pPr>
            <a:endParaRPr sz="4800" dirty="0"/>
          </a:p>
        </p:txBody>
      </p:sp>
      <p:sp>
        <p:nvSpPr>
          <p:cNvPr id="192" name="Google Shape;192;g602f8bdbaa_0_39"/>
          <p:cNvSpPr txBox="1">
            <a:spLocks noGrp="1"/>
          </p:cNvSpPr>
          <p:nvPr>
            <p:ph type="dt" idx="10"/>
          </p:nvPr>
        </p:nvSpPr>
        <p:spPr>
          <a:xfrm>
            <a:off x="20163196" y="13343480"/>
            <a:ext cx="1034131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/>
              <a:t>25/09/2019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INSEC_palette">
      <a:dk1>
        <a:srgbClr val="1E365C"/>
      </a:dk1>
      <a:lt1>
        <a:srgbClr val="FFFFFF"/>
      </a:lt1>
      <a:dk2>
        <a:srgbClr val="1E365C"/>
      </a:dk2>
      <a:lt2>
        <a:srgbClr val="FFFFFF"/>
      </a:lt2>
      <a:accent1>
        <a:srgbClr val="EEE6D6"/>
      </a:accent1>
      <a:accent2>
        <a:srgbClr val="FCDCA2"/>
      </a:accent2>
      <a:accent3>
        <a:srgbClr val="FFBC49"/>
      </a:accent3>
      <a:accent4>
        <a:srgbClr val="9F8556"/>
      </a:accent4>
      <a:accent5>
        <a:srgbClr val="1E365C"/>
      </a:accent5>
      <a:accent6>
        <a:srgbClr val="5D728B"/>
      </a:accent6>
      <a:hlink>
        <a:srgbClr val="1E365C"/>
      </a:hlink>
      <a:folHlink>
        <a:srgbClr val="1E36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Benutzerdefiniert</PresentationFormat>
  <Paragraphs>80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 Light</vt:lpstr>
      <vt:lpstr>Lato</vt:lpstr>
      <vt:lpstr>Wingdings</vt:lpstr>
      <vt:lpstr>Default Theme</vt:lpstr>
      <vt:lpstr>PowerPoint-Präsentation</vt:lpstr>
      <vt:lpstr>Pilot 4 - Protecting the infrastructures of small financial institutes through SECaaS </vt:lpstr>
      <vt:lpstr>Pilot 4 – Current situation</vt:lpstr>
      <vt:lpstr>Pilot 4 – SECaaS approach scenario #1</vt:lpstr>
      <vt:lpstr>Pilot 4 – SECaaS approach scenario#2</vt:lpstr>
      <vt:lpstr>Attack Scenario</vt:lpstr>
      <vt:lpstr>Technical Architecture of the Pilot</vt:lpstr>
      <vt:lpstr>FINSEC Deployment</vt:lpstr>
      <vt:lpstr>Data Produced within Scenario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Jetfabrik</dc:creator>
  <cp:lastModifiedBy>Petra Ristau</cp:lastModifiedBy>
  <cp:revision>13</cp:revision>
  <dcterms:created xsi:type="dcterms:W3CDTF">2014-11-12T21:47:38Z</dcterms:created>
  <dcterms:modified xsi:type="dcterms:W3CDTF">2020-12-14T12:10:42Z</dcterms:modified>
</cp:coreProperties>
</file>