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28.xml" ContentType="application/vnd.openxmlformats-officedocument.presentationml.tags+xml"/>
  <Override PartName="/ppt/notesSlides/notesSlide1.xml" ContentType="application/vnd.openxmlformats-officedocument.presentationml.notesSlide+xml"/>
  <Override PartName="/ppt/media/image8.jpg" ContentType="image/jpg"/>
  <Override PartName="/ppt/media/image9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1611" r:id="rId3"/>
    <p:sldId id="1613" r:id="rId4"/>
    <p:sldId id="1614" r:id="rId5"/>
    <p:sldId id="1615" r:id="rId6"/>
    <p:sldId id="1612" r:id="rId7"/>
    <p:sldId id="1531" r:id="rId8"/>
    <p:sldId id="1545" r:id="rId9"/>
    <p:sldId id="1619" r:id="rId10"/>
    <p:sldId id="1620" r:id="rId11"/>
    <p:sldId id="1621" r:id="rId12"/>
    <p:sldId id="1616" r:id="rId13"/>
  </p:sldIdLst>
  <p:sldSz cx="9144000" cy="5143500" type="screen16x9"/>
  <p:notesSz cx="6858000" cy="9144000"/>
  <p:custDataLst>
    <p:tags r:id="rId16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Quick guide" id="{53D28D6B-1B6D-4E3A-A143-8092D886512B}">
          <p14:sldIdLst/>
        </p14:section>
        <p14:section name="Slides" id="{5D964D4D-B45C-41B8-8D71-E8AD6D248A9E}">
          <p14:sldIdLst>
            <p14:sldId id="256"/>
            <p14:sldId id="1611"/>
            <p14:sldId id="1613"/>
            <p14:sldId id="1614"/>
            <p14:sldId id="1615"/>
            <p14:sldId id="1612"/>
            <p14:sldId id="1531"/>
            <p14:sldId id="1545"/>
            <p14:sldId id="1619"/>
            <p14:sldId id="1620"/>
            <p14:sldId id="1621"/>
            <p14:sldId id="16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FFFFFF"/>
    <a:srgbClr val="000000"/>
    <a:srgbClr val="FF9900"/>
    <a:srgbClr val="010000"/>
    <a:srgbClr val="AAC8E6"/>
    <a:srgbClr val="4D4D4D"/>
    <a:srgbClr val="0097D9"/>
    <a:srgbClr val="CDCCCC"/>
    <a:srgbClr val="FE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27102A9-8310-4765-A935-A1911B00CA55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Helle Formatvorlage 1 - Akz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16" autoAdjust="0"/>
    <p:restoredTop sz="92834" autoAdjust="0"/>
  </p:normalViewPr>
  <p:slideViewPr>
    <p:cSldViewPr snapToGrid="0" snapToObjects="1">
      <p:cViewPr varScale="1">
        <p:scale>
          <a:sx n="123" d="100"/>
          <a:sy n="123" d="100"/>
        </p:scale>
        <p:origin x="192" y="26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-285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tags" Target="../tags/tag28.xml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de-DE" dirty="0"/>
              <a:t>Header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dirty="0"/>
              <a:t>06/12/2016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 dirty="0" err="1"/>
              <a:t>Footer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8F7E6-B01D-4411-A16D-8FD4ACE6345E}" type="slidenum">
              <a:rPr lang="de-DE" smtClean="0"/>
              <a:t>‹#›</a:t>
            </a:fld>
            <a:endParaRPr lang="de-DE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9689189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dirty="0"/>
              <a:t>Header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04DC9-95FE-4B10-9E99-CB2E445B4BE9}" type="datetimeFigureOut">
              <a:rPr lang="en-GB" smtClean="0"/>
              <a:t>12/12/2020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chemeClr val="accent5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381000" y="4343400"/>
            <a:ext cx="6096000" cy="41033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Textmasterformat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C50E0-3D2F-4919-A698-86375444C62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8928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8775" indent="-176213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1338" indent="-182563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15963" indent="-174625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82563" algn="l" defTabSz="914400" rtl="0" eaLnBrk="1" latinLnBrk="0" hangingPunct="1">
      <a:buFont typeface="Wingdings" panose="05000000000000000000" pitchFamily="2" charset="2"/>
      <a:buChar char="§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2EC03-C52F-B942-A5DF-688951920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87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23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73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5.xml"/><Relationship Id="rId7" Type="http://schemas.openxmlformats.org/officeDocument/2006/relationships/image" Target="../media/image3.jpg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1.bin"/><Relationship Id="rId4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2.bin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7" Type="http://schemas.openxmlformats.org/officeDocument/2006/relationships/image" Target="../media/image7.jpg"/><Relationship Id="rId2" Type="http://schemas.openxmlformats.org/officeDocument/2006/relationships/tags" Target="../tags/tag2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3.bin"/><Relationship Id="rId4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.bin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4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5.bin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.bin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5.png"/><Relationship Id="rId2" Type="http://schemas.openxmlformats.org/officeDocument/2006/relationships/tags" Target="../tags/tag1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7.xml"/><Relationship Id="rId7" Type="http://schemas.openxmlformats.org/officeDocument/2006/relationships/image" Target="../media/image6.png"/><Relationship Id="rId2" Type="http://schemas.openxmlformats.org/officeDocument/2006/relationships/tags" Target="../tags/tag1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.bin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image" Target="../media/image2.png"/><Relationship Id="rId2" Type="http://schemas.openxmlformats.org/officeDocument/2006/relationships/tags" Target="../tags/tag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9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0.bin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221944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1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96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4695" y="441325"/>
            <a:ext cx="8772526" cy="4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2662" y="4162521"/>
            <a:ext cx="7186612" cy="193899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Author, date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 bwMode="gray">
          <a:xfrm>
            <a:off x="978102" y="3363548"/>
            <a:ext cx="7185713" cy="664797"/>
          </a:xfrm>
        </p:spPr>
        <p:txBody>
          <a:bodyPr anchor="b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Title of the presentation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8835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1 colum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982942367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20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ildplatzhalter 14"/>
          <p:cNvSpPr>
            <a:spLocks noGrp="1"/>
          </p:cNvSpPr>
          <p:nvPr>
            <p:ph type="pic" sz="quarter" idx="14" hasCustomPrompt="1"/>
          </p:nvPr>
        </p:nvSpPr>
        <p:spPr>
          <a:xfrm>
            <a:off x="188913" y="441325"/>
            <a:ext cx="8770144" cy="4519613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Fullscreen</a:t>
            </a:r>
            <a:r>
              <a:rPr lang="en-US" dirty="0"/>
              <a:t> image slide! Insert 11-column picture from </a:t>
            </a:r>
            <a:r>
              <a:rPr lang="en-US" dirty="0" err="1"/>
              <a:t>imagepack</a:t>
            </a:r>
            <a:r>
              <a:rPr lang="en-US" dirty="0"/>
              <a:t>.</a:t>
            </a:r>
            <a:br>
              <a:rPr lang="en-US" dirty="0"/>
            </a:br>
            <a:r>
              <a:rPr lang="en-US" dirty="0"/>
              <a:t>No text but headline!</a:t>
            </a:r>
            <a:endParaRPr lang="en-GB" dirty="0"/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978102" y="3326592"/>
            <a:ext cx="7185713" cy="664797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8" name="Datumsplatzhalter 28"/>
          <p:cNvSpPr>
            <a:spLocks noGrp="1"/>
          </p:cNvSpPr>
          <p:nvPr>
            <p:ph type="dt" sz="half" idx="2"/>
          </p:nvPr>
        </p:nvSpPr>
        <p:spPr>
          <a:xfrm>
            <a:off x="257968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</a:defRPr>
            </a:lvl1pPr>
          </a:lstStyle>
          <a:p>
            <a:pPr defTabSz="685800"/>
            <a:endParaRPr lang="en-GB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417972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ccess s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kt 1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297724208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hteck 14"/>
          <p:cNvSpPr/>
          <p:nvPr userDrawn="1"/>
        </p:nvSpPr>
        <p:spPr>
          <a:xfrm>
            <a:off x="188913" y="441325"/>
            <a:ext cx="3187699" cy="4519613"/>
          </a:xfrm>
          <a:prstGeom prst="rect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 eaLnBrk="1"/>
            <a:endParaRPr lang="en-GB" sz="1200" noProof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186531" y="441324"/>
            <a:ext cx="3190079" cy="1131889"/>
          </a:xfrm>
          <a:noFill/>
        </p:spPr>
        <p:txBody>
          <a:bodyPr lIns="324000" tIns="198000" rIns="144000" bIns="144000">
            <a:noAutofit/>
          </a:bodyPr>
          <a:lstStyle>
            <a:lvl1pPr>
              <a:defRPr sz="18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GB" noProof="0" dirty="0"/>
              <a:t>Headline</a:t>
            </a:r>
          </a:p>
        </p:txBody>
      </p:sp>
      <p:sp>
        <p:nvSpPr>
          <p:cNvPr id="10" name="Datumsplatzhalter 28"/>
          <p:cNvSpPr>
            <a:spLocks noGrp="1"/>
          </p:cNvSpPr>
          <p:nvPr>
            <p:ph type="dt" sz="half" idx="2"/>
          </p:nvPr>
        </p:nvSpPr>
        <p:spPr>
          <a:xfrm>
            <a:off x="257968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376612" y="441323"/>
            <a:ext cx="5584825" cy="1506538"/>
          </a:xfrm>
          <a:solidFill>
            <a:srgbClr val="E3F4FB"/>
          </a:solidFill>
        </p:spPr>
        <p:txBody>
          <a:bodyPr lIns="144000" tIns="198000" rIns="144000" bIns="72000">
            <a:noAutofit/>
          </a:bodyPr>
          <a:lstStyle>
            <a:lvl1pPr marL="0" indent="0">
              <a:spcBef>
                <a:spcPts val="300"/>
              </a:spcBef>
              <a:buNone/>
              <a:defRPr sz="1200" b="1" baseline="0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182563" indent="-182563">
              <a:spcBef>
                <a:spcPts val="300"/>
              </a:spcBef>
              <a:defRPr sz="900">
                <a:latin typeface="Calibri" panose="020F0502020204030204" pitchFamily="34" charset="0"/>
              </a:defRPr>
            </a:lvl2pPr>
          </a:lstStyle>
          <a:p>
            <a:pPr lvl="0"/>
            <a:r>
              <a:rPr lang="en-GB" noProof="0" dirty="0"/>
              <a:t>The challenge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6" hasCustomPrompt="1"/>
          </p:nvPr>
        </p:nvSpPr>
        <p:spPr>
          <a:xfrm>
            <a:off x="3376613" y="1947862"/>
            <a:ext cx="5584825" cy="1506538"/>
          </a:xfrm>
          <a:solidFill>
            <a:srgbClr val="E3F4FB"/>
          </a:solidFill>
        </p:spPr>
        <p:txBody>
          <a:bodyPr lIns="144000" tIns="198000" rIns="144000" bIns="72000">
            <a:noAutofit/>
          </a:bodyPr>
          <a:lstStyle>
            <a:lvl1pPr marL="0" indent="0">
              <a:spcBef>
                <a:spcPts val="300"/>
              </a:spcBef>
              <a:buNone/>
              <a:defRPr sz="1200" b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182563" indent="-182563">
              <a:spcBef>
                <a:spcPts val="300"/>
              </a:spcBef>
              <a:defRPr sz="900">
                <a:latin typeface="Calibri" panose="020F0502020204030204" pitchFamily="34" charset="0"/>
              </a:defRPr>
            </a:lvl2pPr>
          </a:lstStyle>
          <a:p>
            <a:pPr lvl="0"/>
            <a:r>
              <a:rPr lang="en-GB" noProof="0" dirty="0"/>
              <a:t>The engagement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376613" y="3454400"/>
            <a:ext cx="5584825" cy="1506538"/>
          </a:xfrm>
          <a:solidFill>
            <a:srgbClr val="E3F4FB"/>
          </a:solidFill>
        </p:spPr>
        <p:txBody>
          <a:bodyPr lIns="144000" tIns="198000" rIns="144000" bIns="72000">
            <a:noAutofit/>
          </a:bodyPr>
          <a:lstStyle>
            <a:lvl1pPr marL="0" indent="0">
              <a:spcBef>
                <a:spcPts val="300"/>
              </a:spcBef>
              <a:buNone/>
              <a:defRPr sz="1200" b="1">
                <a:solidFill>
                  <a:schemeClr val="accent2"/>
                </a:solidFill>
                <a:latin typeface="Calibri" panose="020F0502020204030204" pitchFamily="34" charset="0"/>
              </a:defRPr>
            </a:lvl1pPr>
            <a:lvl2pPr marL="182563" indent="-182563">
              <a:spcBef>
                <a:spcPts val="300"/>
              </a:spcBef>
              <a:defRPr sz="900">
                <a:latin typeface="Calibri" panose="020F0502020204030204" pitchFamily="34" charset="0"/>
              </a:defRPr>
            </a:lvl2pPr>
          </a:lstStyle>
          <a:p>
            <a:pPr lvl="0"/>
            <a:r>
              <a:rPr lang="en-GB" noProof="0" dirty="0"/>
              <a:t>The benefit</a:t>
            </a:r>
          </a:p>
          <a:p>
            <a:pPr lvl="1"/>
            <a:r>
              <a:rPr lang="en-GB" noProof="0" dirty="0"/>
              <a:t>Text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9"/>
          </p:nvPr>
        </p:nvSpPr>
        <p:spPr>
          <a:xfrm>
            <a:off x="187325" y="1859280"/>
            <a:ext cx="3189288" cy="310165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endParaRPr lang="en-GB" noProof="0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88912" y="1573213"/>
            <a:ext cx="3187697" cy="184666"/>
          </a:xfrm>
          <a:prstGeom prst="rect">
            <a:avLst/>
          </a:prstGeom>
          <a:noFill/>
        </p:spPr>
        <p:txBody>
          <a:bodyPr wrap="square" lIns="324000" tIns="0" rIns="144000" bIns="0" rtlCol="0">
            <a:spAutoFit/>
          </a:bodyPr>
          <a:lstStyle/>
          <a:p>
            <a:pPr lvl="0"/>
            <a:r>
              <a:rPr lang="en-GB" sz="1200" noProof="0" dirty="0">
                <a:solidFill>
                  <a:schemeClr val="bg1"/>
                </a:solidFill>
                <a:latin typeface="Calibri" panose="020F0502020204030204" pitchFamily="34" charset="0"/>
              </a:rPr>
              <a:t>Success story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17835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7943851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238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0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913" y="441325"/>
            <a:ext cx="8769350" cy="451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982662" y="2701925"/>
            <a:ext cx="7186612" cy="193899"/>
          </a:xfrm>
        </p:spPr>
        <p:txBody>
          <a:bodyPr anchor="t"/>
          <a:lstStyle>
            <a:lvl1pPr marL="0" indent="0">
              <a:buNone/>
              <a:defRPr sz="1400" b="1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Subhead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982662" y="3027095"/>
            <a:ext cx="7186612" cy="1123384"/>
          </a:xfrm>
        </p:spPr>
        <p:txBody>
          <a:bodyPr/>
          <a:lstStyle>
            <a:lvl1pPr marL="0" indent="0">
              <a:buNone/>
              <a:defRPr sz="1000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 noProof="0" dirty="0"/>
              <a:t>COMPANY NAME</a:t>
            </a:r>
            <a:br>
              <a:rPr lang="en-GB" noProof="0" dirty="0"/>
            </a:br>
            <a:r>
              <a:rPr lang="en-GB" noProof="0" dirty="0"/>
              <a:t>First name Last name</a:t>
            </a:r>
            <a:br>
              <a:rPr lang="en-GB" noProof="0" dirty="0"/>
            </a:br>
            <a:r>
              <a:rPr lang="en-GB" noProof="0" dirty="0"/>
              <a:t>Position</a:t>
            </a:r>
          </a:p>
          <a:p>
            <a:pPr lvl="0"/>
            <a:r>
              <a:rPr lang="en-GB" noProof="0" dirty="0"/>
              <a:t>Street address</a:t>
            </a:r>
            <a:br>
              <a:rPr lang="en-GB" noProof="0" dirty="0"/>
            </a:br>
            <a:r>
              <a:rPr lang="en-GB" noProof="0" dirty="0"/>
              <a:t>12345 City</a:t>
            </a:r>
          </a:p>
          <a:p>
            <a:pPr lvl="0"/>
            <a:r>
              <a:rPr lang="en-GB" noProof="0" dirty="0"/>
              <a:t>T +xx </a:t>
            </a:r>
            <a:r>
              <a:rPr lang="en-GB" noProof="0" dirty="0" err="1"/>
              <a:t>xxxx</a:t>
            </a:r>
            <a:r>
              <a:rPr lang="en-GB" noProof="0" dirty="0"/>
              <a:t> xxx-</a:t>
            </a:r>
            <a:r>
              <a:rPr lang="en-GB" noProof="0" dirty="0" err="1"/>
              <a:t>xxxx</a:t>
            </a:r>
            <a:br>
              <a:rPr lang="en-GB" noProof="0" dirty="0"/>
            </a:br>
            <a:r>
              <a:rPr lang="en-GB" noProof="0" dirty="0"/>
              <a:t>Firstname.Lastname@company.com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0534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02088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69864811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64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8" name="Datumsplatzhalter 28"/>
          <p:cNvSpPr>
            <a:spLocks noGrp="1"/>
          </p:cNvSpPr>
          <p:nvPr>
            <p:ph type="dt" sz="half" idx="2"/>
          </p:nvPr>
        </p:nvSpPr>
        <p:spPr>
          <a:xfrm>
            <a:off x="756316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77900" y="1573214"/>
            <a:ext cx="7191375" cy="1166473"/>
          </a:xfrm>
        </p:spPr>
        <p:txBody>
          <a:bodyPr>
            <a:noAutofit/>
          </a:bodyPr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845530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1920666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94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hteck 5"/>
          <p:cNvSpPr/>
          <p:nvPr userDrawn="1"/>
        </p:nvSpPr>
        <p:spPr>
          <a:xfrm>
            <a:off x="186532" y="441325"/>
            <a:ext cx="8774906" cy="4519613"/>
          </a:xfrm>
          <a:prstGeom prst="rect">
            <a:avLst/>
          </a:prstGeom>
          <a:solidFill>
            <a:srgbClr val="E3F4FB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 eaLnBrk="1"/>
            <a:endParaRPr lang="en-GB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8" name="Datumsplatzhalter 28"/>
          <p:cNvSpPr>
            <a:spLocks noGrp="1"/>
          </p:cNvSpPr>
          <p:nvPr>
            <p:ph type="dt" sz="half" idx="2"/>
          </p:nvPr>
        </p:nvSpPr>
        <p:spPr>
          <a:xfrm>
            <a:off x="7569699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77900" y="1573213"/>
            <a:ext cx="7191375" cy="1166473"/>
          </a:xfrm>
        </p:spPr>
        <p:txBody>
          <a:bodyPr>
            <a:noAutofit/>
          </a:bodyPr>
          <a:lstStyle>
            <a:lvl1pPr>
              <a:defRPr sz="1600">
                <a:latin typeface="Calibri" panose="020F0502020204030204" pitchFamily="34" charset="0"/>
              </a:defRPr>
            </a:lvl1pPr>
            <a:lvl2pPr>
              <a:defRPr sz="1400">
                <a:latin typeface="Calibri" panose="020F0502020204030204" pitchFamily="34" charset="0"/>
              </a:defRPr>
            </a:lvl2pPr>
            <a:lvl3pPr>
              <a:defRPr sz="1400">
                <a:latin typeface="Calibri" panose="020F0502020204030204" pitchFamily="34" charset="0"/>
              </a:defRPr>
            </a:lvl3pPr>
            <a:lvl4pPr>
              <a:defRPr sz="1400">
                <a:latin typeface="Calibri" panose="020F0502020204030204" pitchFamily="34" charset="0"/>
              </a:defRPr>
            </a:lvl4pPr>
            <a:lvl5pPr>
              <a:defRPr sz="1400">
                <a:latin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6147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grey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90811184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70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10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" b="103"/>
          <a:stretch>
            <a:fillRect/>
          </a:stretch>
        </p:blipFill>
        <p:spPr>
          <a:xfrm>
            <a:off x="186532" y="441325"/>
            <a:ext cx="8772525" cy="4519613"/>
          </a:xfrm>
          <a:prstGeom prst="rect">
            <a:avLst/>
          </a:prstGeom>
        </p:spPr>
      </p:pic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8" name="Datumsplatzhalter 28"/>
          <p:cNvSpPr>
            <a:spLocks noGrp="1"/>
          </p:cNvSpPr>
          <p:nvPr>
            <p:ph type="dt" sz="half" idx="2"/>
          </p:nvPr>
        </p:nvSpPr>
        <p:spPr>
          <a:xfrm>
            <a:off x="257968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77900" y="1573213"/>
            <a:ext cx="7191375" cy="1166473"/>
          </a:xfrm>
        </p:spPr>
        <p:txBody>
          <a:bodyPr>
            <a:spAutoFit/>
          </a:bodyPr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027695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and text with flexibl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342479003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17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Bildplatzhalter 3"/>
          <p:cNvSpPr>
            <a:spLocks noGrp="1"/>
          </p:cNvSpPr>
          <p:nvPr>
            <p:ph type="pic" sz="quarter" idx="11" hasCustomPrompt="1"/>
          </p:nvPr>
        </p:nvSpPr>
        <p:spPr>
          <a:xfrm>
            <a:off x="188912" y="441325"/>
            <a:ext cx="8772525" cy="4519613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Text slide! Only insert semi-transparent background visuals from </a:t>
            </a:r>
            <a:r>
              <a:rPr lang="en-US" dirty="0" err="1"/>
              <a:t>imagepack</a:t>
            </a:r>
            <a:endParaRPr lang="en-GB" dirty="0"/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8" name="Datumsplatzhalter 28"/>
          <p:cNvSpPr>
            <a:spLocks noGrp="1"/>
          </p:cNvSpPr>
          <p:nvPr>
            <p:ph type="dt" sz="half" idx="2"/>
          </p:nvPr>
        </p:nvSpPr>
        <p:spPr>
          <a:xfrm>
            <a:off x="7576231" y="5020461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 hasCustomPrompt="1"/>
          </p:nvPr>
        </p:nvSpPr>
        <p:spPr>
          <a:xfrm>
            <a:off x="977900" y="1573214"/>
            <a:ext cx="7191375" cy="116647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93607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42369136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49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Placeholder 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2" y="441325"/>
            <a:ext cx="8765125" cy="4519613"/>
          </a:xfrm>
          <a:prstGeom prst="rect">
            <a:avLst/>
          </a:prstGeom>
        </p:spPr>
      </p:pic>
      <p:sp>
        <p:nvSpPr>
          <p:cNvPr id="12" name="Datumsplatzhalter 28"/>
          <p:cNvSpPr>
            <a:spLocks noGrp="1"/>
          </p:cNvSpPr>
          <p:nvPr>
            <p:ph type="dt" sz="half" idx="2"/>
          </p:nvPr>
        </p:nvSpPr>
        <p:spPr>
          <a:xfrm>
            <a:off x="257968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783080" y="659674"/>
            <a:ext cx="6386194" cy="2975558"/>
          </a:xfrm>
        </p:spPr>
        <p:txBody>
          <a:bodyPr anchor="ctr"/>
          <a:lstStyle>
            <a:lvl1pPr marL="358775" indent="-358775">
              <a:spcBef>
                <a:spcPts val="1200"/>
              </a:spcBef>
              <a:buFont typeface="+mj-lt"/>
              <a:buAutoNum type="arabicPeriod"/>
              <a:defRPr sz="2000" b="1" baseline="0">
                <a:latin typeface="Calibri" panose="020F0502020204030204" pitchFamily="34" charset="0"/>
              </a:defRPr>
            </a:lvl1pPr>
            <a:lvl2pPr marL="541338" indent="-182563">
              <a:defRPr>
                <a:latin typeface="Calibri" panose="020F0502020204030204" pitchFamily="34" charset="0"/>
              </a:defRPr>
            </a:lvl2pPr>
          </a:lstStyle>
          <a:p>
            <a:pPr lvl="0"/>
            <a:r>
              <a:rPr lang="en-GB" dirty="0"/>
              <a:t>Agenda point 1</a:t>
            </a:r>
          </a:p>
          <a:p>
            <a:pPr lvl="1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1"/>
            <a:r>
              <a:rPr lang="en-GB" dirty="0"/>
              <a:t>Text</a:t>
            </a:r>
          </a:p>
          <a:p>
            <a:pPr lvl="0"/>
            <a:r>
              <a:rPr lang="en-GB" dirty="0"/>
              <a:t>Agenda point 2</a:t>
            </a:r>
          </a:p>
          <a:p>
            <a:pPr lvl="0"/>
            <a:r>
              <a:rPr lang="en-GB" dirty="0"/>
              <a:t>Agenda point 3</a:t>
            </a:r>
          </a:p>
        </p:txBody>
      </p:sp>
      <p:sp>
        <p:nvSpPr>
          <p:cNvPr id="2" name="Rechteck 1"/>
          <p:cNvSpPr/>
          <p:nvPr userDrawn="1"/>
        </p:nvSpPr>
        <p:spPr>
          <a:xfrm>
            <a:off x="188912" y="441325"/>
            <a:ext cx="793750" cy="4519611"/>
          </a:xfrm>
          <a:prstGeom prst="rect">
            <a:avLst/>
          </a:prstGeom>
          <a:solidFill>
            <a:schemeClr val="accent1"/>
          </a:solidFill>
          <a:ln w="19050">
            <a:noFill/>
          </a:ln>
        </p:spPr>
        <p:txBody>
          <a:bodyPr vert="vert270" lIns="108000" tIns="108000" rIns="108000" bIns="108000" rtlCol="0" anchor="ctr">
            <a:noAutofit/>
          </a:bodyPr>
          <a:lstStyle/>
          <a:p>
            <a:pPr marR="0" lvl="0" indent="0" algn="ctr" defTabSz="68580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Tx/>
              <a:buFont typeface="Wingdings" panose="05000000000000000000" pitchFamily="2" charset="2"/>
              <a:buNone/>
              <a:tabLst/>
            </a:pPr>
            <a:r>
              <a:rPr lang="en-GB" sz="3000" b="1" cap="none" baseline="0" dirty="0">
                <a:solidFill>
                  <a:schemeClr val="bg1"/>
                </a:solidFill>
                <a:latin typeface="Calibri" panose="020F0502020204030204" pitchFamily="34" charset="0"/>
                <a:ea typeface="Geneva" pitchFamily="-128" charset="-128"/>
              </a:rPr>
              <a:t>Agenda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8075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kt 12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67301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0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" y="441325"/>
            <a:ext cx="8771419" cy="4522858"/>
          </a:xfrm>
          <a:prstGeom prst="rect">
            <a:avLst/>
          </a:prstGeom>
        </p:spPr>
      </p:pic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982662" y="4125566"/>
            <a:ext cx="7186612" cy="193899"/>
          </a:xfrm>
        </p:spPr>
        <p:txBody>
          <a:bodyPr/>
          <a:lstStyle>
            <a:lvl1pPr marL="0" indent="0">
              <a:buNone/>
              <a:defRPr sz="14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Subhead</a:t>
            </a:r>
          </a:p>
        </p:txBody>
      </p:sp>
      <p:sp>
        <p:nvSpPr>
          <p:cNvPr id="11" name="Titel 10"/>
          <p:cNvSpPr>
            <a:spLocks noGrp="1"/>
          </p:cNvSpPr>
          <p:nvPr>
            <p:ph type="title" hasCustomPrompt="1"/>
          </p:nvPr>
        </p:nvSpPr>
        <p:spPr>
          <a:xfrm>
            <a:off x="978102" y="3326592"/>
            <a:ext cx="7185713" cy="664797"/>
          </a:xfrm>
        </p:spPr>
        <p:txBody>
          <a:bodyPr anchor="b">
            <a:spAutoFit/>
          </a:bodyPr>
          <a:lstStyle>
            <a:lvl1pPr>
              <a:lnSpc>
                <a:spcPct val="80000"/>
              </a:lnSpc>
              <a:defRPr sz="5400"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7" name="Datumsplatzhalter 28"/>
          <p:cNvSpPr>
            <a:spLocks noGrp="1"/>
          </p:cNvSpPr>
          <p:nvPr>
            <p:ph type="dt" sz="half" idx="2"/>
          </p:nvPr>
        </p:nvSpPr>
        <p:spPr>
          <a:xfrm>
            <a:off x="756316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7689954" y="3175"/>
            <a:ext cx="1271484" cy="42431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31983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4 colum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kt 1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04590754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97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790949" y="663575"/>
            <a:ext cx="4372865" cy="332399"/>
          </a:xfrm>
        </p:spPr>
        <p:txBody>
          <a:bodyPr/>
          <a:lstStyle>
            <a:lvl1pPr>
              <a:defRPr sz="2400" b="1">
                <a:latin typeface="Calibri" panose="020F0502020204030204" pitchFamily="34" charset="0"/>
              </a:defRPr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4" hasCustomPrompt="1"/>
          </p:nvPr>
        </p:nvSpPr>
        <p:spPr>
          <a:xfrm>
            <a:off x="188914" y="441325"/>
            <a:ext cx="3182938" cy="4519612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Insert 4-column picture from </a:t>
            </a:r>
            <a:r>
              <a:rPr lang="en-US" dirty="0" err="1"/>
              <a:t>imagepack</a:t>
            </a:r>
            <a:endParaRPr lang="en-US" dirty="0"/>
          </a:p>
        </p:txBody>
      </p:sp>
      <p:sp>
        <p:nvSpPr>
          <p:cNvPr id="10" name="Datumsplatzhalter 28"/>
          <p:cNvSpPr>
            <a:spLocks noGrp="1"/>
          </p:cNvSpPr>
          <p:nvPr>
            <p:ph type="dt" sz="half" idx="2"/>
          </p:nvPr>
        </p:nvSpPr>
        <p:spPr>
          <a:xfrm>
            <a:off x="2579688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3790950" y="1563152"/>
            <a:ext cx="4378326" cy="116647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689954" y="3175"/>
            <a:ext cx="1271484" cy="42431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353740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8 column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Objekt 17" hidden="1"/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405839025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Bildplatzhalter 14"/>
          <p:cNvSpPr>
            <a:spLocks noGrp="1"/>
          </p:cNvSpPr>
          <p:nvPr>
            <p:ph type="pic" sz="quarter" idx="14" hasCustomPrompt="1"/>
          </p:nvPr>
        </p:nvSpPr>
        <p:spPr>
          <a:xfrm>
            <a:off x="188914" y="441325"/>
            <a:ext cx="6378574" cy="4519613"/>
          </a:xfr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8-column picture from </a:t>
            </a:r>
            <a:r>
              <a:rPr lang="en-US" dirty="0" err="1"/>
              <a:t>imagepack</a:t>
            </a:r>
            <a:endParaRPr lang="en-GB" dirty="0"/>
          </a:p>
        </p:txBody>
      </p:sp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6930391" y="663575"/>
            <a:ext cx="1648460" cy="332399"/>
          </a:xfrm>
        </p:spPr>
        <p:txBody>
          <a:bodyPr/>
          <a:lstStyle>
            <a:lvl1pPr>
              <a:defRPr sz="2400" b="1"/>
            </a:lvl1pPr>
          </a:lstStyle>
          <a:p>
            <a:r>
              <a:rPr lang="en-GB" dirty="0"/>
              <a:t>Headline</a:t>
            </a:r>
          </a:p>
        </p:txBody>
      </p:sp>
      <p:sp>
        <p:nvSpPr>
          <p:cNvPr id="10" name="Datumsplatzhalter 28"/>
          <p:cNvSpPr>
            <a:spLocks noGrp="1"/>
          </p:cNvSpPr>
          <p:nvPr>
            <p:ph type="dt" sz="half" idx="2"/>
          </p:nvPr>
        </p:nvSpPr>
        <p:spPr>
          <a:xfrm>
            <a:off x="7366694" y="5003805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6930391" y="1573213"/>
            <a:ext cx="1648460" cy="1158875"/>
          </a:xfrm>
        </p:spPr>
        <p:txBody>
          <a:bodyPr/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74546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kt 30" hidden="1"/>
          <p:cNvGraphicFramePr>
            <a:graphicFrameLocks noChangeAspect="1"/>
          </p:cNvGraphicFramePr>
          <p:nvPr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2842056917"/>
              </p:ext>
            </p:ext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78" name="think-cell Folie" r:id="rId18" imgW="270" imgH="270" progId="TCLayout.ActiveDocument.1">
                  <p:embed/>
                </p:oleObj>
              </mc:Choice>
              <mc:Fallback>
                <p:oleObj name="think-cell Folie" r:id="rId18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pieren 9"/>
          <p:cNvGrpSpPr/>
          <p:nvPr/>
        </p:nvGrpSpPr>
        <p:grpSpPr>
          <a:xfrm>
            <a:off x="2574725" y="-463828"/>
            <a:ext cx="796922" cy="428109"/>
            <a:chOff x="2574725" y="-463828"/>
            <a:chExt cx="796922" cy="428109"/>
          </a:xfrm>
        </p:grpSpPr>
        <p:sp>
          <p:nvSpPr>
            <p:cNvPr id="85" name="Rechteck 84"/>
            <p:cNvSpPr/>
            <p:nvPr/>
          </p:nvSpPr>
          <p:spPr>
            <a:xfrm>
              <a:off x="2574725" y="-463828"/>
              <a:ext cx="796922" cy="349528"/>
            </a:xfrm>
            <a:prstGeom prst="rect">
              <a:avLst/>
            </a:prstGeom>
            <a:solidFill>
              <a:srgbClr val="FF68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bIns="1080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sz="800" dirty="0">
                  <a:solidFill>
                    <a:schemeClr val="bg1"/>
                  </a:solidFill>
                  <a:latin typeface="Calibri" panose="020F0502020204030204" pitchFamily="34" charset="0"/>
                </a:rPr>
                <a:t>Optional</a:t>
              </a:r>
              <a:br>
                <a:rPr lang="en-GB" sz="800" dirty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en-GB" sz="600" dirty="0">
                  <a:solidFill>
                    <a:schemeClr val="bg1"/>
                  </a:solidFill>
                  <a:latin typeface="Calibri" panose="020F0502020204030204" pitchFamily="34" charset="0"/>
                </a:rPr>
                <a:t>(works like a footer, description</a:t>
              </a:r>
              <a:r>
                <a:rPr lang="en-GB" sz="600" baseline="0" dirty="0">
                  <a:solidFill>
                    <a:schemeClr val="bg1"/>
                  </a:solidFill>
                  <a:latin typeface="Calibri" panose="020F0502020204030204" pitchFamily="34" charset="0"/>
                </a:rPr>
                <a:t> slide 6</a:t>
              </a:r>
              <a:r>
                <a:rPr lang="en-GB" sz="600" dirty="0">
                  <a:solidFill>
                    <a:schemeClr val="bg1"/>
                  </a:solidFill>
                  <a:latin typeface="Calibri" panose="020F0502020204030204" pitchFamily="34" charset="0"/>
                </a:rPr>
                <a:t>)</a:t>
              </a:r>
            </a:p>
          </p:txBody>
        </p:sp>
        <p:sp>
          <p:nvSpPr>
            <p:cNvPr id="4" name="Gleichschenkliges Dreieck 3"/>
            <p:cNvSpPr/>
            <p:nvPr userDrawn="1"/>
          </p:nvSpPr>
          <p:spPr>
            <a:xfrm rot="10800000">
              <a:off x="2900558" y="-114300"/>
              <a:ext cx="145256" cy="78581"/>
            </a:xfrm>
            <a:prstGeom prst="triangle">
              <a:avLst/>
            </a:prstGeom>
            <a:solidFill>
              <a:srgbClr val="FF68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8" name="Gruppieren 7"/>
          <p:cNvGrpSpPr/>
          <p:nvPr/>
        </p:nvGrpSpPr>
        <p:grpSpPr>
          <a:xfrm>
            <a:off x="3375028" y="-463828"/>
            <a:ext cx="796922" cy="428109"/>
            <a:chOff x="3375028" y="-463828"/>
            <a:chExt cx="796922" cy="428109"/>
          </a:xfrm>
        </p:grpSpPr>
        <p:sp>
          <p:nvSpPr>
            <p:cNvPr id="86" name="Rechteck 85"/>
            <p:cNvSpPr/>
            <p:nvPr/>
          </p:nvSpPr>
          <p:spPr>
            <a:xfrm>
              <a:off x="3375028" y="-463828"/>
              <a:ext cx="796922" cy="34952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bIns="1080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sz="800" dirty="0">
                  <a:solidFill>
                    <a:schemeClr val="tx1"/>
                  </a:solidFill>
                  <a:latin typeface="Calibri" panose="020F0502020204030204" pitchFamily="34" charset="0"/>
                </a:rPr>
                <a:t>Optional</a:t>
              </a:r>
              <a:br>
                <a:rPr lang="en-GB" sz="8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GB" sz="600" dirty="0">
                  <a:solidFill>
                    <a:schemeClr val="tx1"/>
                  </a:solidFill>
                  <a:latin typeface="Calibri" panose="020F0502020204030204" pitchFamily="34" charset="0"/>
                </a:rPr>
                <a:t>(if there is no [3] this moves to the left)</a:t>
              </a:r>
            </a:p>
          </p:txBody>
        </p:sp>
        <p:sp>
          <p:nvSpPr>
            <p:cNvPr id="87" name="Gleichschenkliges Dreieck 86"/>
            <p:cNvSpPr/>
            <p:nvPr userDrawn="1"/>
          </p:nvSpPr>
          <p:spPr>
            <a:xfrm rot="10800000">
              <a:off x="3700861" y="-114300"/>
              <a:ext cx="145256" cy="78581"/>
            </a:xfrm>
            <a:prstGeom prst="triangl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uppieren 10"/>
          <p:cNvGrpSpPr/>
          <p:nvPr/>
        </p:nvGrpSpPr>
        <p:grpSpPr>
          <a:xfrm>
            <a:off x="1776414" y="-463828"/>
            <a:ext cx="798310" cy="428109"/>
            <a:chOff x="1776414" y="-463828"/>
            <a:chExt cx="798310" cy="428109"/>
          </a:xfrm>
        </p:grpSpPr>
        <p:sp>
          <p:nvSpPr>
            <p:cNvPr id="84" name="Rechteck 83"/>
            <p:cNvSpPr/>
            <p:nvPr/>
          </p:nvSpPr>
          <p:spPr>
            <a:xfrm>
              <a:off x="1776414" y="-463828"/>
              <a:ext cx="798310" cy="349528"/>
            </a:xfrm>
            <a:prstGeom prst="rect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bIns="1080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sz="800" dirty="0">
                  <a:solidFill>
                    <a:schemeClr val="tx1"/>
                  </a:solidFill>
                  <a:latin typeface="Calibri" panose="020F0502020204030204" pitchFamily="34" charset="0"/>
                </a:rPr>
                <a:t>Withdrawn</a:t>
              </a:r>
              <a:br>
                <a:rPr lang="en-GB" sz="800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en-GB" sz="600" dirty="0">
                  <a:solidFill>
                    <a:schemeClr val="tx1"/>
                  </a:solidFill>
                  <a:latin typeface="Calibri" panose="020F0502020204030204" pitchFamily="34" charset="0"/>
                </a:rPr>
                <a:t>(only if necessary, via the master view)</a:t>
              </a:r>
            </a:p>
          </p:txBody>
        </p:sp>
        <p:sp>
          <p:nvSpPr>
            <p:cNvPr id="88" name="Gleichschenkliges Dreieck 87"/>
            <p:cNvSpPr/>
            <p:nvPr userDrawn="1"/>
          </p:nvSpPr>
          <p:spPr>
            <a:xfrm rot="10800000">
              <a:off x="2102941" y="-114300"/>
              <a:ext cx="145256" cy="78581"/>
            </a:xfrm>
            <a:prstGeom prst="triangle">
              <a:avLst/>
            </a:prstGeom>
            <a:solidFill>
              <a:schemeClr val="bg1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977900" y="-463828"/>
            <a:ext cx="799901" cy="428109"/>
            <a:chOff x="977900" y="-463828"/>
            <a:chExt cx="799901" cy="428109"/>
          </a:xfrm>
        </p:grpSpPr>
        <p:sp>
          <p:nvSpPr>
            <p:cNvPr id="70" name="Rechteck 69"/>
            <p:cNvSpPr/>
            <p:nvPr/>
          </p:nvSpPr>
          <p:spPr>
            <a:xfrm>
              <a:off x="977900" y="-463828"/>
              <a:ext cx="799901" cy="349528"/>
            </a:xfrm>
            <a:prstGeom prst="rect">
              <a:avLst/>
            </a:prstGeom>
            <a:solidFill>
              <a:srgbClr val="FF68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108000" rIns="36000" bIns="108000" rtlCol="0" anchor="ctr"/>
            <a:lstStyle/>
            <a:p>
              <a:pPr algn="ctr">
                <a:lnSpc>
                  <a:spcPct val="90000"/>
                </a:lnSpc>
              </a:pPr>
              <a:r>
                <a:rPr lang="en-GB" sz="8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Mandatory</a:t>
              </a:r>
              <a:br>
                <a:rPr lang="en-GB" sz="800" dirty="0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en-GB" sz="600" dirty="0">
                  <a:solidFill>
                    <a:prstClr val="white"/>
                  </a:solidFill>
                  <a:latin typeface="Calibri" panose="020F0502020204030204" pitchFamily="34" charset="0"/>
                </a:rPr>
                <a:t>(</a:t>
              </a:r>
              <a:r>
                <a:rPr lang="en-US" sz="600" dirty="0">
                  <a:solidFill>
                    <a:prstClr val="white"/>
                  </a:solidFill>
                  <a:latin typeface="Calibri" panose="020F0502020204030204" pitchFamily="34" charset="0"/>
                </a:rPr>
                <a:t>do not delete or change it</a:t>
              </a:r>
              <a:r>
                <a:rPr lang="en-GB" sz="600" baseline="0" dirty="0">
                  <a:solidFill>
                    <a:prstClr val="white"/>
                  </a:solidFill>
                  <a:latin typeface="Calibri" panose="020F0502020204030204" pitchFamily="34" charset="0"/>
                </a:rPr>
                <a:t>!</a:t>
              </a:r>
              <a:r>
                <a:rPr lang="en-GB" sz="600" dirty="0">
                  <a:solidFill>
                    <a:prstClr val="white"/>
                  </a:solidFill>
                  <a:latin typeface="Calibri" panose="020F0502020204030204" pitchFamily="34" charset="0"/>
                </a:rPr>
                <a:t>)</a:t>
              </a:r>
              <a:endParaRPr lang="en-GB" sz="800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89" name="Gleichschenkliges Dreieck 88"/>
            <p:cNvSpPr/>
            <p:nvPr userDrawn="1"/>
          </p:nvSpPr>
          <p:spPr>
            <a:xfrm rot="10800000">
              <a:off x="1305222" y="-114300"/>
              <a:ext cx="145256" cy="78581"/>
            </a:xfrm>
            <a:prstGeom prst="triangle">
              <a:avLst/>
            </a:prstGeom>
            <a:solidFill>
              <a:srgbClr val="FF6800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000" tIns="108000" rIns="108000" bIns="108000" rtlCol="0" anchor="ctr"/>
            <a:lstStyle/>
            <a:p>
              <a:pPr algn="ctr"/>
              <a:endParaRPr lang="de-DE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Rechteck 5"/>
          <p:cNvSpPr/>
          <p:nvPr/>
        </p:nvSpPr>
        <p:spPr>
          <a:xfrm>
            <a:off x="188912" y="441325"/>
            <a:ext cx="8772525" cy="4519613"/>
          </a:xfrm>
          <a:prstGeom prst="rect">
            <a:avLst/>
          </a:prstGeom>
          <a:solidFill>
            <a:schemeClr val="accent6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108000" rtlCol="0" anchor="ctr"/>
          <a:lstStyle/>
          <a:p>
            <a:pPr algn="ctr" eaLnBrk="1"/>
            <a:endParaRPr lang="en-GB" sz="120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Textfeld 26"/>
          <p:cNvSpPr txBox="1">
            <a:spLocks noChangeArrowheads="1"/>
          </p:cNvSpPr>
          <p:nvPr/>
        </p:nvSpPr>
        <p:spPr bwMode="gray">
          <a:xfrm>
            <a:off x="8273941" y="5003805"/>
            <a:ext cx="9297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 algn="l" defTabSz="685800"/>
            <a:fld id="{7D6EB20D-04D2-4A2D-94DA-2F197CC5CE85}" type="slidenum">
              <a:rPr lang="en-GB" sz="600" b="1" noProof="0" smtClean="0">
                <a:solidFill>
                  <a:schemeClr val="tx1"/>
                </a:solidFill>
                <a:latin typeface="Calibri" panose="020F0502020204030204" pitchFamily="34" charset="0"/>
              </a:rPr>
              <a:pPr algn="l" defTabSz="685800"/>
              <a:t>‹#›</a:t>
            </a:fld>
            <a:endParaRPr lang="en-GB" sz="600" b="1" noProof="0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29" name="Datumsplatzhalter 28"/>
          <p:cNvSpPr>
            <a:spLocks noGrp="1"/>
          </p:cNvSpPr>
          <p:nvPr>
            <p:ph type="dt" sz="half" idx="2"/>
          </p:nvPr>
        </p:nvSpPr>
        <p:spPr>
          <a:xfrm>
            <a:off x="7495990" y="5010454"/>
            <a:ext cx="38792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>
            <a:lvl1pPr algn="l">
              <a:defRPr lang="de-DE" sz="600" b="1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 defTabSz="685800"/>
            <a:endParaRPr lang="en-GB" dirty="0"/>
          </a:p>
        </p:txBody>
      </p:sp>
      <p:sp>
        <p:nvSpPr>
          <p:cNvPr id="32" name="Titelplatzhalter 31"/>
          <p:cNvSpPr>
            <a:spLocks noGrp="1"/>
          </p:cNvSpPr>
          <p:nvPr>
            <p:ph type="title"/>
          </p:nvPr>
        </p:nvSpPr>
        <p:spPr>
          <a:xfrm>
            <a:off x="978102" y="663575"/>
            <a:ext cx="7185713" cy="3323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 dirty="0"/>
              <a:t>Headline</a:t>
            </a:r>
          </a:p>
        </p:txBody>
      </p:sp>
      <p:sp>
        <p:nvSpPr>
          <p:cNvPr id="63" name="Rectangle 92"/>
          <p:cNvSpPr>
            <a:spLocks noChangeArrowheads="1"/>
          </p:cNvSpPr>
          <p:nvPr/>
        </p:nvSpPr>
        <p:spPr bwMode="auto">
          <a:xfrm>
            <a:off x="8169275" y="5016634"/>
            <a:ext cx="68263" cy="666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/>
            <a:endParaRPr lang="en-GB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7" name="Textplatzhalter 66"/>
          <p:cNvSpPr>
            <a:spLocks noGrp="1"/>
          </p:cNvSpPr>
          <p:nvPr>
            <p:ph type="body" idx="1"/>
          </p:nvPr>
        </p:nvSpPr>
        <p:spPr>
          <a:xfrm>
            <a:off x="978102" y="1573213"/>
            <a:ext cx="7185713" cy="116647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GB" dirty="0"/>
              <a:t>First level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65" name="Fußzeilenplatzhalter 2"/>
          <p:cNvSpPr txBox="1">
            <a:spLocks/>
          </p:cNvSpPr>
          <p:nvPr/>
        </p:nvSpPr>
        <p:spPr>
          <a:xfrm flipH="1">
            <a:off x="2900558" y="4960938"/>
            <a:ext cx="2156074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lang="de-DE" sz="600" b="1" kern="1200" cap="all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/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</a:rPr>
              <a:t>H2020 FINSEC – DIGITAL FINANCE ACADEMY FOR SECURITY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-275113" y="-281940"/>
            <a:ext cx="9702165" cy="5739765"/>
            <a:chOff x="-275113" y="-281940"/>
            <a:chExt cx="9702165" cy="5739765"/>
          </a:xfrm>
        </p:grpSpPr>
        <p:cxnSp>
          <p:nvCxnSpPr>
            <p:cNvPr id="47" name="Gerade Verbindung 46"/>
            <p:cNvCxnSpPr/>
            <p:nvPr userDrawn="1"/>
          </p:nvCxnSpPr>
          <p:spPr bwMode="gray">
            <a:xfrm>
              <a:off x="978103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 userDrawn="1"/>
          </p:nvCxnSpPr>
          <p:spPr bwMode="gray">
            <a:xfrm>
              <a:off x="1776818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48"/>
            <p:cNvCxnSpPr/>
            <p:nvPr userDrawn="1"/>
          </p:nvCxnSpPr>
          <p:spPr bwMode="gray">
            <a:xfrm>
              <a:off x="2575533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 Verbindung 49"/>
            <p:cNvCxnSpPr/>
            <p:nvPr userDrawn="1"/>
          </p:nvCxnSpPr>
          <p:spPr bwMode="gray">
            <a:xfrm>
              <a:off x="3374248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50"/>
            <p:cNvCxnSpPr/>
            <p:nvPr userDrawn="1"/>
          </p:nvCxnSpPr>
          <p:spPr bwMode="gray">
            <a:xfrm>
              <a:off x="4172963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 userDrawn="1"/>
          </p:nvCxnSpPr>
          <p:spPr bwMode="gray">
            <a:xfrm>
              <a:off x="4971678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52"/>
            <p:cNvCxnSpPr/>
            <p:nvPr userDrawn="1"/>
          </p:nvCxnSpPr>
          <p:spPr bwMode="gray">
            <a:xfrm>
              <a:off x="5770393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53"/>
            <p:cNvCxnSpPr/>
            <p:nvPr userDrawn="1"/>
          </p:nvCxnSpPr>
          <p:spPr bwMode="gray">
            <a:xfrm>
              <a:off x="6569108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54"/>
            <p:cNvCxnSpPr/>
            <p:nvPr userDrawn="1"/>
          </p:nvCxnSpPr>
          <p:spPr bwMode="gray">
            <a:xfrm>
              <a:off x="7367823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 userDrawn="1"/>
          </p:nvCxnSpPr>
          <p:spPr bwMode="gray">
            <a:xfrm>
              <a:off x="8166538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67"/>
            <p:cNvCxnSpPr/>
            <p:nvPr userDrawn="1"/>
          </p:nvCxnSpPr>
          <p:spPr bwMode="gray">
            <a:xfrm>
              <a:off x="186532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 userDrawn="1"/>
          </p:nvCxnSpPr>
          <p:spPr bwMode="gray">
            <a:xfrm>
              <a:off x="8959057" y="-28194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" name="Gruppieren 70"/>
            <p:cNvGrpSpPr/>
            <p:nvPr userDrawn="1"/>
          </p:nvGrpSpPr>
          <p:grpSpPr>
            <a:xfrm>
              <a:off x="186532" y="5290185"/>
              <a:ext cx="8772525" cy="167640"/>
              <a:chOff x="186532" y="-281940"/>
              <a:chExt cx="8772525" cy="708660"/>
            </a:xfrm>
          </p:grpSpPr>
          <p:cxnSp>
            <p:nvCxnSpPr>
              <p:cNvPr id="72" name="Gerade Verbindung 71"/>
              <p:cNvCxnSpPr/>
              <p:nvPr userDrawn="1"/>
            </p:nvCxnSpPr>
            <p:spPr bwMode="gray">
              <a:xfrm>
                <a:off x="978103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Gerade Verbindung 72"/>
              <p:cNvCxnSpPr/>
              <p:nvPr userDrawn="1"/>
            </p:nvCxnSpPr>
            <p:spPr bwMode="gray">
              <a:xfrm>
                <a:off x="1776818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Gerade Verbindung 73"/>
              <p:cNvCxnSpPr/>
              <p:nvPr userDrawn="1"/>
            </p:nvCxnSpPr>
            <p:spPr bwMode="gray">
              <a:xfrm>
                <a:off x="2575533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Gerade Verbindung 74"/>
              <p:cNvCxnSpPr/>
              <p:nvPr userDrawn="1"/>
            </p:nvCxnSpPr>
            <p:spPr bwMode="gray">
              <a:xfrm>
                <a:off x="3374248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Gerade Verbindung 75"/>
              <p:cNvCxnSpPr/>
              <p:nvPr userDrawn="1"/>
            </p:nvCxnSpPr>
            <p:spPr bwMode="gray">
              <a:xfrm>
                <a:off x="4172963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Gerade Verbindung 76"/>
              <p:cNvCxnSpPr/>
              <p:nvPr userDrawn="1"/>
            </p:nvCxnSpPr>
            <p:spPr bwMode="gray">
              <a:xfrm>
                <a:off x="4971678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 userDrawn="1"/>
            </p:nvCxnSpPr>
            <p:spPr bwMode="gray">
              <a:xfrm>
                <a:off x="5770393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78"/>
              <p:cNvCxnSpPr/>
              <p:nvPr userDrawn="1"/>
            </p:nvCxnSpPr>
            <p:spPr bwMode="gray">
              <a:xfrm>
                <a:off x="6569108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Gerade Verbindung 79"/>
              <p:cNvCxnSpPr/>
              <p:nvPr userDrawn="1"/>
            </p:nvCxnSpPr>
            <p:spPr bwMode="gray">
              <a:xfrm>
                <a:off x="7367823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80"/>
              <p:cNvCxnSpPr/>
              <p:nvPr userDrawn="1"/>
            </p:nvCxnSpPr>
            <p:spPr bwMode="gray">
              <a:xfrm>
                <a:off x="8166538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Gerade Verbindung 81"/>
              <p:cNvCxnSpPr/>
              <p:nvPr userDrawn="1"/>
            </p:nvCxnSpPr>
            <p:spPr bwMode="gray">
              <a:xfrm>
                <a:off x="186532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Gerade Verbindung 82"/>
              <p:cNvCxnSpPr/>
              <p:nvPr userDrawn="1"/>
            </p:nvCxnSpPr>
            <p:spPr bwMode="gray">
              <a:xfrm>
                <a:off x="8959057" y="-281940"/>
                <a:ext cx="0" cy="708660"/>
              </a:xfrm>
              <a:prstGeom prst="line">
                <a:avLst/>
              </a:prstGeom>
              <a:ln w="952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7" name="Gerade Verbindung 96"/>
            <p:cNvCxnSpPr/>
            <p:nvPr userDrawn="1"/>
          </p:nvCxnSpPr>
          <p:spPr bwMode="gray">
            <a:xfrm rot="16200000">
              <a:off x="-191293" y="355441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Gerade Verbindung 97"/>
            <p:cNvCxnSpPr/>
            <p:nvPr userDrawn="1"/>
          </p:nvCxnSpPr>
          <p:spPr bwMode="gray">
            <a:xfrm rot="16200000">
              <a:off x="-191293" y="579755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Gerade Verbindung 98"/>
            <p:cNvCxnSpPr/>
            <p:nvPr userDrawn="1"/>
          </p:nvCxnSpPr>
          <p:spPr bwMode="gray">
            <a:xfrm rot="16200000">
              <a:off x="-191293" y="4877118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Gerade Verbindung 99"/>
            <p:cNvCxnSpPr/>
            <p:nvPr userDrawn="1"/>
          </p:nvCxnSpPr>
          <p:spPr bwMode="gray">
            <a:xfrm rot="16200000">
              <a:off x="-191293" y="468503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Gerade Verbindung 100"/>
            <p:cNvCxnSpPr/>
            <p:nvPr userDrawn="1"/>
          </p:nvCxnSpPr>
          <p:spPr bwMode="gray">
            <a:xfrm rot="16200000">
              <a:off x="9343232" y="35306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101"/>
            <p:cNvCxnSpPr/>
            <p:nvPr userDrawn="1"/>
          </p:nvCxnSpPr>
          <p:spPr bwMode="gray">
            <a:xfrm rot="16200000">
              <a:off x="9343232" y="580073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/>
            <p:cNvCxnSpPr/>
            <p:nvPr userDrawn="1"/>
          </p:nvCxnSpPr>
          <p:spPr bwMode="gray">
            <a:xfrm rot="16200000">
              <a:off x="9343232" y="4877118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/>
            <p:cNvCxnSpPr/>
            <p:nvPr userDrawn="1"/>
          </p:nvCxnSpPr>
          <p:spPr bwMode="gray">
            <a:xfrm rot="16200000">
              <a:off x="9343232" y="468503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111"/>
            <p:cNvCxnSpPr/>
            <p:nvPr userDrawn="1"/>
          </p:nvCxnSpPr>
          <p:spPr bwMode="gray">
            <a:xfrm rot="16200000">
              <a:off x="-191293" y="148586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112"/>
            <p:cNvCxnSpPr/>
            <p:nvPr userDrawn="1"/>
          </p:nvCxnSpPr>
          <p:spPr bwMode="gray">
            <a:xfrm rot="16200000">
              <a:off x="-191293" y="2616279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113"/>
            <p:cNvCxnSpPr/>
            <p:nvPr userDrawn="1"/>
          </p:nvCxnSpPr>
          <p:spPr bwMode="gray">
            <a:xfrm rot="16200000">
              <a:off x="-191293" y="3746698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114"/>
            <p:cNvCxnSpPr/>
            <p:nvPr userDrawn="1"/>
          </p:nvCxnSpPr>
          <p:spPr bwMode="gray">
            <a:xfrm rot="16200000">
              <a:off x="9343232" y="1485860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115"/>
            <p:cNvCxnSpPr/>
            <p:nvPr userDrawn="1"/>
          </p:nvCxnSpPr>
          <p:spPr bwMode="gray">
            <a:xfrm rot="16200000">
              <a:off x="9343232" y="2616279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116"/>
            <p:cNvCxnSpPr/>
            <p:nvPr userDrawn="1"/>
          </p:nvCxnSpPr>
          <p:spPr bwMode="gray">
            <a:xfrm rot="16200000">
              <a:off x="9343232" y="3746698"/>
              <a:ext cx="0" cy="167640"/>
            </a:xfrm>
            <a:prstGeom prst="line">
              <a:avLst/>
            </a:prstGeom>
            <a:ln w="95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Textfeld 63"/>
          <p:cNvSpPr txBox="1">
            <a:spLocks/>
          </p:cNvSpPr>
          <p:nvPr/>
        </p:nvSpPr>
        <p:spPr>
          <a:xfrm>
            <a:off x="1781377" y="92442"/>
            <a:ext cx="720523" cy="2492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>
              <a:lnSpc>
                <a:spcPct val="90000"/>
              </a:lnSpc>
              <a:defRPr sz="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F7C95B5D-5B4C-BF42-BC7F-1A6E2B8B958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689954" y="3175"/>
            <a:ext cx="1271484" cy="424312"/>
          </a:xfrm>
          <a:prstGeom prst="rect">
            <a:avLst/>
          </a:prstGeom>
        </p:spPr>
      </p:pic>
    </p:spTree>
    <p:custDataLst>
      <p:tags r:id="rId16"/>
    </p:custDataLst>
    <p:extLst>
      <p:ext uri="{BB962C8B-B14F-4D97-AF65-F5344CB8AC3E}">
        <p14:creationId xmlns:p14="http://schemas.microsoft.com/office/powerpoint/2010/main" val="121985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90" r:id="rId2"/>
    <p:sldLayoutId id="2147483692" r:id="rId3"/>
    <p:sldLayoutId id="2147483691" r:id="rId4"/>
    <p:sldLayoutId id="2147483693" r:id="rId5"/>
    <p:sldLayoutId id="2147483681" r:id="rId6"/>
    <p:sldLayoutId id="2147483680" r:id="rId7"/>
    <p:sldLayoutId id="2147483665" r:id="rId8"/>
    <p:sldLayoutId id="2147483683" r:id="rId9"/>
    <p:sldLayoutId id="2147483686" r:id="rId10"/>
    <p:sldLayoutId id="2147483687" r:id="rId11"/>
    <p:sldLayoutId id="2147483688" r:id="rId12"/>
    <p:sldLayoutId id="2147483736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DE" sz="2400" b="1" kern="1200" dirty="0">
          <a:solidFill>
            <a:schemeClr val="accent1"/>
          </a:solidFill>
          <a:latin typeface="Calibri" panose="020F0502020204030204" pitchFamily="34" charset="0"/>
          <a:ea typeface="Geneva" pitchFamily="-128" charset="-128"/>
          <a:cs typeface="+mj-cs"/>
        </a:defRPr>
      </a:lvl1pPr>
    </p:titleStyle>
    <p:bodyStyle>
      <a:lvl1pPr marL="177800" marR="0" indent="-17780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Wingdings" panose="05000000000000000000" pitchFamily="2" charset="2"/>
        <a:buChar char="§"/>
        <a:tabLst/>
        <a:defRPr lang="de-DE" sz="1400" b="0" kern="1200" smtClean="0">
          <a:solidFill>
            <a:schemeClr val="accent1"/>
          </a:solidFill>
          <a:latin typeface="Calibri" panose="020F0502020204030204" pitchFamily="34" charset="0"/>
          <a:ea typeface="Geneva" pitchFamily="-128" charset="-128"/>
          <a:cs typeface="+mn-cs"/>
        </a:defRPr>
      </a:lvl1pPr>
      <a:lvl2pPr marL="361950" marR="0" indent="-18415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Wingdings" panose="05000000000000000000" pitchFamily="2" charset="2"/>
        <a:buChar char="§"/>
        <a:tabLst/>
        <a:defRPr lang="de-DE" sz="1200" b="0" kern="1200" smtClean="0">
          <a:solidFill>
            <a:schemeClr val="accent1"/>
          </a:solidFill>
          <a:latin typeface="Calibri" panose="020F0502020204030204" pitchFamily="34" charset="0"/>
          <a:ea typeface="Geneva" pitchFamily="-128" charset="-128"/>
          <a:cs typeface="+mn-cs"/>
        </a:defRPr>
      </a:lvl2pPr>
      <a:lvl3pPr marL="539750" marR="0" indent="-17780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Wingdings" panose="05000000000000000000" pitchFamily="2" charset="2"/>
        <a:buChar char="§"/>
        <a:tabLst/>
        <a:defRPr lang="de-DE" sz="1200" b="0" kern="1200" baseline="0" smtClean="0">
          <a:solidFill>
            <a:schemeClr val="accent1"/>
          </a:solidFill>
          <a:latin typeface="Calibri" panose="020F0502020204030204" pitchFamily="34" charset="0"/>
          <a:ea typeface="Geneva" pitchFamily="-128" charset="-128"/>
          <a:cs typeface="+mn-cs"/>
        </a:defRPr>
      </a:lvl3pPr>
      <a:lvl4pPr marL="717550" marR="0" indent="-17780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Wingdings" panose="05000000000000000000" pitchFamily="2" charset="2"/>
        <a:buChar char="§"/>
        <a:tabLst/>
        <a:defRPr lang="de-DE" sz="1200" b="0" kern="1200" smtClean="0">
          <a:solidFill>
            <a:schemeClr val="accent1"/>
          </a:solidFill>
          <a:latin typeface="Calibri" panose="020F0502020204030204" pitchFamily="34" charset="0"/>
          <a:ea typeface="Geneva" pitchFamily="-128" charset="-128"/>
          <a:cs typeface="+mn-cs"/>
        </a:defRPr>
      </a:lvl4pPr>
      <a:lvl5pPr marL="895350" marR="0" indent="-177800" algn="l" defTabSz="685800" rtl="0" eaLnBrk="1" fontAlgn="base" latinLnBrk="0" hangingPunct="1">
        <a:lnSpc>
          <a:spcPct val="90000"/>
        </a:lnSpc>
        <a:spcBef>
          <a:spcPts val="600"/>
        </a:spcBef>
        <a:spcAft>
          <a:spcPct val="0"/>
        </a:spcAft>
        <a:buClr>
          <a:srgbClr val="000000"/>
        </a:buClr>
        <a:buSzTx/>
        <a:buFont typeface="Wingdings" panose="05000000000000000000" pitchFamily="2" charset="2"/>
        <a:buChar char="§"/>
        <a:tabLst/>
        <a:defRPr lang="de-DE" sz="1200" b="0" kern="1200" baseline="0">
          <a:solidFill>
            <a:schemeClr val="accent1"/>
          </a:solidFill>
          <a:latin typeface="Calibri" panose="020F0502020204030204" pitchFamily="34" charset="0"/>
          <a:ea typeface="Geneva" pitchFamily="-128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700" userDrawn="1">
          <p15:clr>
            <a:srgbClr val="F26B43"/>
          </p15:clr>
        </p15:guide>
        <p15:guide id="2" pos="117" userDrawn="1">
          <p15:clr>
            <a:srgbClr val="F26B43"/>
          </p15:clr>
        </p15:guide>
        <p15:guide id="3" pos="5643" userDrawn="1">
          <p15:clr>
            <a:srgbClr val="F26B43"/>
          </p15:clr>
        </p15:guide>
        <p15:guide id="4" pos="615" userDrawn="1">
          <p15:clr>
            <a:srgbClr val="F26B43"/>
          </p15:clr>
        </p15:guide>
        <p15:guide id="5" pos="1119" userDrawn="1">
          <p15:clr>
            <a:srgbClr val="F26B43"/>
          </p15:clr>
        </p15:guide>
        <p15:guide id="6" pos="1622" userDrawn="1">
          <p15:clr>
            <a:srgbClr val="F26B43"/>
          </p15:clr>
        </p15:guide>
        <p15:guide id="7" pos="2124" userDrawn="1">
          <p15:clr>
            <a:srgbClr val="F26B43"/>
          </p15:clr>
        </p15:guide>
        <p15:guide id="8" pos="2628" userDrawn="1">
          <p15:clr>
            <a:srgbClr val="F26B43"/>
          </p15:clr>
        </p15:guide>
        <p15:guide id="9" pos="3132" userDrawn="1">
          <p15:clr>
            <a:srgbClr val="F26B43"/>
          </p15:clr>
        </p15:guide>
        <p15:guide id="10" pos="3635" userDrawn="1">
          <p15:clr>
            <a:srgbClr val="F26B43"/>
          </p15:clr>
        </p15:guide>
        <p15:guide id="11" pos="4137" userDrawn="1">
          <p15:clr>
            <a:srgbClr val="F26B43"/>
          </p15:clr>
        </p15:guide>
        <p15:guide id="12" pos="5144" userDrawn="1">
          <p15:clr>
            <a:srgbClr val="F26B43"/>
          </p15:clr>
        </p15:guide>
        <p15:guide id="13" pos="4640" userDrawn="1">
          <p15:clr>
            <a:srgbClr val="F26B43"/>
          </p15:clr>
        </p15:guide>
        <p15:guide id="15" orient="horz" pos="276" userDrawn="1">
          <p15:clr>
            <a:srgbClr val="F26B43"/>
          </p15:clr>
        </p15:guide>
        <p15:guide id="16" orient="horz" pos="990" userDrawn="1">
          <p15:clr>
            <a:srgbClr val="F26B43"/>
          </p15:clr>
        </p15:guide>
        <p15:guide id="17" orient="horz" pos="2414" userDrawn="1">
          <p15:clr>
            <a:srgbClr val="F26B43"/>
          </p15:clr>
        </p15:guide>
        <p15:guide id="18" orient="horz" pos="3123" userDrawn="1">
          <p15:clr>
            <a:srgbClr val="F26B43"/>
          </p15:clr>
        </p15:guide>
        <p15:guide id="19" orient="horz" pos="418" userDrawn="1">
          <p15:clr>
            <a:srgbClr val="F26B43"/>
          </p15:clr>
        </p15:guide>
        <p15:guide id="20" orient="horz" pos="300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8976" y="441959"/>
            <a:ext cx="8772525" cy="4518660"/>
          </a:xfrm>
          <a:custGeom>
            <a:avLst/>
            <a:gdLst/>
            <a:ahLst/>
            <a:cxnLst/>
            <a:rect l="l" t="t" r="r" b="b"/>
            <a:pathLst>
              <a:path w="8772525" h="4518660">
                <a:moveTo>
                  <a:pt x="8772144" y="0"/>
                </a:moveTo>
                <a:lnTo>
                  <a:pt x="0" y="0"/>
                </a:lnTo>
                <a:lnTo>
                  <a:pt x="0" y="4518660"/>
                </a:lnTo>
                <a:lnTo>
                  <a:pt x="8772144" y="4518660"/>
                </a:lnTo>
                <a:lnTo>
                  <a:pt x="8772144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62619" y="4988458"/>
            <a:ext cx="6413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Carlito"/>
                <a:cs typeface="Carlito"/>
              </a:rPr>
              <a:t>1</a:t>
            </a:r>
            <a:endParaRPr sz="600">
              <a:latin typeface="Carlito"/>
              <a:cs typeface="Carlito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68640" y="5017008"/>
            <a:ext cx="68580" cy="67310"/>
          </a:xfrm>
          <a:custGeom>
            <a:avLst/>
            <a:gdLst/>
            <a:ahLst/>
            <a:cxnLst/>
            <a:rect l="l" t="t" r="r" b="b"/>
            <a:pathLst>
              <a:path w="68579" h="67310">
                <a:moveTo>
                  <a:pt x="68579" y="0"/>
                </a:moveTo>
                <a:lnTo>
                  <a:pt x="0" y="0"/>
                </a:lnTo>
                <a:lnTo>
                  <a:pt x="0" y="67055"/>
                </a:lnTo>
                <a:lnTo>
                  <a:pt x="68579" y="67055"/>
                </a:lnTo>
                <a:lnTo>
                  <a:pt x="68579" y="0"/>
                </a:lnTo>
                <a:close/>
              </a:path>
            </a:pathLst>
          </a:custGeom>
          <a:solidFill>
            <a:srgbClr val="203D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851400" y="5000140"/>
            <a:ext cx="1891664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5" dirty="0">
                <a:latin typeface="Carlito"/>
                <a:cs typeface="Carlito"/>
              </a:rPr>
              <a:t>H2020 FINSEC </a:t>
            </a:r>
            <a:r>
              <a:rPr sz="600" b="1" dirty="0">
                <a:latin typeface="Carlito"/>
                <a:cs typeface="Carlito"/>
              </a:rPr>
              <a:t>– </a:t>
            </a:r>
            <a:r>
              <a:rPr lang="en-US" sz="600" b="1" spc="-5" dirty="0">
                <a:latin typeface="Carlito"/>
                <a:cs typeface="Carlito"/>
              </a:rPr>
              <a:t>No 786727</a:t>
            </a:r>
            <a:endParaRPr sz="600" dirty="0">
              <a:latin typeface="Carlito"/>
              <a:cs typeface="Carlito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4404" y="3047"/>
            <a:ext cx="8776970" cy="4958080"/>
            <a:chOff x="184404" y="3047"/>
            <a:chExt cx="8776970" cy="4958080"/>
          </a:xfrm>
        </p:grpSpPr>
        <p:sp>
          <p:nvSpPr>
            <p:cNvPr id="7" name="object 7"/>
            <p:cNvSpPr/>
            <p:nvPr/>
          </p:nvSpPr>
          <p:spPr>
            <a:xfrm>
              <a:off x="7690104" y="3047"/>
              <a:ext cx="1271016" cy="42519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84404" y="441960"/>
              <a:ext cx="8772144" cy="451866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90245" y="611835"/>
            <a:ext cx="8267700" cy="2782813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12065" marR="5080" algn="ctr">
              <a:lnSpc>
                <a:spcPts val="5180"/>
              </a:lnSpc>
              <a:spcBef>
                <a:spcPts val="1355"/>
              </a:spcBef>
              <a:tabLst>
                <a:tab pos="4464685" algn="l"/>
              </a:tabLst>
            </a:pPr>
            <a:r>
              <a:rPr lang="en-US" sz="4400" dirty="0">
                <a:solidFill>
                  <a:schemeClr val="bg1"/>
                </a:solidFill>
              </a:rPr>
              <a:t>Securing Critical Infrastructures In The Financial Sector</a:t>
            </a:r>
            <a:br>
              <a:rPr lang="en-US" sz="4400" dirty="0">
                <a:solidFill>
                  <a:schemeClr val="bg1"/>
                </a:solidFill>
              </a:rPr>
            </a:br>
            <a:br>
              <a:rPr lang="en-US" sz="4400" dirty="0">
                <a:solidFill>
                  <a:schemeClr val="bg1"/>
                </a:solidFill>
              </a:rPr>
            </a:b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461A87-D86E-8844-B60D-623D963658F3}"/>
              </a:ext>
            </a:extLst>
          </p:cNvPr>
          <p:cNvSpPr/>
          <p:nvPr/>
        </p:nvSpPr>
        <p:spPr>
          <a:xfrm>
            <a:off x="1995054" y="3854468"/>
            <a:ext cx="58826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Lato Light"/>
                <a:ea typeface="Lato Light"/>
                <a:cs typeface="Lato Light"/>
                <a:sym typeface="Lato Light"/>
              </a:rPr>
              <a:t>The Importance of Integrated Information Modelling and Semantic Interoperability</a:t>
            </a:r>
            <a:endParaRPr lang="en-US" b="1" dirty="0">
              <a:solidFill>
                <a:schemeClr val="bg1"/>
              </a:solidFill>
              <a:ea typeface="Lato Black" charset="0"/>
              <a:cs typeface="Lato Blac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86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DEB0AC-3A8C-4C90-8883-41EC94866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979" y="248841"/>
            <a:ext cx="2694642" cy="830997"/>
          </a:xfrm>
        </p:spPr>
        <p:txBody>
          <a:bodyPr/>
          <a:lstStyle/>
          <a:p>
            <a:r>
              <a:rPr lang="it-IT" sz="3000" dirty="0"/>
              <a:t>FINSTIX </a:t>
            </a:r>
            <a:r>
              <a:rPr lang="it-IT" sz="3000" dirty="0" err="1">
                <a:solidFill>
                  <a:schemeClr val="accent3"/>
                </a:solidFill>
              </a:rPr>
              <a:t>Hierarchy</a:t>
            </a:r>
            <a:endParaRPr lang="en-AU" dirty="0">
              <a:solidFill>
                <a:srgbClr val="FFBC49"/>
              </a:solidFill>
            </a:endParaRP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CBE9DAF8-75F4-4BDE-B51F-A0BA9B353F5C}"/>
              </a:ext>
            </a:extLst>
          </p:cNvPr>
          <p:cNvSpPr/>
          <p:nvPr/>
        </p:nvSpPr>
        <p:spPr>
          <a:xfrm>
            <a:off x="2021138" y="936328"/>
            <a:ext cx="1260000" cy="420000"/>
          </a:xfrm>
          <a:prstGeom prst="ellipse">
            <a:avLst/>
          </a:prstGeom>
          <a:solidFill>
            <a:srgbClr val="FFFF9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Organization</a:t>
            </a:r>
          </a:p>
          <a:p>
            <a:pPr algn="ctr" defTabSz="685629">
              <a:defRPr/>
            </a:pPr>
            <a:r>
              <a:rPr lang="en-AU" sz="975" kern="0" dirty="0" err="1">
                <a:solidFill>
                  <a:prstClr val="black"/>
                </a:solidFill>
                <a:latin typeface="Calibri" panose="020F0502020204030204"/>
              </a:rPr>
              <a:t>SuperBank</a:t>
            </a:r>
            <a:endParaRPr lang="en-AU" sz="975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5F7304CA-0D75-4E27-84A9-D1CF53B30AA5}"/>
              </a:ext>
            </a:extLst>
          </p:cNvPr>
          <p:cNvSpPr/>
          <p:nvPr/>
        </p:nvSpPr>
        <p:spPr>
          <a:xfrm>
            <a:off x="3491138" y="2826328"/>
            <a:ext cx="1260000" cy="420000"/>
          </a:xfrm>
          <a:prstGeom prst="ellipse">
            <a:avLst/>
          </a:prstGeom>
          <a:solidFill>
            <a:srgbClr val="A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Asset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ATM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5677B3B-6D01-470B-BF90-FA3431EC31E8}"/>
              </a:ext>
            </a:extLst>
          </p:cNvPr>
          <p:cNvSpPr/>
          <p:nvPr/>
        </p:nvSpPr>
        <p:spPr>
          <a:xfrm>
            <a:off x="4961138" y="3574862"/>
            <a:ext cx="1260000" cy="420000"/>
          </a:xfrm>
          <a:prstGeom prst="ellipse">
            <a:avLst/>
          </a:prstGeom>
          <a:solidFill>
            <a:srgbClr val="A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Asset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Computer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B77B4418-486C-4F07-BC74-6EF1F97C6BD4}"/>
              </a:ext>
            </a:extLst>
          </p:cNvPr>
          <p:cNvSpPr/>
          <p:nvPr/>
        </p:nvSpPr>
        <p:spPr>
          <a:xfrm>
            <a:off x="3491138" y="3574862"/>
            <a:ext cx="1260000" cy="420000"/>
          </a:xfrm>
          <a:prstGeom prst="ellipse">
            <a:avLst/>
          </a:prstGeom>
          <a:solidFill>
            <a:srgbClr val="AFFF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Asset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Vault</a:t>
            </a: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5DD82615-ADEA-4A38-94D9-7D23E8DDFC55}"/>
              </a:ext>
            </a:extLst>
          </p:cNvPr>
          <p:cNvSpPr/>
          <p:nvPr/>
        </p:nvSpPr>
        <p:spPr>
          <a:xfrm>
            <a:off x="2021138" y="2826328"/>
            <a:ext cx="1260000" cy="420000"/>
          </a:xfrm>
          <a:prstGeom prst="ellipse">
            <a:avLst/>
          </a:prstGeom>
          <a:solidFill>
            <a:srgbClr val="FFCC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Area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ATM screen</a:t>
            </a:r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85863AC2-FE9A-4A01-ACE7-D54E8C740F89}"/>
              </a:ext>
            </a:extLst>
          </p:cNvPr>
          <p:cNvSpPr/>
          <p:nvPr/>
        </p:nvSpPr>
        <p:spPr>
          <a:xfrm>
            <a:off x="2756138" y="2196328"/>
            <a:ext cx="1260000" cy="420000"/>
          </a:xfrm>
          <a:prstGeom prst="ellipse">
            <a:avLst/>
          </a:prstGeom>
          <a:solidFill>
            <a:srgbClr val="FFCC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Area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ATM area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665665D1-17EE-4968-9F78-90D275AB8C8C}"/>
              </a:ext>
            </a:extLst>
          </p:cNvPr>
          <p:cNvSpPr/>
          <p:nvPr/>
        </p:nvSpPr>
        <p:spPr>
          <a:xfrm>
            <a:off x="1286138" y="2196328"/>
            <a:ext cx="1260000" cy="420000"/>
          </a:xfrm>
          <a:prstGeom prst="ellipse">
            <a:avLst/>
          </a:prstGeom>
          <a:solidFill>
            <a:srgbClr val="FFCC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Area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Entrance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78A42CB1-87DB-4358-822B-AB632040FBD7}"/>
              </a:ext>
            </a:extLst>
          </p:cNvPr>
          <p:cNvSpPr/>
          <p:nvPr/>
        </p:nvSpPr>
        <p:spPr>
          <a:xfrm>
            <a:off x="2021138" y="1566328"/>
            <a:ext cx="1260000" cy="420000"/>
          </a:xfrm>
          <a:prstGeom prst="ellipse">
            <a:avLst/>
          </a:prstGeom>
          <a:solidFill>
            <a:srgbClr val="FFCCFF"/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Area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Indoor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B54864BC-FBC2-4507-ABDD-2E4DFC030E2B}"/>
              </a:ext>
            </a:extLst>
          </p:cNvPr>
          <p:cNvCxnSpPr>
            <a:cxnSpLocks/>
            <a:stCxn id="14" idx="0"/>
            <a:endCxn id="6" idx="4"/>
          </p:cNvCxnSpPr>
          <p:nvPr/>
        </p:nvCxnSpPr>
        <p:spPr>
          <a:xfrm flipV="1">
            <a:off x="2651138" y="1356328"/>
            <a:ext cx="0" cy="21000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AEE34DB3-A183-4EDD-B062-4ABD247B4152}"/>
              </a:ext>
            </a:extLst>
          </p:cNvPr>
          <p:cNvCxnSpPr>
            <a:cxnSpLocks/>
            <a:stCxn id="13" idx="0"/>
            <a:endCxn id="14" idx="3"/>
          </p:cNvCxnSpPr>
          <p:nvPr/>
        </p:nvCxnSpPr>
        <p:spPr>
          <a:xfrm flipV="1">
            <a:off x="1916137" y="1924820"/>
            <a:ext cx="289523" cy="27150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938B5BE-ECAE-4D63-BE4F-78F0A011F728}"/>
              </a:ext>
            </a:extLst>
          </p:cNvPr>
          <p:cNvCxnSpPr>
            <a:cxnSpLocks/>
            <a:stCxn id="12" idx="0"/>
            <a:endCxn id="14" idx="5"/>
          </p:cNvCxnSpPr>
          <p:nvPr/>
        </p:nvCxnSpPr>
        <p:spPr>
          <a:xfrm flipH="1" flipV="1">
            <a:off x="3096615" y="1924820"/>
            <a:ext cx="289523" cy="27150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76BE4E9-78E5-41D2-9CF2-14C57E1E1B68}"/>
              </a:ext>
            </a:extLst>
          </p:cNvPr>
          <p:cNvCxnSpPr>
            <a:cxnSpLocks/>
            <a:stCxn id="11" idx="0"/>
            <a:endCxn id="12" idx="3"/>
          </p:cNvCxnSpPr>
          <p:nvPr/>
        </p:nvCxnSpPr>
        <p:spPr>
          <a:xfrm flipV="1">
            <a:off x="2651137" y="2554820"/>
            <a:ext cx="289523" cy="27150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68A0FE2F-3333-4A26-AF9B-762033D6D496}"/>
              </a:ext>
            </a:extLst>
          </p:cNvPr>
          <p:cNvCxnSpPr>
            <a:stCxn id="10" idx="0"/>
            <a:endCxn id="7" idx="4"/>
          </p:cNvCxnSpPr>
          <p:nvPr/>
        </p:nvCxnSpPr>
        <p:spPr>
          <a:xfrm flipV="1">
            <a:off x="4121138" y="3246329"/>
            <a:ext cx="0" cy="328533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89CD6298-8B56-47FC-99E9-AB779EFC168F}"/>
              </a:ext>
            </a:extLst>
          </p:cNvPr>
          <p:cNvCxnSpPr>
            <a:cxnSpLocks/>
            <a:stCxn id="7" idx="5"/>
            <a:endCxn id="8" idx="0"/>
          </p:cNvCxnSpPr>
          <p:nvPr/>
        </p:nvCxnSpPr>
        <p:spPr>
          <a:xfrm>
            <a:off x="4566615" y="3184821"/>
            <a:ext cx="1024523" cy="390041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7D9036FF-C7CB-49D7-8A5A-A98C4D721EC7}"/>
              </a:ext>
            </a:extLst>
          </p:cNvPr>
          <p:cNvCxnSpPr>
            <a:cxnSpLocks/>
            <a:stCxn id="12" idx="5"/>
            <a:endCxn id="7" idx="0"/>
          </p:cNvCxnSpPr>
          <p:nvPr/>
        </p:nvCxnSpPr>
        <p:spPr>
          <a:xfrm>
            <a:off x="3831615" y="2554820"/>
            <a:ext cx="289523" cy="27150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22" name="Ovale 21">
            <a:extLst>
              <a:ext uri="{FF2B5EF4-FFF2-40B4-BE49-F238E27FC236}">
                <a16:creationId xmlns:a16="http://schemas.microsoft.com/office/drawing/2014/main" id="{27BBCD4F-10FE-4FD1-8F32-8F474F7E819A}"/>
              </a:ext>
            </a:extLst>
          </p:cNvPr>
          <p:cNvSpPr/>
          <p:nvPr/>
        </p:nvSpPr>
        <p:spPr>
          <a:xfrm>
            <a:off x="551138" y="2826328"/>
            <a:ext cx="1260000" cy="420000"/>
          </a:xfrm>
          <a:prstGeom prst="ellipse">
            <a:avLst/>
          </a:prstGeom>
          <a:solidFill>
            <a:srgbClr val="4472C4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Probe</a:t>
            </a: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Entrance CCTV</a:t>
            </a:r>
          </a:p>
        </p:txBody>
      </p:sp>
      <p:sp>
        <p:nvSpPr>
          <p:cNvPr id="23" name="Ovale 22">
            <a:extLst>
              <a:ext uri="{FF2B5EF4-FFF2-40B4-BE49-F238E27FC236}">
                <a16:creationId xmlns:a16="http://schemas.microsoft.com/office/drawing/2014/main" id="{64E648BA-EBCE-462C-9053-04F1B69F927F}"/>
              </a:ext>
            </a:extLst>
          </p:cNvPr>
          <p:cNvSpPr/>
          <p:nvPr/>
        </p:nvSpPr>
        <p:spPr>
          <a:xfrm>
            <a:off x="551138" y="3574862"/>
            <a:ext cx="1260000" cy="420000"/>
          </a:xfrm>
          <a:prstGeom prst="ellipse">
            <a:avLst/>
          </a:prstGeom>
          <a:solidFill>
            <a:srgbClr val="4472C4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Probe</a:t>
            </a: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Screen CCTV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43D8BEDC-B791-41DA-9516-DA50014C5985}"/>
              </a:ext>
            </a:extLst>
          </p:cNvPr>
          <p:cNvSpPr/>
          <p:nvPr/>
        </p:nvSpPr>
        <p:spPr>
          <a:xfrm>
            <a:off x="2021138" y="3574862"/>
            <a:ext cx="1260000" cy="420000"/>
          </a:xfrm>
          <a:prstGeom prst="ellipse">
            <a:avLst/>
          </a:prstGeom>
          <a:solidFill>
            <a:srgbClr val="4472C4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Probe</a:t>
            </a: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ATM CCTV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7095B914-7B3A-4DE4-9969-AE179999B4DB}"/>
              </a:ext>
            </a:extLst>
          </p:cNvPr>
          <p:cNvSpPr/>
          <p:nvPr/>
        </p:nvSpPr>
        <p:spPr>
          <a:xfrm>
            <a:off x="4961138" y="4204862"/>
            <a:ext cx="1260000" cy="420000"/>
          </a:xfrm>
          <a:prstGeom prst="ellipse">
            <a:avLst/>
          </a:prstGeom>
          <a:solidFill>
            <a:srgbClr val="4472C4">
              <a:lumMod val="60000"/>
              <a:lumOff val="40000"/>
            </a:srgbClr>
          </a:solidFill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629">
              <a:defRPr/>
            </a:pPr>
            <a:r>
              <a:rPr lang="en-AU" sz="975" b="1" kern="0" dirty="0">
                <a:solidFill>
                  <a:prstClr val="black"/>
                </a:solidFill>
                <a:latin typeface="Calibri" panose="020F0502020204030204"/>
              </a:rPr>
              <a:t>Probe</a:t>
            </a: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algn="ctr" defTabSz="685629">
              <a:defRPr/>
            </a:pPr>
            <a:r>
              <a:rPr lang="en-AU" sz="975" kern="0" dirty="0">
                <a:solidFill>
                  <a:prstClr val="black"/>
                </a:solidFill>
                <a:latin typeface="Calibri" panose="020F0502020204030204"/>
              </a:rPr>
              <a:t>Network probe</a:t>
            </a:r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8617233-D6B3-4853-B5EA-1C15D218FD8A}"/>
              </a:ext>
            </a:extLst>
          </p:cNvPr>
          <p:cNvCxnSpPr>
            <a:cxnSpLocks/>
            <a:stCxn id="13" idx="3"/>
            <a:endCxn id="22" idx="0"/>
          </p:cNvCxnSpPr>
          <p:nvPr/>
        </p:nvCxnSpPr>
        <p:spPr>
          <a:xfrm flipH="1">
            <a:off x="1181137" y="2554820"/>
            <a:ext cx="289523" cy="271508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id="{DA75F6D3-232A-4C33-B22B-A60BAA9EE876}"/>
              </a:ext>
            </a:extLst>
          </p:cNvPr>
          <p:cNvCxnSpPr>
            <a:cxnSpLocks/>
            <a:stCxn id="11" idx="3"/>
            <a:endCxn id="23" idx="0"/>
          </p:cNvCxnSpPr>
          <p:nvPr/>
        </p:nvCxnSpPr>
        <p:spPr>
          <a:xfrm flipH="1">
            <a:off x="1181137" y="3184821"/>
            <a:ext cx="1024523" cy="390041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8" name="Connettore diritto 27">
            <a:extLst>
              <a:ext uri="{FF2B5EF4-FFF2-40B4-BE49-F238E27FC236}">
                <a16:creationId xmlns:a16="http://schemas.microsoft.com/office/drawing/2014/main" id="{9B2BC6F1-3412-46BA-ABCE-F12221F817FF}"/>
              </a:ext>
            </a:extLst>
          </p:cNvPr>
          <p:cNvCxnSpPr>
            <a:cxnSpLocks/>
            <a:stCxn id="24" idx="0"/>
            <a:endCxn id="7" idx="3"/>
          </p:cNvCxnSpPr>
          <p:nvPr/>
        </p:nvCxnSpPr>
        <p:spPr>
          <a:xfrm flipV="1">
            <a:off x="2651137" y="3184821"/>
            <a:ext cx="1024523" cy="390041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9115A138-6F4F-4833-866B-C056BC1CDC0F}"/>
              </a:ext>
            </a:extLst>
          </p:cNvPr>
          <p:cNvCxnSpPr>
            <a:cxnSpLocks/>
            <a:stCxn id="8" idx="4"/>
            <a:endCxn id="25" idx="0"/>
          </p:cNvCxnSpPr>
          <p:nvPr/>
        </p:nvCxnSpPr>
        <p:spPr>
          <a:xfrm>
            <a:off x="5591138" y="3994862"/>
            <a:ext cx="0" cy="21000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pic>
        <p:nvPicPr>
          <p:cNvPr id="56" name="Immagine 55">
            <a:extLst>
              <a:ext uri="{FF2B5EF4-FFF2-40B4-BE49-F238E27FC236}">
                <a16:creationId xmlns:a16="http://schemas.microsoft.com/office/drawing/2014/main" id="{54E4372B-6BEB-4770-8E82-9D17B751F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4336" y="936328"/>
            <a:ext cx="3042922" cy="2038493"/>
          </a:xfrm>
          <a:prstGeom prst="rect">
            <a:avLst/>
          </a:prstGeom>
        </p:spPr>
      </p:pic>
      <p:pic>
        <p:nvPicPr>
          <p:cNvPr id="3" name="Slide_10+5db">
            <a:hlinkClick r:id="" action="ppaction://media"/>
            <a:extLst>
              <a:ext uri="{FF2B5EF4-FFF2-40B4-BE49-F238E27FC236}">
                <a16:creationId xmlns:a16="http://schemas.microsoft.com/office/drawing/2014/main" id="{1779373D-304A-4AC4-92DD-761217BD5C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7600" y="4624862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6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D3C4F2-548A-4251-A158-173122AE31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AF084CB-B97F-4020-B628-B8BD01A4C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102" y="1573213"/>
            <a:ext cx="7185713" cy="2034403"/>
          </a:xfrm>
        </p:spPr>
        <p:txBody>
          <a:bodyPr/>
          <a:lstStyle/>
          <a:p>
            <a:r>
              <a:rPr lang="en-AU" dirty="0"/>
              <a:t>A data model is fundamental for the full integration of the security services</a:t>
            </a:r>
          </a:p>
          <a:p>
            <a:r>
              <a:rPr lang="en-AU" dirty="0"/>
              <a:t>The data model must consider all the requirements of the security services</a:t>
            </a:r>
          </a:p>
          <a:p>
            <a:pPr lvl="1"/>
            <a:r>
              <a:rPr lang="en-AU" dirty="0"/>
              <a:t>Cyber aspects</a:t>
            </a:r>
          </a:p>
          <a:p>
            <a:pPr lvl="1"/>
            <a:r>
              <a:rPr lang="en-AU"/>
              <a:t>Physical aspects</a:t>
            </a:r>
            <a:endParaRPr lang="en-AU" dirty="0"/>
          </a:p>
          <a:p>
            <a:r>
              <a:rPr lang="en-AU" dirty="0"/>
              <a:t>A data model which integrates cyber and physical security did not exist</a:t>
            </a:r>
          </a:p>
          <a:p>
            <a:r>
              <a:rPr lang="en-AU" dirty="0"/>
              <a:t>FINSTIX extends STIX2 to cope with logical and physical incidents</a:t>
            </a:r>
          </a:p>
          <a:p>
            <a:r>
              <a:rPr lang="en-AU" dirty="0"/>
              <a:t>FINSTIX can be used in any context of Critical Infrastructure</a:t>
            </a:r>
          </a:p>
          <a:p>
            <a:r>
              <a:rPr lang="en-AU" dirty="0"/>
              <a:t>More details on FINSTIX in the supplementary material</a:t>
            </a:r>
          </a:p>
        </p:txBody>
      </p:sp>
      <p:pic>
        <p:nvPicPr>
          <p:cNvPr id="6" name="Slide_11+5db">
            <a:hlinkClick r:id="" action="ppaction://media"/>
            <a:extLst>
              <a:ext uri="{FF2B5EF4-FFF2-40B4-BE49-F238E27FC236}">
                <a16:creationId xmlns:a16="http://schemas.microsoft.com/office/drawing/2014/main" id="{19D29C9D-0085-4E56-AF1D-9F120461F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90564" y="4675909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34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BD3FE-E294-4932-A8B3-653EBCCB5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FBC49"/>
                </a:solidFill>
              </a:rPr>
              <a:t>Thank you</a:t>
            </a:r>
            <a:r>
              <a:rPr lang="en-AU" dirty="0"/>
              <a:t> for your kind attention!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FBB995-DD5A-40AA-9D58-AD60A3C90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143" y="1504355"/>
            <a:ext cx="2694642" cy="2594556"/>
          </a:xfrm>
        </p:spPr>
        <p:txBody>
          <a:bodyPr/>
          <a:lstStyle/>
          <a:p>
            <a:r>
              <a:rPr lang="en-AU" dirty="0"/>
              <a:t>Contact me!</a:t>
            </a:r>
          </a:p>
          <a:p>
            <a:pPr marL="342831" lvl="1" indent="0">
              <a:buNone/>
            </a:pPr>
            <a:endParaRPr lang="en-AU" sz="1800" dirty="0"/>
          </a:p>
          <a:p>
            <a:pPr marL="342831" lvl="1" indent="0">
              <a:buNone/>
            </a:pPr>
            <a:r>
              <a:rPr lang="en-AU" sz="1800" dirty="0"/>
              <a:t>Giorgia Gazzarata</a:t>
            </a:r>
          </a:p>
          <a:p>
            <a:pPr marL="342831" lvl="1" indent="0">
              <a:buNone/>
            </a:pPr>
            <a:r>
              <a:rPr lang="en-AU" sz="1800" dirty="0"/>
              <a:t>DIBRIS, University of Genoa, Italy</a:t>
            </a:r>
          </a:p>
          <a:p>
            <a:pPr marL="342831" lvl="1" indent="0">
              <a:buNone/>
            </a:pPr>
            <a:r>
              <a:rPr lang="en-AU" sz="1800" dirty="0"/>
              <a:t>CINI, Italy</a:t>
            </a:r>
          </a:p>
          <a:p>
            <a:pPr marL="342831" lvl="1" indent="0">
              <a:buNone/>
            </a:pPr>
            <a:r>
              <a:rPr lang="en-AU" sz="1800" dirty="0"/>
              <a:t>giorgia.gazzarata@dibris.unige.it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6" name="Slide_12+5db">
            <a:hlinkClick r:id="" action="ppaction://media"/>
            <a:extLst>
              <a:ext uri="{FF2B5EF4-FFF2-40B4-BE49-F238E27FC236}">
                <a16:creationId xmlns:a16="http://schemas.microsoft.com/office/drawing/2014/main" id="{5A1A184E-5C6C-40D9-AE1E-314A15869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4082" y="4686300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1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5CE889-8FDE-4559-98FE-4C4106EBE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FFBC49"/>
                </a:solidFill>
              </a:rPr>
              <a:t>Attacks</a:t>
            </a:r>
            <a:r>
              <a:rPr lang="en-AU" dirty="0"/>
              <a:t> and </a:t>
            </a:r>
            <a:r>
              <a:rPr lang="en-AU" dirty="0">
                <a:solidFill>
                  <a:srgbClr val="FFBC49"/>
                </a:solidFill>
              </a:rPr>
              <a:t>security</a:t>
            </a:r>
            <a:r>
              <a:rPr lang="en-AU" dirty="0"/>
              <a:t> in financial institutions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C27A9A-57F7-49CC-9086-B94673F5E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102" y="1573213"/>
            <a:ext cx="7185713" cy="1277273"/>
          </a:xfrm>
        </p:spPr>
        <p:txBody>
          <a:bodyPr/>
          <a:lstStyle/>
          <a:p>
            <a:r>
              <a:rPr lang="en-US" dirty="0"/>
              <a:t>Cyber-physical security of financial institutions is a critical topic</a:t>
            </a:r>
          </a:p>
          <a:p>
            <a:r>
              <a:rPr lang="en-US" dirty="0"/>
              <a:t>The number of cybersecurity incidents is growing</a:t>
            </a:r>
          </a:p>
          <a:p>
            <a:r>
              <a:rPr lang="en-US" dirty="0"/>
              <a:t>Financial institutions must increase their robustness against attack vectors</a:t>
            </a:r>
          </a:p>
          <a:p>
            <a:r>
              <a:rPr lang="en-US" dirty="0"/>
              <a:t>Cyber and Physical security act in isolation</a:t>
            </a:r>
          </a:p>
          <a:p>
            <a:r>
              <a:rPr lang="en-US" dirty="0"/>
              <a:t>Inaccurate vulnerability assessment and risk analysis</a:t>
            </a:r>
          </a:p>
        </p:txBody>
      </p:sp>
      <p:pic>
        <p:nvPicPr>
          <p:cNvPr id="6" name="Slide_2+5db">
            <a:hlinkClick r:id="" action="ppaction://media"/>
            <a:extLst>
              <a:ext uri="{FF2B5EF4-FFF2-40B4-BE49-F238E27FC236}">
                <a16:creationId xmlns:a16="http://schemas.microsoft.com/office/drawing/2014/main" id="{51D57FA6-E8C0-4712-8769-BCBC77135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4082" y="4707082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44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5C84B-7851-48C3-A049-53C48CF99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02" y="536674"/>
            <a:ext cx="7185713" cy="332399"/>
          </a:xfrm>
        </p:spPr>
        <p:txBody>
          <a:bodyPr/>
          <a:lstStyle/>
          <a:p>
            <a:r>
              <a:rPr lang="en-AU" dirty="0"/>
              <a:t>The FINSEC </a:t>
            </a:r>
            <a:r>
              <a:rPr lang="en-AU" dirty="0">
                <a:solidFill>
                  <a:srgbClr val="FFBC49"/>
                </a:solidFill>
              </a:rPr>
              <a:t>Reference Architecture</a:t>
            </a:r>
            <a:endParaRPr lang="en-AU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9CB137E-05C7-45C1-B76B-3E541FA59C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30" y="877336"/>
            <a:ext cx="6776341" cy="3780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A77A26D9-49F4-44CC-9A2B-21F89A8FB523}"/>
              </a:ext>
            </a:extLst>
          </p:cNvPr>
          <p:cNvSpPr/>
          <p:nvPr/>
        </p:nvSpPr>
        <p:spPr>
          <a:xfrm>
            <a:off x="1526745" y="2897155"/>
            <a:ext cx="5157000" cy="648000"/>
          </a:xfrm>
          <a:prstGeom prst="rect">
            <a:avLst/>
          </a:prstGeom>
          <a:noFill/>
          <a:ln w="101600">
            <a:solidFill>
              <a:srgbClr val="1E3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75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4065FF1D-97A8-47FF-AA08-D6BF8A1F89D1}"/>
              </a:ext>
            </a:extLst>
          </p:cNvPr>
          <p:cNvSpPr/>
          <p:nvPr/>
        </p:nvSpPr>
        <p:spPr>
          <a:xfrm>
            <a:off x="1526745" y="2068707"/>
            <a:ext cx="5157000" cy="828448"/>
          </a:xfrm>
          <a:prstGeom prst="rect">
            <a:avLst/>
          </a:prstGeom>
          <a:noFill/>
          <a:ln w="101600">
            <a:solidFill>
              <a:srgbClr val="1E3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75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E7F7CAE-BB65-440D-9C2D-B94CEF4CC293}"/>
              </a:ext>
            </a:extLst>
          </p:cNvPr>
          <p:cNvSpPr/>
          <p:nvPr/>
        </p:nvSpPr>
        <p:spPr>
          <a:xfrm>
            <a:off x="1526745" y="1226262"/>
            <a:ext cx="5157000" cy="864000"/>
          </a:xfrm>
          <a:prstGeom prst="rect">
            <a:avLst/>
          </a:prstGeom>
          <a:noFill/>
          <a:ln w="101600">
            <a:solidFill>
              <a:srgbClr val="1E36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675"/>
          </a:p>
        </p:txBody>
      </p:sp>
      <p:pic>
        <p:nvPicPr>
          <p:cNvPr id="3" name="Slide_3+5db">
            <a:hlinkClick r:id="" action="ppaction://media"/>
            <a:extLst>
              <a:ext uri="{FF2B5EF4-FFF2-40B4-BE49-F238E27FC236}">
                <a16:creationId xmlns:a16="http://schemas.microsoft.com/office/drawing/2014/main" id="{E8C2D20A-1FCD-4946-AEC7-7DA632DDF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0337" y="4779818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3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2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3" nodeType="withEffect">
                                  <p:stCondLst>
                                    <p:cond delay="55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55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3" nodeType="withEffect">
                                  <p:stCondLst>
                                    <p:cond delay="6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6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99BC2-D351-4116-B9E9-AE903CF8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importance of a </a:t>
            </a:r>
            <a:r>
              <a:rPr lang="en-AU" dirty="0">
                <a:solidFill>
                  <a:srgbClr val="FFBC49"/>
                </a:solidFill>
              </a:rPr>
              <a:t>Data Model</a:t>
            </a:r>
            <a:endParaRPr lang="en-AU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AB0835-9102-4FA3-BA16-EB657EF94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102" y="1573213"/>
            <a:ext cx="7185713" cy="1735860"/>
          </a:xfrm>
        </p:spPr>
        <p:txBody>
          <a:bodyPr/>
          <a:lstStyle/>
          <a:p>
            <a:r>
              <a:rPr lang="en-US" dirty="0"/>
              <a:t>A common and strict semantic to enable</a:t>
            </a:r>
          </a:p>
          <a:p>
            <a:pPr lvl="1"/>
            <a:r>
              <a:rPr lang="en-US" dirty="0"/>
              <a:t>Semantic interoperability</a:t>
            </a:r>
          </a:p>
          <a:p>
            <a:pPr lvl="1"/>
            <a:r>
              <a:rPr lang="en-US" dirty="0"/>
              <a:t>Automated processing</a:t>
            </a:r>
          </a:p>
          <a:p>
            <a:pPr lvl="1"/>
            <a:r>
              <a:rPr lang="en-US" dirty="0"/>
              <a:t>Collaboration among the different security services</a:t>
            </a:r>
          </a:p>
          <a:p>
            <a:r>
              <a:rPr lang="en-US" dirty="0"/>
              <a:t>The security services must process information on both cyber and physical systems</a:t>
            </a:r>
          </a:p>
          <a:p>
            <a:r>
              <a:rPr lang="en-US" dirty="0"/>
              <a:t>A proper data model that considers all the requirements of the security services is fundamental</a:t>
            </a:r>
          </a:p>
          <a:p>
            <a:endParaRPr lang="en-AU" dirty="0"/>
          </a:p>
        </p:txBody>
      </p:sp>
      <p:pic>
        <p:nvPicPr>
          <p:cNvPr id="6" name="Slide_4+5db">
            <a:hlinkClick r:id="" action="ppaction://media"/>
            <a:extLst>
              <a:ext uri="{FF2B5EF4-FFF2-40B4-BE49-F238E27FC236}">
                <a16:creationId xmlns:a16="http://schemas.microsoft.com/office/drawing/2014/main" id="{E69AD25A-E01E-4CFC-836E-4339C6258F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864" y="4634345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06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199BC2-D351-4116-B9E9-AE903CF8E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>
                <a:solidFill>
                  <a:srgbClr val="FFBC49"/>
                </a:solidFill>
              </a:rPr>
              <a:t>DO NOT </a:t>
            </a:r>
            <a:r>
              <a:rPr lang="en-AU" dirty="0"/>
              <a:t>reinvent the wheel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1AB0835-9102-4FA3-BA16-EB657EF94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102" y="1573213"/>
            <a:ext cx="7185713" cy="2222147"/>
          </a:xfrm>
        </p:spPr>
        <p:txBody>
          <a:bodyPr/>
          <a:lstStyle/>
          <a:p>
            <a:r>
              <a:rPr lang="en-US" dirty="0"/>
              <a:t>Security Knowledge Base</a:t>
            </a:r>
          </a:p>
          <a:p>
            <a:pPr lvl="1"/>
            <a:r>
              <a:rPr lang="en-US" dirty="0"/>
              <a:t>Collects information from external sources of Cyber Threat Intelligence</a:t>
            </a:r>
          </a:p>
          <a:p>
            <a:pPr lvl="1"/>
            <a:r>
              <a:rPr lang="en-US" dirty="0"/>
              <a:t>Exposes this information to the security services</a:t>
            </a:r>
          </a:p>
          <a:p>
            <a:pPr lvl="1"/>
            <a:r>
              <a:rPr lang="en-US" dirty="0"/>
              <a:t>Stores the results of Cyber-Physical Threat Intelligence</a:t>
            </a:r>
          </a:p>
          <a:p>
            <a:r>
              <a:rPr lang="en-US" dirty="0"/>
              <a:t>Standard formats for Cyber Threat Intelligence DO exist</a:t>
            </a:r>
          </a:p>
          <a:p>
            <a:r>
              <a:rPr lang="en-US" dirty="0"/>
              <a:t>Standard formats for Cyber-Physical Threat Intelligence DO NOT exist</a:t>
            </a:r>
          </a:p>
          <a:p>
            <a:r>
              <a:rPr lang="en-US" dirty="0"/>
              <a:t>Two approaches</a:t>
            </a:r>
          </a:p>
          <a:p>
            <a:pPr lvl="1"/>
            <a:r>
              <a:rPr lang="en-US" dirty="0"/>
              <a:t>Create a brand-new data model</a:t>
            </a:r>
          </a:p>
          <a:p>
            <a:pPr lvl="1"/>
            <a:r>
              <a:rPr lang="en-US" dirty="0"/>
              <a:t>Extend an existing data model</a:t>
            </a:r>
          </a:p>
        </p:txBody>
      </p:sp>
      <p:pic>
        <p:nvPicPr>
          <p:cNvPr id="6" name="Slide_5+5db">
            <a:hlinkClick r:id="" action="ppaction://media"/>
            <a:extLst>
              <a:ext uri="{FF2B5EF4-FFF2-40B4-BE49-F238E27FC236}">
                <a16:creationId xmlns:a16="http://schemas.microsoft.com/office/drawing/2014/main" id="{4D00E19D-0FF8-4F74-B173-326480C8DA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04864" y="4665519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6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DEB0AC-3A8C-4C90-8883-41EC94866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</a:t>
            </a:r>
            <a:r>
              <a:rPr lang="en-AU" dirty="0">
                <a:solidFill>
                  <a:srgbClr val="FFBC49"/>
                </a:solidFill>
              </a:rPr>
              <a:t>FINSTIX</a:t>
            </a:r>
            <a:r>
              <a:rPr lang="en-AU" dirty="0"/>
              <a:t> Data Model</a:t>
            </a:r>
            <a:endParaRPr lang="en-AU" dirty="0">
              <a:solidFill>
                <a:srgbClr val="FFBC49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793DA2F-D439-4AA3-B14E-DADA730DF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FINSTIX </a:t>
            </a:r>
          </a:p>
          <a:p>
            <a:pPr lvl="1"/>
            <a:r>
              <a:rPr lang="en-US" dirty="0"/>
              <a:t>Data model shared by the services of the FINSEC Platform</a:t>
            </a:r>
          </a:p>
          <a:p>
            <a:pPr lvl="1"/>
            <a:r>
              <a:rPr lang="en-US" dirty="0"/>
              <a:t>The format used to store information in the Data Tier</a:t>
            </a:r>
          </a:p>
          <a:p>
            <a:r>
              <a:rPr lang="en-US" dirty="0"/>
              <a:t>FINSTIX = </a:t>
            </a:r>
            <a:r>
              <a:rPr lang="en-US" b="1" dirty="0">
                <a:solidFill>
                  <a:srgbClr val="FFBC49"/>
                </a:solidFill>
              </a:rPr>
              <a:t>FIN</a:t>
            </a:r>
            <a:r>
              <a:rPr lang="en-US" dirty="0"/>
              <a:t>SEC + </a:t>
            </a:r>
            <a:r>
              <a:rPr lang="en-US" b="1" dirty="0">
                <a:solidFill>
                  <a:srgbClr val="FFBC49"/>
                </a:solidFill>
              </a:rPr>
              <a:t>STIX</a:t>
            </a:r>
          </a:p>
          <a:p>
            <a:pPr lvl="1"/>
            <a:r>
              <a:rPr lang="en-US" dirty="0"/>
              <a:t>FINSTIX is an extension of the OASIS STIX2 standard</a:t>
            </a:r>
          </a:p>
          <a:p>
            <a:pPr lvl="1"/>
            <a:r>
              <a:rPr lang="en-US" dirty="0"/>
              <a:t>New custom objects to cope with Logical and Physical incidents</a:t>
            </a:r>
          </a:p>
          <a:p>
            <a:r>
              <a:rPr lang="en-US" dirty="0"/>
              <a:t>FINSTIX can be used also in any context of Critical Infrastructure</a:t>
            </a:r>
          </a:p>
          <a:p>
            <a:pPr lvl="1"/>
            <a:endParaRPr lang="en-US" dirty="0"/>
          </a:p>
        </p:txBody>
      </p:sp>
      <p:pic>
        <p:nvPicPr>
          <p:cNvPr id="6" name="Slide_6+5db">
            <a:hlinkClick r:id="" action="ppaction://media"/>
            <a:extLst>
              <a:ext uri="{FF2B5EF4-FFF2-40B4-BE49-F238E27FC236}">
                <a16:creationId xmlns:a16="http://schemas.microsoft.com/office/drawing/2014/main" id="{FE9ED306-8316-428D-BA77-287BFBA50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2909" y="4665518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75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055" y="477151"/>
            <a:ext cx="8432933" cy="604800"/>
          </a:xfrm>
        </p:spPr>
        <p:txBody>
          <a:bodyPr>
            <a:noAutofit/>
          </a:bodyPr>
          <a:lstStyle/>
          <a:p>
            <a:r>
              <a:rPr lang="en-US" sz="2850" dirty="0"/>
              <a:t>OASIS </a:t>
            </a:r>
            <a:r>
              <a:rPr lang="en-US" sz="2850" dirty="0">
                <a:solidFill>
                  <a:srgbClr val="FFBC49"/>
                </a:solidFill>
              </a:rPr>
              <a:t>Structured Threat Information </a:t>
            </a:r>
            <a:r>
              <a:rPr lang="en-US" sz="2850" dirty="0" err="1">
                <a:solidFill>
                  <a:srgbClr val="FFBC49"/>
                </a:solidFill>
              </a:rPr>
              <a:t>eXpression</a:t>
            </a:r>
            <a:endParaRPr lang="en-US" sz="2850" dirty="0">
              <a:solidFill>
                <a:srgbClr val="FFBC4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078" y="1139621"/>
            <a:ext cx="4500238" cy="3424354"/>
          </a:xfrm>
        </p:spPr>
        <p:txBody>
          <a:bodyPr>
            <a:noAutofit/>
          </a:bodyPr>
          <a:lstStyle/>
          <a:p>
            <a:r>
              <a:rPr lang="en-US" sz="1500" dirty="0">
                <a:latin typeface="+mn-lt"/>
              </a:rPr>
              <a:t>STIX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50" dirty="0">
                <a:latin typeface="+mn-lt"/>
              </a:rPr>
              <a:t>Standardized serialization format used to share Cyber Threat Intelligence (CTI)</a:t>
            </a:r>
          </a:p>
          <a:p>
            <a:pPr lvl="1"/>
            <a:r>
              <a:rPr lang="en-US" sz="1350" dirty="0">
                <a:latin typeface="Lato Light"/>
              </a:rPr>
              <a:t>One of the most used CTI standards</a:t>
            </a:r>
            <a:endParaRPr lang="en-US" sz="1350" dirty="0">
              <a:latin typeface="+mn-lt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50" dirty="0">
                <a:latin typeface="+mn-lt"/>
              </a:rPr>
              <a:t>One of the most promising strategies in the cyber security topic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50" dirty="0">
                <a:latin typeface="+mn-lt"/>
              </a:rPr>
              <a:t>Easily readable by humans and machines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350" dirty="0">
                <a:latin typeface="+mn-lt"/>
              </a:rPr>
              <a:t>Defines the main entities usually involved in CTI and the relationships among them</a:t>
            </a:r>
          </a:p>
        </p:txBody>
      </p:sp>
      <p:pic>
        <p:nvPicPr>
          <p:cNvPr id="7" name="Immagine 6" descr="Immagine che contiene screenshot, parcheggio, metro, via&#10;&#10;Descrizione generata automaticamente">
            <a:extLst>
              <a:ext uri="{FF2B5EF4-FFF2-40B4-BE49-F238E27FC236}">
                <a16:creationId xmlns:a16="http://schemas.microsoft.com/office/drawing/2014/main" id="{24DA5B4D-6E3A-4B48-ACCC-1591B816C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73" y="1177340"/>
            <a:ext cx="4125315" cy="2788820"/>
          </a:xfrm>
          <a:prstGeom prst="rect">
            <a:avLst/>
          </a:prstGeom>
        </p:spPr>
      </p:pic>
      <p:pic>
        <p:nvPicPr>
          <p:cNvPr id="6" name="Slide_7+5db">
            <a:hlinkClick r:id="" action="ppaction://media"/>
            <a:extLst>
              <a:ext uri="{FF2B5EF4-FFF2-40B4-BE49-F238E27FC236}">
                <a16:creationId xmlns:a16="http://schemas.microsoft.com/office/drawing/2014/main" id="{18706CEA-4A52-4F94-B2E2-C193D0DAB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4161" y="4686300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accent3"/>
                </a:solidFill>
              </a:rPr>
              <a:t>FINSTIX Domain Objects</a:t>
            </a:r>
            <a:endParaRPr lang="en-GB" dirty="0">
              <a:solidFill>
                <a:schemeClr val="accent3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A14A7C4-7F91-471E-A02F-2867DB91E1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67" r="9169"/>
          <a:stretch/>
        </p:blipFill>
        <p:spPr>
          <a:xfrm>
            <a:off x="487630" y="1459319"/>
            <a:ext cx="4711440" cy="2559788"/>
          </a:xfrm>
          <a:prstGeom prst="rect">
            <a:avLst/>
          </a:prstGeom>
        </p:spPr>
      </p:pic>
      <p:sp>
        <p:nvSpPr>
          <p:cNvPr id="43" name="Segnaposto contenuto 2">
            <a:extLst>
              <a:ext uri="{FF2B5EF4-FFF2-40B4-BE49-F238E27FC236}">
                <a16:creationId xmlns:a16="http://schemas.microsoft.com/office/drawing/2014/main" id="{41B5D774-A2C8-4521-94D8-FA6EF4A94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874" y="1121020"/>
            <a:ext cx="2803449" cy="3584563"/>
          </a:xfrm>
        </p:spPr>
        <p:txBody>
          <a:bodyPr>
            <a:normAutofit/>
          </a:bodyPr>
          <a:lstStyle/>
          <a:p>
            <a:r>
              <a:rPr lang="en-US" dirty="0"/>
              <a:t>Organization</a:t>
            </a:r>
          </a:p>
          <a:p>
            <a:r>
              <a:rPr lang="en-US" dirty="0"/>
              <a:t>Area of Interest</a:t>
            </a:r>
          </a:p>
          <a:p>
            <a:r>
              <a:rPr lang="en-US" dirty="0"/>
              <a:t>Asset</a:t>
            </a:r>
          </a:p>
          <a:p>
            <a:r>
              <a:rPr lang="en-US" dirty="0"/>
              <a:t>Probe</a:t>
            </a:r>
          </a:p>
          <a:p>
            <a:r>
              <a:rPr lang="en-US" dirty="0"/>
              <a:t>Event</a:t>
            </a:r>
          </a:p>
          <a:p>
            <a:r>
              <a:rPr lang="en-US" dirty="0"/>
              <a:t>Agent</a:t>
            </a:r>
          </a:p>
          <a:p>
            <a:r>
              <a:rPr lang="en-US" dirty="0"/>
              <a:t>Vulnerability Score</a:t>
            </a:r>
          </a:p>
          <a:p>
            <a:r>
              <a:rPr lang="en-US" dirty="0"/>
              <a:t>Attack</a:t>
            </a:r>
          </a:p>
          <a:p>
            <a:r>
              <a:rPr lang="en-US" dirty="0"/>
              <a:t>CPTI</a:t>
            </a:r>
          </a:p>
          <a:p>
            <a:r>
              <a:rPr lang="en-AU" dirty="0"/>
              <a:t>…</a:t>
            </a:r>
          </a:p>
        </p:txBody>
      </p:sp>
      <p:pic>
        <p:nvPicPr>
          <p:cNvPr id="4" name="Slide_8+5db">
            <a:hlinkClick r:id="" action="ppaction://media"/>
            <a:extLst>
              <a:ext uri="{FF2B5EF4-FFF2-40B4-BE49-F238E27FC236}">
                <a16:creationId xmlns:a16="http://schemas.microsoft.com/office/drawing/2014/main" id="{9DA90419-235D-4EFF-A489-1644D3BBB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25646" y="4705583"/>
            <a:ext cx="18276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87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C675F9-5359-429B-ADCB-34CB589E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From</a:t>
            </a:r>
            <a:r>
              <a:rPr lang="en-US" dirty="0"/>
              <a:t> STIX2 to </a:t>
            </a:r>
            <a:r>
              <a:rPr lang="en-US" dirty="0">
                <a:solidFill>
                  <a:schemeClr val="accent3"/>
                </a:solidFill>
              </a:rPr>
              <a:t>FINSTIX</a:t>
            </a:r>
            <a:endParaRPr lang="en-AU" dirty="0"/>
          </a:p>
        </p:txBody>
      </p:sp>
      <p:pic>
        <p:nvPicPr>
          <p:cNvPr id="3" name="Slide_9+5db">
            <a:hlinkClick r:id="" action="ppaction://media"/>
            <a:extLst>
              <a:ext uri="{FF2B5EF4-FFF2-40B4-BE49-F238E27FC236}">
                <a16:creationId xmlns:a16="http://schemas.microsoft.com/office/drawing/2014/main" id="{51823EEB-9A87-4958-80DA-3F5D5161B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17923" y="4707082"/>
            <a:ext cx="182761" cy="182761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FDD118D6-B874-42AB-8C47-9B5E082DA0B1}"/>
              </a:ext>
            </a:extLst>
          </p:cNvPr>
          <p:cNvGrpSpPr/>
          <p:nvPr/>
        </p:nvGrpSpPr>
        <p:grpSpPr>
          <a:xfrm>
            <a:off x="186203" y="1193250"/>
            <a:ext cx="8691851" cy="2757001"/>
            <a:chOff x="493366" y="3181999"/>
            <a:chExt cx="23178269" cy="7352002"/>
          </a:xfrm>
        </p:grpSpPr>
        <p:sp>
          <p:nvSpPr>
            <p:cNvPr id="13" name="Freccia in giù 12">
              <a:extLst>
                <a:ext uri="{FF2B5EF4-FFF2-40B4-BE49-F238E27FC236}">
                  <a16:creationId xmlns:a16="http://schemas.microsoft.com/office/drawing/2014/main" id="{E45CA192-565B-4553-ADFE-498A79AA67E0}"/>
                </a:ext>
              </a:extLst>
            </p:cNvPr>
            <p:cNvSpPr/>
            <p:nvPr/>
          </p:nvSpPr>
          <p:spPr>
            <a:xfrm rot="16200000">
              <a:off x="9436486" y="6032936"/>
              <a:ext cx="2592029" cy="1620000"/>
            </a:xfrm>
            <a:prstGeom prst="downArrow">
              <a:avLst/>
            </a:prstGeom>
            <a:solidFill>
              <a:srgbClr val="FFBC49"/>
            </a:solidFill>
            <a:ln>
              <a:solidFill>
                <a:srgbClr val="1E36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675"/>
            </a:p>
          </p:txBody>
        </p:sp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65B2AFAE-25B5-41F9-912C-23BDF365E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3366" y="4485176"/>
              <a:ext cx="9108000" cy="4745648"/>
            </a:xfrm>
            <a:prstGeom prst="rect">
              <a:avLst/>
            </a:prstGeom>
          </p:spPr>
        </p:pic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BC4603D2-460D-4BE9-9EFE-E76B824F4FBC}"/>
                </a:ext>
              </a:extLst>
            </p:cNvPr>
            <p:cNvGrpSpPr/>
            <p:nvPr/>
          </p:nvGrpSpPr>
          <p:grpSpPr>
            <a:xfrm>
              <a:off x="11608455" y="3181999"/>
              <a:ext cx="12063180" cy="7352002"/>
              <a:chOff x="11608455" y="3181999"/>
              <a:chExt cx="12063180" cy="7352002"/>
            </a:xfrm>
          </p:grpSpPr>
          <p:pic>
            <p:nvPicPr>
              <p:cNvPr id="14" name="Immagine 13">
                <a:extLst>
                  <a:ext uri="{FF2B5EF4-FFF2-40B4-BE49-F238E27FC236}">
                    <a16:creationId xmlns:a16="http://schemas.microsoft.com/office/drawing/2014/main" id="{AF634C39-6354-4749-885F-B59646050D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608455" y="3181999"/>
                <a:ext cx="10908000" cy="7352002"/>
              </a:xfrm>
              <a:prstGeom prst="rect">
                <a:avLst/>
              </a:prstGeom>
            </p:spPr>
          </p:pic>
          <p:cxnSp>
            <p:nvCxnSpPr>
              <p:cNvPr id="19" name="Connettore 2 18">
                <a:extLst>
                  <a:ext uri="{FF2B5EF4-FFF2-40B4-BE49-F238E27FC236}">
                    <a16:creationId xmlns:a16="http://schemas.microsoft.com/office/drawing/2014/main" id="{D2C02425-7885-41B7-A937-ADB8B41C471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771635" y="7044954"/>
                <a:ext cx="900000" cy="0"/>
              </a:xfrm>
              <a:prstGeom prst="straightConnector1">
                <a:avLst/>
              </a:prstGeom>
              <a:ln w="88900">
                <a:solidFill>
                  <a:srgbClr val="FFBC4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Connettore 2 19">
                <a:extLst>
                  <a:ext uri="{FF2B5EF4-FFF2-40B4-BE49-F238E27FC236}">
                    <a16:creationId xmlns:a16="http://schemas.microsoft.com/office/drawing/2014/main" id="{BE9FD800-A172-49AE-89DE-D0EE849B90C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771635" y="7452536"/>
                <a:ext cx="900000" cy="0"/>
              </a:xfrm>
              <a:prstGeom prst="straightConnector1">
                <a:avLst/>
              </a:prstGeom>
              <a:ln w="88900">
                <a:solidFill>
                  <a:srgbClr val="FFBC4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ttore 2 20">
                <a:extLst>
                  <a:ext uri="{FF2B5EF4-FFF2-40B4-BE49-F238E27FC236}">
                    <a16:creationId xmlns:a16="http://schemas.microsoft.com/office/drawing/2014/main" id="{6CA694D3-E805-4250-AF5B-0EC84335D6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771635" y="7856573"/>
                <a:ext cx="900000" cy="0"/>
              </a:xfrm>
              <a:prstGeom prst="straightConnector1">
                <a:avLst/>
              </a:prstGeom>
              <a:ln w="88900">
                <a:solidFill>
                  <a:srgbClr val="FFBC4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ttore 2 14">
                <a:extLst>
                  <a:ext uri="{FF2B5EF4-FFF2-40B4-BE49-F238E27FC236}">
                    <a16:creationId xmlns:a16="http://schemas.microsoft.com/office/drawing/2014/main" id="{B00BA9AC-4262-4037-9182-738BAD00D2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771635" y="5878917"/>
                <a:ext cx="900000" cy="0"/>
              </a:xfrm>
              <a:prstGeom prst="straightConnector1">
                <a:avLst/>
              </a:prstGeom>
              <a:ln w="88900">
                <a:solidFill>
                  <a:srgbClr val="FFBC49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0047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SP_AGENDA" val="SectionNumber SlideNumber"/>
  <p:tag name="THINKCELLUNDODONOTDELETE" val="0"/>
  <p:tag name="ARTICULATE_SLIDE_COUNT" val="18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GFT_PPT_Template_16_9">
  <a:themeElements>
    <a:clrScheme name="Farben_GFT">
      <a:dk1>
        <a:srgbClr val="000000"/>
      </a:dk1>
      <a:lt1>
        <a:sysClr val="window" lastClr="FFFFFF"/>
      </a:lt1>
      <a:dk2>
        <a:srgbClr val="4D4D4D"/>
      </a:dk2>
      <a:lt2>
        <a:srgbClr val="EDEDED"/>
      </a:lt2>
      <a:accent1>
        <a:srgbClr val="213E7F"/>
      </a:accent1>
      <a:accent2>
        <a:srgbClr val="0097D9"/>
      </a:accent2>
      <a:accent3>
        <a:srgbClr val="0098B0"/>
      </a:accent3>
      <a:accent4>
        <a:srgbClr val="969696"/>
      </a:accent4>
      <a:accent5>
        <a:srgbClr val="B9B9B9"/>
      </a:accent5>
      <a:accent6>
        <a:srgbClr val="E6E6E6"/>
      </a:accent6>
      <a:hlink>
        <a:srgbClr val="213E7F"/>
      </a:hlink>
      <a:folHlink>
        <a:srgbClr val="0097D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>
          <a:noFill/>
        </a:ln>
      </a:spPr>
      <a:bodyPr lIns="108000" tIns="108000" rIns="108000" bIns="108000" rtlCol="0" anchor="ctr"/>
      <a:lstStyle>
        <a:defPPr algn="ctr">
          <a:defRPr sz="12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1400" dirty="0" err="1" smtClean="0"/>
        </a:defPPr>
      </a:lstStyle>
    </a:txDef>
  </a:objectDefaults>
  <a:extraClrSchemeLst/>
  <a:custClrLst>
    <a:custClr name="Orange">
      <a:srgbClr val="FF6800"/>
    </a:custClr>
    <a:custClr>
      <a:srgbClr val="FFFFFF"/>
    </a:custClr>
    <a:custClr>
      <a:srgbClr val="FFFFFF"/>
    </a:custClr>
    <a:custClr>
      <a:srgbClr val="FFFFFF"/>
    </a:custClr>
    <a:custClr name="Blue 65%">
      <a:srgbClr val="5082BE"/>
    </a:custClr>
    <a:custClr name="Light Blue 65%">
      <a:srgbClr val="59BBE6"/>
    </a:custClr>
    <a:custClr name="Turquoise 65%">
      <a:srgbClr val="59BCCC"/>
    </a:custClr>
    <a:custClr>
      <a:srgbClr val="FFFFFF"/>
    </a:custClr>
    <a:custClr>
      <a:srgbClr val="FFFFFF"/>
    </a:custClr>
    <a:custClr name="Red">
      <a:srgbClr val="CC10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ue 40%">
      <a:srgbClr val="73ACE1"/>
    </a:custClr>
    <a:custClr name="Light Blue 40%">
      <a:srgbClr val="99D5F0"/>
    </a:custClr>
    <a:custClr name="Turquoise 40%">
      <a:srgbClr val="99D6DF"/>
    </a:custClr>
    <a:custClr>
      <a:srgbClr val="FFFFFF"/>
    </a:custClr>
    <a:custClr>
      <a:srgbClr val="FFFFFF"/>
    </a:custClr>
    <a:custClr name="Yellow">
      <a:srgbClr val="FDC800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lue 25%">
      <a:srgbClr val="AAC8E6"/>
    </a:custClr>
    <a:custClr name="Light Blue 25%">
      <a:srgbClr val="BAE3F5"/>
    </a:custClr>
    <a:custClr name="Turquoise 25%">
      <a:srgbClr val="B2E0E7"/>
    </a:custClr>
    <a:custClr>
      <a:srgbClr val="FFFFFF"/>
    </a:custClr>
    <a:custClr>
      <a:srgbClr val="FFFFFF"/>
    </a:custClr>
    <a:custClr name="Green">
      <a:srgbClr val="339C3A"/>
    </a:custClr>
    <a:custClr>
      <a:srgbClr val="FFFFFF"/>
    </a:custClr>
    <a:custClr>
      <a:srgbClr val="FFFFFF"/>
    </a:custClr>
    <a:custClr>
      <a:srgbClr val="FFFFFF"/>
    </a:custClr>
    <a:custClr>
      <a:srgbClr val="FFFFFF"/>
    </a:custClr>
    <a:custClr name="Background Blue">
      <a:srgbClr val="E1EBF5"/>
    </a:custClr>
    <a:custClr name="Background Light Blue">
      <a:srgbClr val="E3F4FB"/>
    </a:custClr>
    <a:custClr name="Background Turquoise">
      <a:srgbClr val="E9FFFF"/>
    </a:custClr>
    <a:custClr name="Background Grey">
      <a:srgbClr val="EDEDED"/>
    </a:custClr>
    <a:custClr>
      <a:srgbClr val="FFFFFF"/>
    </a:custClr>
    <a:custClr>
      <a:srgbClr val="FFFFFF"/>
    </a:custClr>
  </a:custClrLst>
  <a:extLst>
    <a:ext uri="{05A4C25C-085E-4340-85A3-A5531E510DB2}">
      <thm15:themeFamily xmlns:thm15="http://schemas.microsoft.com/office/thememl/2012/main" name="GFT_PPT_template_16_9.potx" id="{9C6F4585-1E9C-4998-99AB-3C0AA192A231}" vid="{059AB16E-62D5-43D2-ADB3-6505EA981FDD}"/>
    </a:ext>
  </a:extLst>
</a:theme>
</file>

<file path=ppt/theme/theme2.xml><?xml version="1.0" encoding="utf-8"?>
<a:theme xmlns:a="http://schemas.openxmlformats.org/drawingml/2006/main" name="Larissa">
  <a:themeElements>
    <a:clrScheme name="GFT_colors_new">
      <a:dk1>
        <a:srgbClr val="000000"/>
      </a:dk1>
      <a:lt1>
        <a:sysClr val="window" lastClr="FFFFFF"/>
      </a:lt1>
      <a:dk2>
        <a:srgbClr val="4D4D4D"/>
      </a:dk2>
      <a:lt2>
        <a:srgbClr val="EDEDED"/>
      </a:lt2>
      <a:accent1>
        <a:srgbClr val="213E7F"/>
      </a:accent1>
      <a:accent2>
        <a:srgbClr val="0097D9"/>
      </a:accent2>
      <a:accent3>
        <a:srgbClr val="0098B0"/>
      </a:accent3>
      <a:accent4>
        <a:srgbClr val="969696"/>
      </a:accent4>
      <a:accent5>
        <a:srgbClr val="B9B9B9"/>
      </a:accent5>
      <a:accent6>
        <a:srgbClr val="E6E6E6"/>
      </a:accent6>
      <a:hlink>
        <a:srgbClr val="213E7F"/>
      </a:hlink>
      <a:folHlink>
        <a:srgbClr val="0097D9"/>
      </a:folHlink>
    </a:clrScheme>
    <a:fontScheme name="GFT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GFT_colors_new">
      <a:dk1>
        <a:srgbClr val="000000"/>
      </a:dk1>
      <a:lt1>
        <a:sysClr val="window" lastClr="FFFFFF"/>
      </a:lt1>
      <a:dk2>
        <a:srgbClr val="4D4D4D"/>
      </a:dk2>
      <a:lt2>
        <a:srgbClr val="EDEDED"/>
      </a:lt2>
      <a:accent1>
        <a:srgbClr val="213E7F"/>
      </a:accent1>
      <a:accent2>
        <a:srgbClr val="0097D9"/>
      </a:accent2>
      <a:accent3>
        <a:srgbClr val="0098B0"/>
      </a:accent3>
      <a:accent4>
        <a:srgbClr val="969696"/>
      </a:accent4>
      <a:accent5>
        <a:srgbClr val="B9B9B9"/>
      </a:accent5>
      <a:accent6>
        <a:srgbClr val="E6E6E6"/>
      </a:accent6>
      <a:hlink>
        <a:srgbClr val="213E7F"/>
      </a:hlink>
      <a:folHlink>
        <a:srgbClr val="0097D9"/>
      </a:folHlink>
    </a:clrScheme>
    <a:fontScheme name="GFT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9975</TotalTime>
  <Words>450</Words>
  <Application>Microsoft Macintosh PowerPoint</Application>
  <PresentationFormat>On-screen Show (16:9)</PresentationFormat>
  <Paragraphs>97</Paragraphs>
  <Slides>12</Slides>
  <Notes>3</Notes>
  <HiddenSlides>0</HiddenSlides>
  <MMClips>11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Carlito</vt:lpstr>
      <vt:lpstr>Geneva</vt:lpstr>
      <vt:lpstr>Lato Black</vt:lpstr>
      <vt:lpstr>Lato Light</vt:lpstr>
      <vt:lpstr>Wingdings</vt:lpstr>
      <vt:lpstr>GFT_PPT_Template_16_9</vt:lpstr>
      <vt:lpstr>think-cell Folie</vt:lpstr>
      <vt:lpstr>Securing Critical Infrastructures In The Financial Sector  </vt:lpstr>
      <vt:lpstr>Attacks and security in financial institutions</vt:lpstr>
      <vt:lpstr>The FINSEC Reference Architecture</vt:lpstr>
      <vt:lpstr>The importance of a Data Model</vt:lpstr>
      <vt:lpstr>DO NOT reinvent the wheel</vt:lpstr>
      <vt:lpstr>The FINSTIX Data Model</vt:lpstr>
      <vt:lpstr>OASIS Structured Threat Information eXpression</vt:lpstr>
      <vt:lpstr>The FINSTIX Domain Objects</vt:lpstr>
      <vt:lpstr>From STIX2 to FINSTIX</vt:lpstr>
      <vt:lpstr>FINSTIX Hierarchy</vt:lpstr>
      <vt:lpstr>Conclusions</vt:lpstr>
      <vt:lpstr>Thank you for your kind attention!</vt:lpstr>
    </vt:vector>
  </TitlesOfParts>
  <Company>GFT Technologies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Nucera, Francesco</dc:creator>
  <cp:lastModifiedBy>Ariana Polyviou</cp:lastModifiedBy>
  <cp:revision>234</cp:revision>
  <cp:lastPrinted>2020-12-12T20:18:32Z</cp:lastPrinted>
  <dcterms:created xsi:type="dcterms:W3CDTF">2018-03-27T08:13:46Z</dcterms:created>
  <dcterms:modified xsi:type="dcterms:W3CDTF">2020-12-12T20:24:12Z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10F26842-5C4B-49D6-9954-1FF7DA29193C</vt:lpwstr>
  </property>
  <property fmtid="{D5CDD505-2E9C-101B-9397-08002B2CF9AE}" pid="3" name="ArticulatePath">
    <vt:lpwstr>Präsentation3</vt:lpwstr>
  </property>
</Properties>
</file>