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8.xml" ContentType="application/vnd.openxmlformats-officedocument.presentationml.tags+xml"/>
  <Override PartName="/ppt/notesSlides/notesSlide1.xml" ContentType="application/vnd.openxmlformats-officedocument.presentationml.notesSlide+xml"/>
  <Override PartName="/ppt/media/image8.jpg" ContentType="image/jpg"/>
  <Override PartName="/ppt/media/image9.jpg" ContentType="image/jp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56" r:id="rId2"/>
    <p:sldId id="811" r:id="rId3"/>
    <p:sldId id="816" r:id="rId4"/>
    <p:sldId id="807" r:id="rId5"/>
    <p:sldId id="814" r:id="rId6"/>
    <p:sldId id="815" r:id="rId7"/>
    <p:sldId id="813" r:id="rId8"/>
    <p:sldId id="823" r:id="rId9"/>
    <p:sldId id="817" r:id="rId10"/>
    <p:sldId id="818" r:id="rId11"/>
    <p:sldId id="819" r:id="rId12"/>
    <p:sldId id="820" r:id="rId13"/>
    <p:sldId id="821" r:id="rId14"/>
    <p:sldId id="822" r:id="rId15"/>
  </p:sldIdLst>
  <p:sldSz cx="9144000" cy="5143500" type="screen16x9"/>
  <p:notesSz cx="6858000" cy="9144000"/>
  <p:custDataLst>
    <p:tags r:id="rId18"/>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Quick guide" id="{53D28D6B-1B6D-4E3A-A143-8092D886512B}">
          <p14:sldIdLst/>
        </p14:section>
        <p14:section name="Slides" id="{5D964D4D-B45C-41B8-8D71-E8AD6D248A9E}">
          <p14:sldIdLst>
            <p14:sldId id="256"/>
            <p14:sldId id="811"/>
            <p14:sldId id="816"/>
            <p14:sldId id="807"/>
            <p14:sldId id="814"/>
            <p14:sldId id="815"/>
            <p14:sldId id="813"/>
            <p14:sldId id="823"/>
            <p14:sldId id="817"/>
            <p14:sldId id="818"/>
            <p14:sldId id="819"/>
            <p14:sldId id="820"/>
            <p14:sldId id="821"/>
            <p14:sldId id="822"/>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CCCC"/>
    <a:srgbClr val="000000"/>
    <a:srgbClr val="FF9900"/>
    <a:srgbClr val="010000"/>
    <a:srgbClr val="AAC8E6"/>
    <a:srgbClr val="4D4D4D"/>
    <a:srgbClr val="0097D9"/>
    <a:srgbClr val="CDCCCC"/>
    <a:srgbClr val="FE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27102A9-8310-4765-A935-A1911B00CA55}">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Helle Formatvorlage 1 - Akz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116" autoAdjust="0"/>
    <p:restoredTop sz="92834" autoAdjust="0"/>
  </p:normalViewPr>
  <p:slideViewPr>
    <p:cSldViewPr snapToGrid="0" snapToObjects="1">
      <p:cViewPr varScale="1">
        <p:scale>
          <a:sx n="123" d="100"/>
          <a:sy n="123" d="100"/>
        </p:scale>
        <p:origin x="192" y="264"/>
      </p:cViewPr>
      <p:guideLst>
        <p:guide orient="horz" pos="1620"/>
        <p:guide pos="2880"/>
      </p:guideLst>
    </p:cSldViewPr>
  </p:slideViewPr>
  <p:outlineViewPr>
    <p:cViewPr>
      <p:scale>
        <a:sx n="33" d="100"/>
        <a:sy n="33" d="100"/>
      </p:scale>
      <p:origin x="0" y="0"/>
    </p:cViewPr>
  </p:outlineViewPr>
  <p:notesTextViewPr>
    <p:cViewPr>
      <p:scale>
        <a:sx n="33" d="100"/>
        <a:sy n="33" d="100"/>
      </p:scale>
      <p:origin x="0" y="0"/>
    </p:cViewPr>
  </p:notesTextViewPr>
  <p:sorterViewPr>
    <p:cViewPr>
      <p:scale>
        <a:sx n="100" d="100"/>
        <a:sy n="100" d="100"/>
      </p:scale>
      <p:origin x="0" y="0"/>
    </p:cViewPr>
  </p:sorterViewPr>
  <p:notesViewPr>
    <p:cSldViewPr snapToGrid="0" snapToObjects="1">
      <p:cViewPr varScale="1">
        <p:scale>
          <a:sx n="95" d="100"/>
          <a:sy n="95" d="100"/>
        </p:scale>
        <p:origin x="-2850"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image" Target="../media/image11.jpeg"/></Relationships>
</file>

<file path=ppt/diagrams/_rels/data2.xml.rels><?xml version="1.0" encoding="UTF-8" standalone="yes"?>
<Relationships xmlns="http://schemas.openxmlformats.org/package/2006/relationships"><Relationship Id="rId1" Type="http://schemas.openxmlformats.org/officeDocument/2006/relationships/image" Target="../media/image14.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1.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63179F-9592-439D-90B2-CF5D8459380F}"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D7506B66-0BC2-4764-B0A0-9DE77C9B9C5C}">
      <dgm:prSet phldrT="[Text]" custT="1"/>
      <dgm:spPr/>
      <dgm:t>
        <a:bodyPr/>
        <a:lstStyle/>
        <a:p>
          <a:r>
            <a:rPr lang="en-US" sz="2000" b="1" dirty="0">
              <a:solidFill>
                <a:srgbClr val="FFFFFF"/>
              </a:solidFill>
              <a:latin typeface="Lato" panose="020B0604020202020204" charset="0"/>
            </a:rPr>
            <a:t>FINSEC Course on ATM Protection Use Cases </a:t>
          </a:r>
          <a:endParaRPr lang="en-US" sz="2000" dirty="0">
            <a:solidFill>
              <a:srgbClr val="FFFFFF"/>
            </a:solidFill>
          </a:endParaRPr>
        </a:p>
      </dgm:t>
    </dgm:pt>
    <dgm:pt modelId="{1B916D9E-AFFF-4BD6-AABD-375E92EB4D73}" type="parTrans" cxnId="{754BCD81-635A-4414-AF32-18A7BFD9D0CC}">
      <dgm:prSet/>
      <dgm:spPr/>
      <dgm:t>
        <a:bodyPr/>
        <a:lstStyle/>
        <a:p>
          <a:endParaRPr lang="en-US"/>
        </a:p>
      </dgm:t>
    </dgm:pt>
    <dgm:pt modelId="{98DB7035-1284-419F-B322-939608C05656}" type="sibTrans" cxnId="{754BCD81-635A-4414-AF32-18A7BFD9D0CC}">
      <dgm:prSet/>
      <dgm:spPr/>
      <dgm:t>
        <a:bodyPr/>
        <a:lstStyle/>
        <a:p>
          <a:endParaRPr lang="en-US"/>
        </a:p>
      </dgm:t>
    </dgm:pt>
    <dgm:pt modelId="{8BCEDFC5-E1AA-48FA-919F-D406EF436D63}" type="pres">
      <dgm:prSet presAssocID="{DE63179F-9592-439D-90B2-CF5D8459380F}" presName="linearFlow" presStyleCnt="0">
        <dgm:presLayoutVars>
          <dgm:dir/>
          <dgm:resizeHandles val="exact"/>
        </dgm:presLayoutVars>
      </dgm:prSet>
      <dgm:spPr/>
    </dgm:pt>
    <dgm:pt modelId="{CC84EF1E-FD4B-4E7E-B25F-9099F042E403}" type="pres">
      <dgm:prSet presAssocID="{D7506B66-0BC2-4764-B0A0-9DE77C9B9C5C}" presName="composite" presStyleCnt="0"/>
      <dgm:spPr/>
    </dgm:pt>
    <dgm:pt modelId="{8918ADF1-D79C-4229-9DA2-43669675B1CC}" type="pres">
      <dgm:prSet presAssocID="{D7506B66-0BC2-4764-B0A0-9DE77C9B9C5C}" presName="imgShp"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pt>
    <dgm:pt modelId="{2771C26E-56C0-467C-8299-7E9DE16F3A2A}" type="pres">
      <dgm:prSet presAssocID="{D7506B66-0BC2-4764-B0A0-9DE77C9B9C5C}" presName="txShp" presStyleLbl="node1" presStyleIdx="0" presStyleCnt="1" custScaleX="97700" custScaleY="120151">
        <dgm:presLayoutVars>
          <dgm:bulletEnabled val="1"/>
        </dgm:presLayoutVars>
      </dgm:prSet>
      <dgm:spPr/>
    </dgm:pt>
  </dgm:ptLst>
  <dgm:cxnLst>
    <dgm:cxn modelId="{E9C9110B-6C45-497E-841B-6AD2572FC572}" type="presOf" srcId="{DE63179F-9592-439D-90B2-CF5D8459380F}" destId="{8BCEDFC5-E1AA-48FA-919F-D406EF436D63}" srcOrd="0" destOrd="0" presId="urn:microsoft.com/office/officeart/2005/8/layout/vList3"/>
    <dgm:cxn modelId="{56F03663-0B54-4477-AD54-063DE0C4B21B}" type="presOf" srcId="{D7506B66-0BC2-4764-B0A0-9DE77C9B9C5C}" destId="{2771C26E-56C0-467C-8299-7E9DE16F3A2A}" srcOrd="0" destOrd="0" presId="urn:microsoft.com/office/officeart/2005/8/layout/vList3"/>
    <dgm:cxn modelId="{754BCD81-635A-4414-AF32-18A7BFD9D0CC}" srcId="{DE63179F-9592-439D-90B2-CF5D8459380F}" destId="{D7506B66-0BC2-4764-B0A0-9DE77C9B9C5C}" srcOrd="0" destOrd="0" parTransId="{1B916D9E-AFFF-4BD6-AABD-375E92EB4D73}" sibTransId="{98DB7035-1284-419F-B322-939608C05656}"/>
    <dgm:cxn modelId="{FDE8331E-7CF6-4ECB-9B15-F1C32F26AA07}" type="presParOf" srcId="{8BCEDFC5-E1AA-48FA-919F-D406EF436D63}" destId="{CC84EF1E-FD4B-4E7E-B25F-9099F042E403}" srcOrd="0" destOrd="0" presId="urn:microsoft.com/office/officeart/2005/8/layout/vList3"/>
    <dgm:cxn modelId="{01E9FBAA-4DC0-46B0-843B-7284D5622CCE}" type="presParOf" srcId="{CC84EF1E-FD4B-4E7E-B25F-9099F042E403}" destId="{8918ADF1-D79C-4229-9DA2-43669675B1CC}" srcOrd="0" destOrd="0" presId="urn:microsoft.com/office/officeart/2005/8/layout/vList3"/>
    <dgm:cxn modelId="{EF737E36-F1F1-4E19-9069-F52CD467D753}" type="presParOf" srcId="{CC84EF1E-FD4B-4E7E-B25F-9099F042E403}" destId="{2771C26E-56C0-467C-8299-7E9DE16F3A2A}"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63179F-9592-439D-90B2-CF5D8459380F}"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910159FB-805C-F547-91F7-786FDB6F69E9}">
      <dgm:prSet custT="1"/>
      <dgm:spPr/>
      <dgm:t>
        <a:bodyPr/>
        <a:lstStyle/>
        <a:p>
          <a:r>
            <a:rPr lang="ro-RO" sz="2000" b="1" dirty="0">
              <a:solidFill>
                <a:schemeClr val="bg1"/>
              </a:solidFill>
              <a:latin typeface="Lato" panose="020B0604020202020204" charset="0"/>
            </a:rPr>
            <a:t>Use cases description</a:t>
          </a:r>
          <a:endParaRPr lang="en-US" sz="2000" b="1" dirty="0">
            <a:solidFill>
              <a:schemeClr val="bg1"/>
            </a:solidFill>
            <a:latin typeface="Lato" panose="020B0604020202020204" charset="0"/>
          </a:endParaRPr>
        </a:p>
      </dgm:t>
    </dgm:pt>
    <dgm:pt modelId="{01C39A8B-BB29-304A-BF56-9B3DD5712148}" type="parTrans" cxnId="{94F862AC-6DF5-2746-AFBF-C862E052F94F}">
      <dgm:prSet/>
      <dgm:spPr/>
      <dgm:t>
        <a:bodyPr/>
        <a:lstStyle/>
        <a:p>
          <a:endParaRPr lang="en-US"/>
        </a:p>
      </dgm:t>
    </dgm:pt>
    <dgm:pt modelId="{F2B54E72-E14C-7C4B-AE87-6DB1EFCF0868}" type="sibTrans" cxnId="{94F862AC-6DF5-2746-AFBF-C862E052F94F}">
      <dgm:prSet/>
      <dgm:spPr/>
      <dgm:t>
        <a:bodyPr/>
        <a:lstStyle/>
        <a:p>
          <a:endParaRPr lang="en-US"/>
        </a:p>
      </dgm:t>
    </dgm:pt>
    <dgm:pt modelId="{8BCEDFC5-E1AA-48FA-919F-D406EF436D63}" type="pres">
      <dgm:prSet presAssocID="{DE63179F-9592-439D-90B2-CF5D8459380F}" presName="linearFlow" presStyleCnt="0">
        <dgm:presLayoutVars>
          <dgm:dir/>
          <dgm:resizeHandles val="exact"/>
        </dgm:presLayoutVars>
      </dgm:prSet>
      <dgm:spPr/>
    </dgm:pt>
    <dgm:pt modelId="{01E85102-3AFE-6241-83D2-160D13B9EAA6}" type="pres">
      <dgm:prSet presAssocID="{910159FB-805C-F547-91F7-786FDB6F69E9}" presName="composite" presStyleCnt="0"/>
      <dgm:spPr/>
    </dgm:pt>
    <dgm:pt modelId="{D06B2184-FE77-B74D-B0BF-65C9CFDDF8E9}" type="pres">
      <dgm:prSet presAssocID="{910159FB-805C-F547-91F7-786FDB6F69E9}" presName="imgShp"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pt>
    <dgm:pt modelId="{3DFDF648-2979-0049-96EC-C8F914A12C56}" type="pres">
      <dgm:prSet presAssocID="{910159FB-805C-F547-91F7-786FDB6F69E9}" presName="txShp" presStyleLbl="node1" presStyleIdx="0" presStyleCnt="1" custScaleX="99946" custScaleY="116501" custLinFactNeighborX="-2722" custLinFactNeighborY="-660">
        <dgm:presLayoutVars>
          <dgm:bulletEnabled val="1"/>
        </dgm:presLayoutVars>
      </dgm:prSet>
      <dgm:spPr/>
    </dgm:pt>
  </dgm:ptLst>
  <dgm:cxnLst>
    <dgm:cxn modelId="{E9C9110B-6C45-497E-841B-6AD2572FC572}" type="presOf" srcId="{DE63179F-9592-439D-90B2-CF5D8459380F}" destId="{8BCEDFC5-E1AA-48FA-919F-D406EF436D63}" srcOrd="0" destOrd="0" presId="urn:microsoft.com/office/officeart/2005/8/layout/vList3"/>
    <dgm:cxn modelId="{94F862AC-6DF5-2746-AFBF-C862E052F94F}" srcId="{DE63179F-9592-439D-90B2-CF5D8459380F}" destId="{910159FB-805C-F547-91F7-786FDB6F69E9}" srcOrd="0" destOrd="0" parTransId="{01C39A8B-BB29-304A-BF56-9B3DD5712148}" sibTransId="{F2B54E72-E14C-7C4B-AE87-6DB1EFCF0868}"/>
    <dgm:cxn modelId="{0E636AF4-FCFA-DF46-BF89-4DBC58BAA7AF}" type="presOf" srcId="{910159FB-805C-F547-91F7-786FDB6F69E9}" destId="{3DFDF648-2979-0049-96EC-C8F914A12C56}" srcOrd="0" destOrd="0" presId="urn:microsoft.com/office/officeart/2005/8/layout/vList3"/>
    <dgm:cxn modelId="{5B102DE7-0976-5E48-86FA-FC7D6794750D}" type="presParOf" srcId="{8BCEDFC5-E1AA-48FA-919F-D406EF436D63}" destId="{01E85102-3AFE-6241-83D2-160D13B9EAA6}" srcOrd="0" destOrd="0" presId="urn:microsoft.com/office/officeart/2005/8/layout/vList3"/>
    <dgm:cxn modelId="{F2D93CED-EDEE-A944-BAF7-FDA5AA617DBE}" type="presParOf" srcId="{01E85102-3AFE-6241-83D2-160D13B9EAA6}" destId="{D06B2184-FE77-B74D-B0BF-65C9CFDDF8E9}" srcOrd="0" destOrd="0" presId="urn:microsoft.com/office/officeart/2005/8/layout/vList3"/>
    <dgm:cxn modelId="{DD08D446-964E-584B-B748-52E77070EA7B}" type="presParOf" srcId="{01E85102-3AFE-6241-83D2-160D13B9EAA6}" destId="{3DFDF648-2979-0049-96EC-C8F914A12C56}"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71C26E-56C0-467C-8299-7E9DE16F3A2A}">
      <dsp:nvSpPr>
        <dsp:cNvPr id="0" name=""/>
        <dsp:cNvSpPr/>
      </dsp:nvSpPr>
      <dsp:spPr>
        <a:xfrm rot="10800000">
          <a:off x="1009728" y="71091"/>
          <a:ext cx="2497817" cy="154593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7383"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FFFF"/>
              </a:solidFill>
              <a:latin typeface="Lato" panose="020B0604020202020204" charset="0"/>
            </a:rPr>
            <a:t>FINSEC Course on ATM Protection Use Cases </a:t>
          </a:r>
          <a:endParaRPr lang="en-US" sz="2000" kern="1200" dirty="0">
            <a:solidFill>
              <a:srgbClr val="FFFFFF"/>
            </a:solidFill>
          </a:endParaRPr>
        </a:p>
      </dsp:txBody>
      <dsp:txXfrm rot="10800000">
        <a:off x="1396213" y="71091"/>
        <a:ext cx="2111332" cy="1545939"/>
      </dsp:txXfrm>
    </dsp:sp>
    <dsp:sp modelId="{8918ADF1-D79C-4229-9DA2-43669675B1CC}">
      <dsp:nvSpPr>
        <dsp:cNvPr id="0" name=""/>
        <dsp:cNvSpPr/>
      </dsp:nvSpPr>
      <dsp:spPr>
        <a:xfrm>
          <a:off x="336995" y="200729"/>
          <a:ext cx="1286663" cy="128666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FDF648-2979-0049-96EC-C8F914A12C56}">
      <dsp:nvSpPr>
        <dsp:cNvPr id="0" name=""/>
        <dsp:cNvSpPr/>
      </dsp:nvSpPr>
      <dsp:spPr>
        <a:xfrm rot="10800000">
          <a:off x="885036" y="243485"/>
          <a:ext cx="2520078" cy="147979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123" tIns="76200" rIns="14224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bg1"/>
              </a:solidFill>
              <a:latin typeface="Lato" panose="020B0604020202020204" charset="0"/>
            </a:rPr>
            <a:t>Use cases description</a:t>
          </a:r>
          <a:endParaRPr lang="en-US" sz="2000" b="1" kern="1200" dirty="0">
            <a:solidFill>
              <a:schemeClr val="bg1"/>
            </a:solidFill>
            <a:latin typeface="Lato" panose="020B0604020202020204" charset="0"/>
          </a:endParaRPr>
        </a:p>
      </dsp:txBody>
      <dsp:txXfrm rot="10800000">
        <a:off x="1254984" y="243485"/>
        <a:ext cx="2150130" cy="1479794"/>
      </dsp:txXfrm>
    </dsp:sp>
    <dsp:sp modelId="{D06B2184-FE77-B74D-B0BF-65C9CFDDF8E9}">
      <dsp:nvSpPr>
        <dsp:cNvPr id="0" name=""/>
        <dsp:cNvSpPr/>
      </dsp:nvSpPr>
      <dsp:spPr>
        <a:xfrm>
          <a:off x="317890" y="356666"/>
          <a:ext cx="1270199" cy="127019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28.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de-DE" dirty="0"/>
              <a:t>Header</a:t>
            </a:r>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en-GB" dirty="0"/>
              <a:t>06/12/2016</a:t>
            </a:r>
            <a:endParaRPr lang="de-DE" dirty="0"/>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de-DE" dirty="0" err="1"/>
              <a:t>Footer</a:t>
            </a:r>
            <a:endParaRPr lang="de-DE" dirty="0"/>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928F7E6-B01D-4411-A16D-8FD4ACE6345E}" type="slidenum">
              <a:rPr lang="de-DE" smtClean="0"/>
              <a:t>‹#›</a:t>
            </a:fld>
            <a:endParaRPr lang="de-DE"/>
          </a:p>
        </p:txBody>
      </p:sp>
    </p:spTree>
    <p:custDataLst>
      <p:tags r:id="rId2"/>
    </p:custDataLst>
    <p:extLst>
      <p:ext uri="{BB962C8B-B14F-4D97-AF65-F5344CB8AC3E}">
        <p14:creationId xmlns:p14="http://schemas.microsoft.com/office/powerpoint/2010/main" val="39689189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GB" dirty="0"/>
              <a:t>Header</a:t>
            </a:r>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404DC9-95FE-4B10-9E99-CB2E445B4BE9}" type="datetimeFigureOut">
              <a:rPr lang="en-GB" smtClean="0"/>
              <a:t>13/12/2020</a:t>
            </a:fld>
            <a:endParaRPr lang="en-GB" dirty="0"/>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schemeClr val="accent5"/>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381000" y="4343400"/>
            <a:ext cx="6096000" cy="4103370"/>
          </a:xfrm>
          <a:prstGeom prst="rect">
            <a:avLst/>
          </a:prstGeom>
        </p:spPr>
        <p:txBody>
          <a:bodyPr vert="horz" lIns="0" tIns="0" rIns="0" bIns="0" rtlCol="0">
            <a:noAutofit/>
          </a:bodyPr>
          <a:lstStyle/>
          <a:p>
            <a:pPr lvl="0"/>
            <a:r>
              <a:rPr lang="en-GB" dirty="0" err="1"/>
              <a:t>Textmasterformat</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GB" dirty="0"/>
              <a:t>Footer</a:t>
            </a:r>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8C50E0-3D2F-4919-A698-86375444C62D}" type="slidenum">
              <a:rPr lang="en-GB" smtClean="0"/>
              <a:t>‹#›</a:t>
            </a:fld>
            <a:endParaRPr lang="en-GB" dirty="0"/>
          </a:p>
        </p:txBody>
      </p:sp>
    </p:spTree>
    <p:extLst>
      <p:ext uri="{BB962C8B-B14F-4D97-AF65-F5344CB8AC3E}">
        <p14:creationId xmlns:p14="http://schemas.microsoft.com/office/powerpoint/2010/main" val="3328928747"/>
      </p:ext>
    </p:extLst>
  </p:cSld>
  <p:clrMap bg1="lt1" tx1="dk1" bg2="lt2" tx2="dk2" accent1="accent1" accent2="accent2" accent3="accent3" accent4="accent4" accent5="accent5" accent6="accent6" hlink="hlink" folHlink="folHlink"/>
  <p:notesStyle>
    <a:lvl1pPr marL="171450" indent="-171450" algn="l" defTabSz="914400" rtl="0" eaLnBrk="1" latinLnBrk="0" hangingPunct="1">
      <a:buFont typeface="Wingdings" panose="05000000000000000000" pitchFamily="2" charset="2"/>
      <a:buChar char="§"/>
      <a:defRPr sz="1200" kern="1200">
        <a:solidFill>
          <a:schemeClr val="tx1"/>
        </a:solidFill>
        <a:latin typeface="+mn-lt"/>
        <a:ea typeface="+mn-ea"/>
        <a:cs typeface="+mn-cs"/>
      </a:defRPr>
    </a:lvl1pPr>
    <a:lvl2pPr marL="358775" indent="-176213" algn="l" defTabSz="914400" rtl="0" eaLnBrk="1" latinLnBrk="0" hangingPunct="1">
      <a:buFont typeface="Wingdings" panose="05000000000000000000" pitchFamily="2" charset="2"/>
      <a:buChar char="§"/>
      <a:defRPr sz="1200" kern="1200">
        <a:solidFill>
          <a:schemeClr val="tx1"/>
        </a:solidFill>
        <a:latin typeface="+mn-lt"/>
        <a:ea typeface="+mn-ea"/>
        <a:cs typeface="+mn-cs"/>
      </a:defRPr>
    </a:lvl2pPr>
    <a:lvl3pPr marL="541338" indent="-182563" algn="l" defTabSz="914400" rtl="0" eaLnBrk="1" latinLnBrk="0" hangingPunct="1">
      <a:buFont typeface="Wingdings" panose="05000000000000000000" pitchFamily="2" charset="2"/>
      <a:buChar char="§"/>
      <a:defRPr sz="1200" kern="1200">
        <a:solidFill>
          <a:schemeClr val="tx1"/>
        </a:solidFill>
        <a:latin typeface="+mn-lt"/>
        <a:ea typeface="+mn-ea"/>
        <a:cs typeface="+mn-cs"/>
      </a:defRPr>
    </a:lvl3pPr>
    <a:lvl4pPr marL="715963" indent="-174625" algn="l" defTabSz="914400" rtl="0" eaLnBrk="1" latinLnBrk="0" hangingPunct="1">
      <a:buFont typeface="Wingdings" panose="05000000000000000000" pitchFamily="2" charset="2"/>
      <a:buChar char="§"/>
      <a:defRPr sz="1200" kern="1200">
        <a:solidFill>
          <a:schemeClr val="tx1"/>
        </a:solidFill>
        <a:latin typeface="+mn-lt"/>
        <a:ea typeface="+mn-ea"/>
        <a:cs typeface="+mn-cs"/>
      </a:defRPr>
    </a:lvl4pPr>
    <a:lvl5pPr marL="898525" indent="-182563" algn="l" defTabSz="914400" rtl="0" eaLnBrk="1" latinLnBrk="0" hangingPunct="1">
      <a:buFont typeface="Wingdings" panose="05000000000000000000" pitchFamily="2" charset="2"/>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C2EC03-C52F-B942-A5DF-688951920AC3}" type="slidenum">
              <a:rPr lang="en-US" smtClean="0"/>
              <a:t>1</a:t>
            </a:fld>
            <a:endParaRPr lang="en-US"/>
          </a:p>
        </p:txBody>
      </p:sp>
    </p:spTree>
    <p:extLst>
      <p:ext uri="{BB962C8B-B14F-4D97-AF65-F5344CB8AC3E}">
        <p14:creationId xmlns:p14="http://schemas.microsoft.com/office/powerpoint/2010/main" val="16613878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image" Target="../media/image3.jpg"/><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vmlDrawing" Target="../drawings/vmlDrawing12.v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27.xml"/><Relationship Id="rId7" Type="http://schemas.openxmlformats.org/officeDocument/2006/relationships/image" Target="../media/image7.jpg"/><Relationship Id="rId2" Type="http://schemas.openxmlformats.org/officeDocument/2006/relationships/tags" Target="../tags/tag26.xml"/><Relationship Id="rId1" Type="http://schemas.openxmlformats.org/officeDocument/2006/relationships/vmlDrawing" Target="../drawings/vmlDrawing13.v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4.png"/><Relationship Id="rId2" Type="http://schemas.openxmlformats.org/officeDocument/2006/relationships/tags" Target="../tags/tag10.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vmlDrawing" Target="../drawings/vmlDrawing6.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5.png"/><Relationship Id="rId2" Type="http://schemas.openxmlformats.org/officeDocument/2006/relationships/tags" Target="../tags/tag14.xml"/><Relationship Id="rId1" Type="http://schemas.openxmlformats.org/officeDocument/2006/relationships/vmlDrawing" Target="../drawings/vmlDrawing7.v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7.xml"/><Relationship Id="rId7" Type="http://schemas.openxmlformats.org/officeDocument/2006/relationships/image" Target="../media/image6.png"/><Relationship Id="rId2" Type="http://schemas.openxmlformats.org/officeDocument/2006/relationships/tags" Target="../tags/tag16.xml"/><Relationship Id="rId1" Type="http://schemas.openxmlformats.org/officeDocument/2006/relationships/vmlDrawing" Target="../drawings/vmlDrawing8.v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image" Target="../media/image2.png"/><Relationship Id="rId2" Type="http://schemas.openxmlformats.org/officeDocument/2006/relationships/tags" Target="../tags/tag18.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userDrawn="1">
            <p:custDataLst>
              <p:tags r:id="rId3"/>
            </p:custDataLst>
            <p:extLst>
              <p:ext uri="{D42A27DB-BD31-4B8C-83A1-F6EECF244321}">
                <p14:modId xmlns:p14="http://schemas.microsoft.com/office/powerpoint/2010/main" val="322219442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5162" name="think-cell Folie" r:id="rId5" imgW="270" imgH="270" progId="TCLayout.ActiveDocument.1">
                  <p:embed/>
                </p:oleObj>
              </mc:Choice>
              <mc:Fallback>
                <p:oleObj name="think-cell Foli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8" name="Picture 96"/>
          <p:cNvPicPr>
            <a:picLocks noChangeAspect="1" noChangeArrowheads="1"/>
          </p:cNvPicPr>
          <p:nvPr userDrawn="1"/>
        </p:nvPicPr>
        <p:blipFill>
          <a:blip r:embed="rId7">
            <a:extLst>
              <a:ext uri="{28A0092B-C50C-407E-A947-70E740481C1C}">
                <a14:useLocalDpi xmlns:a14="http://schemas.microsoft.com/office/drawing/2010/main" val="0"/>
              </a:ext>
            </a:extLst>
          </a:blip>
          <a:stretch>
            <a:fillRect/>
          </a:stretch>
        </p:blipFill>
        <p:spPr bwMode="auto">
          <a:xfrm>
            <a:off x="184695" y="441325"/>
            <a:ext cx="8772526" cy="4519613"/>
          </a:xfrm>
          <a:prstGeom prst="rect">
            <a:avLst/>
          </a:prstGeom>
          <a:noFill/>
          <a:extLst>
            <a:ext uri="{909E8E84-426E-40DD-AFC4-6F175D3DCCD1}">
              <a14:hiddenFill xmlns:a14="http://schemas.microsoft.com/office/drawing/2010/main">
                <a:solidFill>
                  <a:srgbClr val="FFFFFF"/>
                </a:solidFill>
              </a14:hiddenFill>
            </a:ext>
          </a:extLst>
        </p:spPr>
      </p:pic>
      <p:sp>
        <p:nvSpPr>
          <p:cNvPr id="9" name="Textplatzhalter 8"/>
          <p:cNvSpPr>
            <a:spLocks noGrp="1"/>
          </p:cNvSpPr>
          <p:nvPr>
            <p:ph type="body" sz="quarter" idx="13" hasCustomPrompt="1"/>
          </p:nvPr>
        </p:nvSpPr>
        <p:spPr bwMode="gray">
          <a:xfrm>
            <a:off x="982662" y="4162521"/>
            <a:ext cx="7186612" cy="193899"/>
          </a:xfrm>
        </p:spPr>
        <p:txBody>
          <a:bodyPr/>
          <a:lstStyle>
            <a:lvl1pPr marL="0" indent="0">
              <a:buNone/>
              <a:defRPr sz="1400" b="1" baseline="0">
                <a:solidFill>
                  <a:schemeClr val="bg1"/>
                </a:solidFill>
                <a:latin typeface="Calibri" panose="020F0502020204030204" pitchFamily="34" charset="0"/>
              </a:defRPr>
            </a:lvl1pPr>
          </a:lstStyle>
          <a:p>
            <a:pPr lvl="0"/>
            <a:r>
              <a:rPr lang="en-GB" dirty="0"/>
              <a:t>Author, date</a:t>
            </a:r>
          </a:p>
        </p:txBody>
      </p:sp>
      <p:sp>
        <p:nvSpPr>
          <p:cNvPr id="11" name="Titel 10"/>
          <p:cNvSpPr>
            <a:spLocks noGrp="1"/>
          </p:cNvSpPr>
          <p:nvPr>
            <p:ph type="title" hasCustomPrompt="1"/>
          </p:nvPr>
        </p:nvSpPr>
        <p:spPr bwMode="gray">
          <a:xfrm>
            <a:off x="978102" y="3363548"/>
            <a:ext cx="7185713" cy="664797"/>
          </a:xfrm>
        </p:spPr>
        <p:txBody>
          <a:bodyPr anchor="b"/>
          <a:lstStyle>
            <a:lvl1pPr>
              <a:lnSpc>
                <a:spcPct val="80000"/>
              </a:lnSpc>
              <a:defRPr sz="5400">
                <a:solidFill>
                  <a:schemeClr val="bg1"/>
                </a:solidFill>
                <a:latin typeface="Calibri" panose="020F0502020204030204" pitchFamily="34" charset="0"/>
              </a:defRPr>
            </a:lvl1pPr>
          </a:lstStyle>
          <a:p>
            <a:r>
              <a:rPr lang="en-GB" dirty="0"/>
              <a:t>Title of the presentation</a:t>
            </a:r>
          </a:p>
        </p:txBody>
      </p:sp>
    </p:spTree>
    <p:custDataLst>
      <p:tags r:id="rId2"/>
    </p:custDataLst>
    <p:extLst>
      <p:ext uri="{BB962C8B-B14F-4D97-AF65-F5344CB8AC3E}">
        <p14:creationId xmlns:p14="http://schemas.microsoft.com/office/powerpoint/2010/main" val="108835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11 columns and text">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userDrawn="1">
            <p:custDataLst>
              <p:tags r:id="rId3"/>
            </p:custDataLst>
            <p:extLst>
              <p:ext uri="{D42A27DB-BD31-4B8C-83A1-F6EECF244321}">
                <p14:modId xmlns:p14="http://schemas.microsoft.com/office/powerpoint/2010/main" val="198294236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9252" name="think-cell Folie" r:id="rId5" imgW="270" imgH="270" progId="TCLayout.ActiveDocument.1">
                  <p:embed/>
                </p:oleObj>
              </mc:Choice>
              <mc:Fallback>
                <p:oleObj name="think-cell Foli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7" name="Bildplatzhalter 14"/>
          <p:cNvSpPr>
            <a:spLocks noGrp="1"/>
          </p:cNvSpPr>
          <p:nvPr>
            <p:ph type="pic" sz="quarter" idx="14" hasCustomPrompt="1"/>
          </p:nvPr>
        </p:nvSpPr>
        <p:spPr>
          <a:xfrm>
            <a:off x="188913" y="441325"/>
            <a:ext cx="8770144" cy="4519613"/>
          </a:xfrm>
          <a:solidFill>
            <a:schemeClr val="accent5"/>
          </a:solidFill>
        </p:spPr>
        <p:txBody>
          <a:bodyPr>
            <a:noAutofit/>
          </a:bodyPr>
          <a:lstStyle>
            <a:lvl1pPr marL="0" indent="0">
              <a:buNone/>
              <a:defRPr sz="1200">
                <a:solidFill>
                  <a:schemeClr val="tx1"/>
                </a:solidFill>
              </a:defRPr>
            </a:lvl1pPr>
          </a:lstStyle>
          <a:p>
            <a:r>
              <a:rPr lang="en-US" dirty="0" err="1"/>
              <a:t>Fullscreen</a:t>
            </a:r>
            <a:r>
              <a:rPr lang="en-US" dirty="0"/>
              <a:t> image slide! Insert 11-column picture from </a:t>
            </a:r>
            <a:r>
              <a:rPr lang="en-US" dirty="0" err="1"/>
              <a:t>imagepack</a:t>
            </a:r>
            <a:r>
              <a:rPr lang="en-US" dirty="0"/>
              <a:t>.</a:t>
            </a:r>
            <a:br>
              <a:rPr lang="en-US" dirty="0"/>
            </a:br>
            <a:r>
              <a:rPr lang="en-US" dirty="0"/>
              <a:t>No text but headline!</a:t>
            </a:r>
            <a:endParaRPr lang="en-GB" dirty="0"/>
          </a:p>
        </p:txBody>
      </p:sp>
      <p:sp>
        <p:nvSpPr>
          <p:cNvPr id="11" name="Titel 10"/>
          <p:cNvSpPr>
            <a:spLocks noGrp="1"/>
          </p:cNvSpPr>
          <p:nvPr>
            <p:ph type="title" hasCustomPrompt="1"/>
          </p:nvPr>
        </p:nvSpPr>
        <p:spPr>
          <a:xfrm>
            <a:off x="978102" y="3326592"/>
            <a:ext cx="7185713" cy="664797"/>
          </a:xfrm>
        </p:spPr>
        <p:txBody>
          <a:bodyPr anchor="b">
            <a:spAutoFit/>
          </a:bodyPr>
          <a:lstStyle>
            <a:lvl1pPr>
              <a:lnSpc>
                <a:spcPct val="80000"/>
              </a:lnSpc>
              <a:defRPr sz="5400"/>
            </a:lvl1pPr>
          </a:lstStyle>
          <a:p>
            <a:r>
              <a:rPr lang="en-GB" dirty="0"/>
              <a:t>Headline</a:t>
            </a:r>
          </a:p>
        </p:txBody>
      </p:sp>
      <p:sp>
        <p:nvSpPr>
          <p:cNvPr id="8" name="Datumsplatzhalter 28"/>
          <p:cNvSpPr>
            <a:spLocks noGrp="1"/>
          </p:cNvSpPr>
          <p:nvPr>
            <p:ph type="dt" sz="half" idx="2"/>
          </p:nvPr>
        </p:nvSpPr>
        <p:spPr>
          <a:xfrm>
            <a:off x="2579688" y="5003805"/>
            <a:ext cx="387927" cy="92333"/>
          </a:xfrm>
          <a:prstGeom prst="rect">
            <a:avLst/>
          </a:prstGeom>
          <a:noFill/>
          <a:ln w="9525">
            <a:noFill/>
            <a:miter lim="800000"/>
            <a:headEnd/>
            <a:tailEnd/>
          </a:ln>
        </p:spPr>
        <p:txBody>
          <a:bodyPr wrap="none" lIns="0" tIns="0" rIns="0" bIns="0" anchor="ctr">
            <a:spAutoFit/>
          </a:bodyPr>
          <a:lstStyle>
            <a:lvl1pPr algn="l">
              <a:defRPr lang="de-DE" sz="600" b="1" smtClean="0">
                <a:solidFill>
                  <a:srgbClr val="000000"/>
                </a:solidFill>
              </a:defRPr>
            </a:lvl1pPr>
          </a:lstStyle>
          <a:p>
            <a:pPr defTabSz="685800"/>
            <a:fld id="{54A30512-DBE4-4E37-B9EF-F960538E271E}" type="datetime1">
              <a:rPr lang="en-GB" smtClean="0"/>
              <a:t>13/12/2020</a:t>
            </a:fld>
            <a:endParaRPr lang="en-GB" dirty="0"/>
          </a:p>
        </p:txBody>
      </p:sp>
    </p:spTree>
    <p:custDataLst>
      <p:tags r:id="rId2"/>
    </p:custDataLst>
    <p:extLst>
      <p:ext uri="{BB962C8B-B14F-4D97-AF65-F5344CB8AC3E}">
        <p14:creationId xmlns:p14="http://schemas.microsoft.com/office/powerpoint/2010/main" val="2417972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ccess story">
    <p:spTree>
      <p:nvGrpSpPr>
        <p:cNvPr id="1" name=""/>
        <p:cNvGrpSpPr/>
        <p:nvPr/>
      </p:nvGrpSpPr>
      <p:grpSpPr>
        <a:xfrm>
          <a:off x="0" y="0"/>
          <a:ext cx="0" cy="0"/>
          <a:chOff x="0" y="0"/>
          <a:chExt cx="0" cy="0"/>
        </a:xfrm>
      </p:grpSpPr>
      <p:graphicFrame>
        <p:nvGraphicFramePr>
          <p:cNvPr id="18" name="Objekt 17" hidden="1"/>
          <p:cNvGraphicFramePr>
            <a:graphicFrameLocks noChangeAspect="1"/>
          </p:cNvGraphicFramePr>
          <p:nvPr userDrawn="1">
            <p:custDataLst>
              <p:tags r:id="rId3"/>
            </p:custDataLst>
            <p:extLst>
              <p:ext uri="{D42A27DB-BD31-4B8C-83A1-F6EECF244321}">
                <p14:modId xmlns:p14="http://schemas.microsoft.com/office/powerpoint/2010/main" val="329772420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266" name="think-cell Folie" r:id="rId5" imgW="270" imgH="270" progId="TCLayout.ActiveDocument.1">
                  <p:embed/>
                </p:oleObj>
              </mc:Choice>
              <mc:Fallback>
                <p:oleObj name="think-cell Foli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5" name="Rechteck 14"/>
          <p:cNvSpPr/>
          <p:nvPr userDrawn="1"/>
        </p:nvSpPr>
        <p:spPr>
          <a:xfrm>
            <a:off x="188913" y="441325"/>
            <a:ext cx="3187699" cy="4519613"/>
          </a:xfrm>
          <a:prstGeom prst="rect">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eaLnBrk="1"/>
            <a:endParaRPr lang="en-GB" sz="1200" noProof="0" dirty="0">
              <a:solidFill>
                <a:schemeClr val="tx1"/>
              </a:solidFill>
              <a:latin typeface="Calibri" panose="020F0502020204030204" pitchFamily="34" charset="0"/>
            </a:endParaRPr>
          </a:p>
        </p:txBody>
      </p:sp>
      <p:sp>
        <p:nvSpPr>
          <p:cNvPr id="6" name="Titel 5"/>
          <p:cNvSpPr>
            <a:spLocks noGrp="1"/>
          </p:cNvSpPr>
          <p:nvPr>
            <p:ph type="title" hasCustomPrompt="1"/>
          </p:nvPr>
        </p:nvSpPr>
        <p:spPr>
          <a:xfrm>
            <a:off x="186531" y="441324"/>
            <a:ext cx="3190079" cy="1131889"/>
          </a:xfrm>
          <a:noFill/>
        </p:spPr>
        <p:txBody>
          <a:bodyPr lIns="324000" tIns="198000" rIns="144000" bIns="144000">
            <a:noAutofit/>
          </a:bodyPr>
          <a:lstStyle>
            <a:lvl1pPr>
              <a:defRPr sz="1800" b="1">
                <a:solidFill>
                  <a:schemeClr val="bg1"/>
                </a:solidFill>
                <a:latin typeface="Calibri" panose="020F0502020204030204" pitchFamily="34" charset="0"/>
              </a:defRPr>
            </a:lvl1pPr>
          </a:lstStyle>
          <a:p>
            <a:r>
              <a:rPr lang="en-GB" noProof="0" dirty="0"/>
              <a:t>Headline</a:t>
            </a:r>
          </a:p>
        </p:txBody>
      </p:sp>
      <p:sp>
        <p:nvSpPr>
          <p:cNvPr id="10" name="Datumsplatzhalter 28"/>
          <p:cNvSpPr>
            <a:spLocks noGrp="1"/>
          </p:cNvSpPr>
          <p:nvPr>
            <p:ph type="dt" sz="half" idx="2"/>
          </p:nvPr>
        </p:nvSpPr>
        <p:spPr>
          <a:xfrm>
            <a:off x="2579688" y="5003805"/>
            <a:ext cx="387927" cy="92333"/>
          </a:xfrm>
          <a:prstGeom prst="rect">
            <a:avLst/>
          </a:prstGeom>
          <a:noFill/>
          <a:ln w="9525">
            <a:noFill/>
            <a:miter lim="800000"/>
            <a:headEnd/>
            <a:tailEnd/>
          </a:ln>
        </p:spPr>
        <p:txBody>
          <a:bodyPr wrap="none" lIns="0" tIns="0" rIns="0" bIns="0" anchor="ctr">
            <a:spAutoFit/>
          </a:bodyPr>
          <a:lstStyle>
            <a:lvl1pPr algn="l">
              <a:defRPr lang="de-DE" sz="600" b="1" smtClean="0">
                <a:solidFill>
                  <a:srgbClr val="000000"/>
                </a:solidFill>
                <a:latin typeface="Calibri" panose="020F0502020204030204" pitchFamily="34" charset="0"/>
              </a:defRPr>
            </a:lvl1pPr>
          </a:lstStyle>
          <a:p>
            <a:pPr defTabSz="685800"/>
            <a:fld id="{5A512EEF-1EBE-4DAB-BC6F-3FA2937B03CD}" type="datetime1">
              <a:rPr lang="en-GB" smtClean="0"/>
              <a:pPr defTabSz="685800"/>
              <a:t>13/12/2020</a:t>
            </a:fld>
            <a:endParaRPr lang="en-GB" dirty="0"/>
          </a:p>
        </p:txBody>
      </p:sp>
      <p:sp>
        <p:nvSpPr>
          <p:cNvPr id="3" name="Textplatzhalter 2"/>
          <p:cNvSpPr>
            <a:spLocks noGrp="1"/>
          </p:cNvSpPr>
          <p:nvPr>
            <p:ph type="body" sz="quarter" idx="15" hasCustomPrompt="1"/>
          </p:nvPr>
        </p:nvSpPr>
        <p:spPr>
          <a:xfrm>
            <a:off x="3376612" y="441323"/>
            <a:ext cx="5584825" cy="1506538"/>
          </a:xfrm>
          <a:solidFill>
            <a:srgbClr val="E3F4FB"/>
          </a:solidFill>
        </p:spPr>
        <p:txBody>
          <a:bodyPr lIns="144000" tIns="198000" rIns="144000" bIns="72000">
            <a:noAutofit/>
          </a:bodyPr>
          <a:lstStyle>
            <a:lvl1pPr marL="0" indent="0">
              <a:spcBef>
                <a:spcPts val="300"/>
              </a:spcBef>
              <a:buNone/>
              <a:defRPr sz="1200" b="1" baseline="0">
                <a:solidFill>
                  <a:schemeClr val="accent2"/>
                </a:solidFill>
                <a:latin typeface="Calibri" panose="020F0502020204030204" pitchFamily="34" charset="0"/>
              </a:defRPr>
            </a:lvl1pPr>
            <a:lvl2pPr marL="182563" indent="-182563">
              <a:spcBef>
                <a:spcPts val="300"/>
              </a:spcBef>
              <a:defRPr sz="900">
                <a:latin typeface="Calibri" panose="020F0502020204030204" pitchFamily="34" charset="0"/>
              </a:defRPr>
            </a:lvl2pPr>
          </a:lstStyle>
          <a:p>
            <a:pPr lvl="0"/>
            <a:r>
              <a:rPr lang="en-GB" noProof="0" dirty="0"/>
              <a:t>The challenge</a:t>
            </a:r>
          </a:p>
          <a:p>
            <a:pPr lvl="1"/>
            <a:r>
              <a:rPr lang="en-GB" noProof="0" dirty="0"/>
              <a:t>Text</a:t>
            </a:r>
          </a:p>
        </p:txBody>
      </p:sp>
      <p:sp>
        <p:nvSpPr>
          <p:cNvPr id="4" name="Textplatzhalter 3"/>
          <p:cNvSpPr>
            <a:spLocks noGrp="1"/>
          </p:cNvSpPr>
          <p:nvPr>
            <p:ph type="body" sz="quarter" idx="16" hasCustomPrompt="1"/>
          </p:nvPr>
        </p:nvSpPr>
        <p:spPr>
          <a:xfrm>
            <a:off x="3376613" y="1947862"/>
            <a:ext cx="5584825" cy="1506538"/>
          </a:xfrm>
          <a:solidFill>
            <a:srgbClr val="E3F4FB"/>
          </a:solidFill>
        </p:spPr>
        <p:txBody>
          <a:bodyPr lIns="144000" tIns="198000" rIns="144000" bIns="72000">
            <a:noAutofit/>
          </a:bodyPr>
          <a:lstStyle>
            <a:lvl1pPr marL="0" indent="0">
              <a:spcBef>
                <a:spcPts val="300"/>
              </a:spcBef>
              <a:buNone/>
              <a:defRPr sz="1200" b="1">
                <a:solidFill>
                  <a:schemeClr val="accent2"/>
                </a:solidFill>
                <a:latin typeface="Calibri" panose="020F0502020204030204" pitchFamily="34" charset="0"/>
              </a:defRPr>
            </a:lvl1pPr>
            <a:lvl2pPr marL="182563" indent="-182563">
              <a:spcBef>
                <a:spcPts val="300"/>
              </a:spcBef>
              <a:defRPr sz="900">
                <a:latin typeface="Calibri" panose="020F0502020204030204" pitchFamily="34" charset="0"/>
              </a:defRPr>
            </a:lvl2pPr>
          </a:lstStyle>
          <a:p>
            <a:pPr lvl="0"/>
            <a:r>
              <a:rPr lang="en-GB" noProof="0" dirty="0"/>
              <a:t>The engagement</a:t>
            </a:r>
          </a:p>
          <a:p>
            <a:pPr lvl="1"/>
            <a:r>
              <a:rPr lang="en-GB" noProof="0" dirty="0"/>
              <a:t>Text</a:t>
            </a:r>
          </a:p>
        </p:txBody>
      </p:sp>
      <p:sp>
        <p:nvSpPr>
          <p:cNvPr id="7" name="Textplatzhalter 6"/>
          <p:cNvSpPr>
            <a:spLocks noGrp="1"/>
          </p:cNvSpPr>
          <p:nvPr>
            <p:ph type="body" sz="quarter" idx="17" hasCustomPrompt="1"/>
          </p:nvPr>
        </p:nvSpPr>
        <p:spPr>
          <a:xfrm>
            <a:off x="3376613" y="3454400"/>
            <a:ext cx="5584825" cy="1506538"/>
          </a:xfrm>
          <a:solidFill>
            <a:srgbClr val="E3F4FB"/>
          </a:solidFill>
        </p:spPr>
        <p:txBody>
          <a:bodyPr lIns="144000" tIns="198000" rIns="144000" bIns="72000">
            <a:noAutofit/>
          </a:bodyPr>
          <a:lstStyle>
            <a:lvl1pPr marL="0" indent="0">
              <a:spcBef>
                <a:spcPts val="300"/>
              </a:spcBef>
              <a:buNone/>
              <a:defRPr sz="1200" b="1">
                <a:solidFill>
                  <a:schemeClr val="accent2"/>
                </a:solidFill>
                <a:latin typeface="Calibri" panose="020F0502020204030204" pitchFamily="34" charset="0"/>
              </a:defRPr>
            </a:lvl1pPr>
            <a:lvl2pPr marL="182563" indent="-182563">
              <a:spcBef>
                <a:spcPts val="300"/>
              </a:spcBef>
              <a:defRPr sz="900">
                <a:latin typeface="Calibri" panose="020F0502020204030204" pitchFamily="34" charset="0"/>
              </a:defRPr>
            </a:lvl2pPr>
          </a:lstStyle>
          <a:p>
            <a:pPr lvl="0"/>
            <a:r>
              <a:rPr lang="en-GB" noProof="0" dirty="0"/>
              <a:t>The benefit</a:t>
            </a:r>
          </a:p>
          <a:p>
            <a:pPr lvl="1"/>
            <a:r>
              <a:rPr lang="en-GB" noProof="0" dirty="0"/>
              <a:t>Text</a:t>
            </a:r>
          </a:p>
        </p:txBody>
      </p:sp>
      <p:sp>
        <p:nvSpPr>
          <p:cNvPr id="11" name="Bildplatzhalter 10"/>
          <p:cNvSpPr>
            <a:spLocks noGrp="1"/>
          </p:cNvSpPr>
          <p:nvPr>
            <p:ph type="pic" sz="quarter" idx="19"/>
          </p:nvPr>
        </p:nvSpPr>
        <p:spPr>
          <a:xfrm>
            <a:off x="187325" y="1859280"/>
            <a:ext cx="3189288" cy="3101658"/>
          </a:xfrm>
        </p:spPr>
        <p:txBody>
          <a:bodyPr>
            <a:noAutofit/>
          </a:bodyPr>
          <a:lstStyle>
            <a:lvl1pPr marL="0" indent="0">
              <a:lnSpc>
                <a:spcPct val="100000"/>
              </a:lnSpc>
              <a:spcBef>
                <a:spcPts val="0"/>
              </a:spcBef>
              <a:buNone/>
              <a:defRPr sz="1200">
                <a:solidFill>
                  <a:schemeClr val="bg1"/>
                </a:solidFill>
                <a:latin typeface="Calibri" panose="020F0502020204030204" pitchFamily="34" charset="0"/>
              </a:defRPr>
            </a:lvl1pPr>
          </a:lstStyle>
          <a:p>
            <a:endParaRPr lang="en-GB" noProof="0" dirty="0"/>
          </a:p>
        </p:txBody>
      </p:sp>
      <p:sp>
        <p:nvSpPr>
          <p:cNvPr id="14" name="Textfeld 13"/>
          <p:cNvSpPr txBox="1"/>
          <p:nvPr userDrawn="1"/>
        </p:nvSpPr>
        <p:spPr>
          <a:xfrm>
            <a:off x="188912" y="1573213"/>
            <a:ext cx="3187697" cy="184666"/>
          </a:xfrm>
          <a:prstGeom prst="rect">
            <a:avLst/>
          </a:prstGeom>
          <a:noFill/>
        </p:spPr>
        <p:txBody>
          <a:bodyPr wrap="square" lIns="324000" tIns="0" rIns="144000" bIns="0" rtlCol="0">
            <a:spAutoFit/>
          </a:bodyPr>
          <a:lstStyle/>
          <a:p>
            <a:pPr lvl="0"/>
            <a:r>
              <a:rPr lang="en-GB" sz="1200" noProof="0" dirty="0">
                <a:solidFill>
                  <a:schemeClr val="bg1"/>
                </a:solidFill>
                <a:latin typeface="Calibri" panose="020F0502020204030204" pitchFamily="34" charset="0"/>
              </a:rPr>
              <a:t>Success story</a:t>
            </a:r>
          </a:p>
        </p:txBody>
      </p:sp>
    </p:spTree>
    <p:custDataLst>
      <p:tags r:id="rId2"/>
    </p:custDataLst>
    <p:extLst>
      <p:ext uri="{BB962C8B-B14F-4D97-AF65-F5344CB8AC3E}">
        <p14:creationId xmlns:p14="http://schemas.microsoft.com/office/powerpoint/2010/main" val="1817835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userDrawn="1">
            <p:custDataLst>
              <p:tags r:id="rId3"/>
            </p:custDataLst>
            <p:extLst>
              <p:ext uri="{D42A27DB-BD31-4B8C-83A1-F6EECF244321}">
                <p14:modId xmlns:p14="http://schemas.microsoft.com/office/powerpoint/2010/main" val="7943851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286" name="think-cell Folie" r:id="rId5" imgW="270" imgH="270" progId="TCLayout.ActiveDocument.1">
                  <p:embed/>
                </p:oleObj>
              </mc:Choice>
              <mc:Fallback>
                <p:oleObj name="think-cell Foli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8" name="Picture 50"/>
          <p:cNvPicPr>
            <a:picLocks noChangeAspect="1" noChangeArrowheads="1"/>
          </p:cNvPicPr>
          <p:nvPr userDrawn="1"/>
        </p:nvPicPr>
        <p:blipFill>
          <a:blip r:embed="rId7">
            <a:extLst>
              <a:ext uri="{28A0092B-C50C-407E-A947-70E740481C1C}">
                <a14:useLocalDpi xmlns:a14="http://schemas.microsoft.com/office/drawing/2010/main" val="0"/>
              </a:ext>
            </a:extLst>
          </a:blip>
          <a:stretch>
            <a:fillRect/>
          </a:stretch>
        </p:blipFill>
        <p:spPr bwMode="auto">
          <a:xfrm>
            <a:off x="188913" y="441325"/>
            <a:ext cx="8769350" cy="4519613"/>
          </a:xfrm>
          <a:prstGeom prst="rect">
            <a:avLst/>
          </a:prstGeom>
          <a:noFill/>
          <a:extLst>
            <a:ext uri="{909E8E84-426E-40DD-AFC4-6F175D3DCCD1}">
              <a14:hiddenFill xmlns:a14="http://schemas.microsoft.com/office/drawing/2010/main">
                <a:solidFill>
                  <a:srgbClr val="FFFFFF"/>
                </a:solidFill>
              </a14:hiddenFill>
            </a:ext>
          </a:extLst>
        </p:spPr>
      </p:pic>
      <p:sp>
        <p:nvSpPr>
          <p:cNvPr id="9" name="Textplatzhalter 8"/>
          <p:cNvSpPr>
            <a:spLocks noGrp="1"/>
          </p:cNvSpPr>
          <p:nvPr>
            <p:ph type="body" sz="quarter" idx="13" hasCustomPrompt="1"/>
          </p:nvPr>
        </p:nvSpPr>
        <p:spPr bwMode="gray">
          <a:xfrm>
            <a:off x="982662" y="2701925"/>
            <a:ext cx="7186612" cy="193899"/>
          </a:xfrm>
        </p:spPr>
        <p:txBody>
          <a:bodyPr anchor="t"/>
          <a:lstStyle>
            <a:lvl1pPr marL="0" indent="0">
              <a:buNone/>
              <a:defRPr sz="1400" b="1">
                <a:solidFill>
                  <a:schemeClr val="bg1"/>
                </a:solidFill>
                <a:latin typeface="Calibri" panose="020F0502020204030204" pitchFamily="34" charset="0"/>
              </a:defRPr>
            </a:lvl1pPr>
          </a:lstStyle>
          <a:p>
            <a:pPr lvl="0"/>
            <a:r>
              <a:rPr lang="en-GB" dirty="0"/>
              <a:t>Subhead</a:t>
            </a:r>
          </a:p>
        </p:txBody>
      </p:sp>
      <p:sp>
        <p:nvSpPr>
          <p:cNvPr id="3" name="Textplatzhalter 2"/>
          <p:cNvSpPr>
            <a:spLocks noGrp="1"/>
          </p:cNvSpPr>
          <p:nvPr>
            <p:ph type="body" sz="quarter" idx="15" hasCustomPrompt="1"/>
          </p:nvPr>
        </p:nvSpPr>
        <p:spPr bwMode="gray">
          <a:xfrm>
            <a:off x="982662" y="3027095"/>
            <a:ext cx="7186612" cy="1123384"/>
          </a:xfrm>
        </p:spPr>
        <p:txBody>
          <a:bodyPr/>
          <a:lstStyle>
            <a:lvl1pPr marL="0" indent="0">
              <a:buNone/>
              <a:defRPr sz="1000" baseline="0">
                <a:solidFill>
                  <a:schemeClr val="bg1"/>
                </a:solidFill>
                <a:latin typeface="Calibri" panose="020F0502020204030204" pitchFamily="34" charset="0"/>
              </a:defRPr>
            </a:lvl1pPr>
            <a:lvl2pPr>
              <a:defRPr sz="1400"/>
            </a:lvl2pPr>
            <a:lvl3pPr>
              <a:defRPr sz="1400"/>
            </a:lvl3pPr>
            <a:lvl4pPr>
              <a:defRPr sz="1400"/>
            </a:lvl4pPr>
            <a:lvl5pPr>
              <a:defRPr sz="1400"/>
            </a:lvl5pPr>
          </a:lstStyle>
          <a:p>
            <a:pPr lvl="0"/>
            <a:r>
              <a:rPr lang="en-GB" noProof="0" dirty="0"/>
              <a:t>COMPANY NAME</a:t>
            </a:r>
            <a:br>
              <a:rPr lang="en-GB" noProof="0" dirty="0"/>
            </a:br>
            <a:r>
              <a:rPr lang="en-GB" noProof="0" dirty="0"/>
              <a:t>First name Last name</a:t>
            </a:r>
            <a:br>
              <a:rPr lang="en-GB" noProof="0" dirty="0"/>
            </a:br>
            <a:r>
              <a:rPr lang="en-GB" noProof="0" dirty="0"/>
              <a:t>Position</a:t>
            </a:r>
          </a:p>
          <a:p>
            <a:pPr lvl="0"/>
            <a:r>
              <a:rPr lang="en-GB" noProof="0" dirty="0"/>
              <a:t>Street address</a:t>
            </a:r>
            <a:br>
              <a:rPr lang="en-GB" noProof="0" dirty="0"/>
            </a:br>
            <a:r>
              <a:rPr lang="en-GB" noProof="0" dirty="0"/>
              <a:t>12345 City</a:t>
            </a:r>
          </a:p>
          <a:p>
            <a:pPr lvl="0"/>
            <a:r>
              <a:rPr lang="en-GB" noProof="0" dirty="0"/>
              <a:t>T +xx </a:t>
            </a:r>
            <a:r>
              <a:rPr lang="en-GB" noProof="0" dirty="0" err="1"/>
              <a:t>xxxx</a:t>
            </a:r>
            <a:r>
              <a:rPr lang="en-GB" noProof="0" dirty="0"/>
              <a:t> xxx-</a:t>
            </a:r>
            <a:r>
              <a:rPr lang="en-GB" noProof="0" dirty="0" err="1"/>
              <a:t>xxxx</a:t>
            </a:r>
            <a:br>
              <a:rPr lang="en-GB" noProof="0" dirty="0"/>
            </a:br>
            <a:r>
              <a:rPr lang="en-GB" noProof="0" dirty="0"/>
              <a:t>Firstname.Lastname@company.com</a:t>
            </a:r>
          </a:p>
        </p:txBody>
      </p:sp>
    </p:spTree>
    <p:custDataLst>
      <p:tags r:id="rId2"/>
    </p:custDataLst>
    <p:extLst>
      <p:ext uri="{BB962C8B-B14F-4D97-AF65-F5344CB8AC3E}">
        <p14:creationId xmlns:p14="http://schemas.microsoft.com/office/powerpoint/2010/main" val="3305349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l-GR"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
        <p:nvSpPr>
          <p:cNvPr id="4" name="Slide Number Placeholder 3"/>
          <p:cNvSpPr>
            <a:spLocks noGrp="1"/>
          </p:cNvSpPr>
          <p:nvPr>
            <p:ph type="sldNum" sz="quarter" idx="10"/>
          </p:nvPr>
        </p:nvSpPr>
        <p:spPr/>
        <p:txBody>
          <a:bodyPr/>
          <a:lstStyle>
            <a:lvl1pPr>
              <a:defRPr/>
            </a:lvl1pPr>
          </a:lstStyle>
          <a:p>
            <a:fld id="{8B832E37-95DE-4317-8A4B-1B5828C341FE}" type="slidenum">
              <a:rPr lang="el-GR"/>
              <a:pPr/>
              <a:t>‹#›</a:t>
            </a:fld>
            <a:endParaRPr lang="el-GR" dirty="0"/>
          </a:p>
        </p:txBody>
      </p:sp>
    </p:spTree>
    <p:extLst>
      <p:ext uri="{BB962C8B-B14F-4D97-AF65-F5344CB8AC3E}">
        <p14:creationId xmlns:p14="http://schemas.microsoft.com/office/powerpoint/2010/main" val="3602088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line and text grey">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userDrawn="1">
            <p:custDataLst>
              <p:tags r:id="rId3"/>
            </p:custDataLst>
            <p:extLst>
              <p:ext uri="{D42A27DB-BD31-4B8C-83A1-F6EECF244321}">
                <p14:modId xmlns:p14="http://schemas.microsoft.com/office/powerpoint/2010/main" val="369864811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4697" name="think-cell Folie" r:id="rId5" imgW="270" imgH="270" progId="TCLayout.ActiveDocument.1">
                  <p:embed/>
                </p:oleObj>
              </mc:Choice>
              <mc:Fallback>
                <p:oleObj name="think-cell Foli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1" name="Titel 10"/>
          <p:cNvSpPr>
            <a:spLocks noGrp="1"/>
          </p:cNvSpPr>
          <p:nvPr>
            <p:ph type="title" hasCustomPrompt="1"/>
          </p:nvPr>
        </p:nvSpPr>
        <p:spPr/>
        <p:txBody>
          <a:bodyPr/>
          <a:lstStyle>
            <a:lvl1pPr>
              <a:defRPr>
                <a:latin typeface="Calibri" panose="020F0502020204030204" pitchFamily="34" charset="0"/>
              </a:defRPr>
            </a:lvl1pPr>
          </a:lstStyle>
          <a:p>
            <a:r>
              <a:rPr lang="en-GB" dirty="0"/>
              <a:t>Headline</a:t>
            </a:r>
          </a:p>
        </p:txBody>
      </p:sp>
      <p:sp>
        <p:nvSpPr>
          <p:cNvPr id="8" name="Datumsplatzhalter 28"/>
          <p:cNvSpPr>
            <a:spLocks noGrp="1"/>
          </p:cNvSpPr>
          <p:nvPr>
            <p:ph type="dt" sz="half" idx="2"/>
          </p:nvPr>
        </p:nvSpPr>
        <p:spPr>
          <a:xfrm>
            <a:off x="7563168" y="5003805"/>
            <a:ext cx="387927" cy="92333"/>
          </a:xfrm>
          <a:prstGeom prst="rect">
            <a:avLst/>
          </a:prstGeom>
          <a:noFill/>
          <a:ln w="9525">
            <a:noFill/>
            <a:miter lim="800000"/>
            <a:headEnd/>
            <a:tailEnd/>
          </a:ln>
        </p:spPr>
        <p:txBody>
          <a:bodyPr wrap="none" lIns="0" tIns="0" rIns="0" bIns="0" anchor="ctr">
            <a:spAutoFit/>
          </a:bodyPr>
          <a:lstStyle>
            <a:lvl1pPr algn="l">
              <a:defRPr lang="de-DE" sz="600" b="1" smtClean="0">
                <a:solidFill>
                  <a:srgbClr val="000000"/>
                </a:solidFill>
                <a:latin typeface="Calibri" panose="020F0502020204030204" pitchFamily="34" charset="0"/>
              </a:defRPr>
            </a:lvl1pPr>
          </a:lstStyle>
          <a:p>
            <a:pPr defTabSz="685800"/>
            <a:fld id="{4D2422DD-D2E3-4F32-8AFA-81028778F855}" type="datetime1">
              <a:rPr lang="en-GB" smtClean="0"/>
              <a:pPr defTabSz="685800"/>
              <a:t>13/12/2020</a:t>
            </a:fld>
            <a:endParaRPr lang="en-GB" dirty="0"/>
          </a:p>
        </p:txBody>
      </p:sp>
      <p:sp>
        <p:nvSpPr>
          <p:cNvPr id="3" name="Textplatzhalter 2"/>
          <p:cNvSpPr>
            <a:spLocks noGrp="1"/>
          </p:cNvSpPr>
          <p:nvPr>
            <p:ph type="body" sz="quarter" idx="10" hasCustomPrompt="1"/>
          </p:nvPr>
        </p:nvSpPr>
        <p:spPr>
          <a:xfrm>
            <a:off x="977900" y="1573214"/>
            <a:ext cx="7191375" cy="1166473"/>
          </a:xfrm>
        </p:spPr>
        <p:txBody>
          <a:bodyPr>
            <a:noAutofit/>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p>
        </p:txBody>
      </p:sp>
    </p:spTree>
    <p:custDataLst>
      <p:tags r:id="rId2"/>
    </p:custDataLst>
    <p:extLst>
      <p:ext uri="{BB962C8B-B14F-4D97-AF65-F5344CB8AC3E}">
        <p14:creationId xmlns:p14="http://schemas.microsoft.com/office/powerpoint/2010/main" val="1845530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line and text light blue">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userDrawn="1">
            <p:custDataLst>
              <p:tags r:id="rId3"/>
            </p:custDataLst>
            <p:extLst>
              <p:ext uri="{D42A27DB-BD31-4B8C-83A1-F6EECF244321}">
                <p14:modId xmlns:p14="http://schemas.microsoft.com/office/powerpoint/2010/main" val="419206666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6742" name="think-cell Folie" r:id="rId5" imgW="270" imgH="270" progId="TCLayout.ActiveDocument.1">
                  <p:embed/>
                </p:oleObj>
              </mc:Choice>
              <mc:Fallback>
                <p:oleObj name="think-cell Foli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6" name="Rechteck 5"/>
          <p:cNvSpPr/>
          <p:nvPr userDrawn="1"/>
        </p:nvSpPr>
        <p:spPr>
          <a:xfrm>
            <a:off x="186532" y="441325"/>
            <a:ext cx="8774906" cy="4519613"/>
          </a:xfrm>
          <a:prstGeom prst="rect">
            <a:avLst/>
          </a:prstGeom>
          <a:solidFill>
            <a:srgbClr val="E3F4FB"/>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eaLnBrk="1"/>
            <a:endParaRPr lang="en-GB" sz="1200" dirty="0">
              <a:solidFill>
                <a:schemeClr val="tx1"/>
              </a:solidFill>
              <a:latin typeface="Calibri" panose="020F0502020204030204" pitchFamily="34" charset="0"/>
            </a:endParaRPr>
          </a:p>
        </p:txBody>
      </p:sp>
      <p:sp>
        <p:nvSpPr>
          <p:cNvPr id="11" name="Titel 10"/>
          <p:cNvSpPr>
            <a:spLocks noGrp="1"/>
          </p:cNvSpPr>
          <p:nvPr>
            <p:ph type="title" hasCustomPrompt="1"/>
          </p:nvPr>
        </p:nvSpPr>
        <p:spPr/>
        <p:txBody>
          <a:bodyPr/>
          <a:lstStyle>
            <a:lvl1pPr>
              <a:defRPr>
                <a:latin typeface="Calibri" panose="020F0502020204030204" pitchFamily="34" charset="0"/>
              </a:defRPr>
            </a:lvl1pPr>
          </a:lstStyle>
          <a:p>
            <a:r>
              <a:rPr lang="en-GB" dirty="0"/>
              <a:t>Headline</a:t>
            </a:r>
          </a:p>
        </p:txBody>
      </p:sp>
      <p:sp>
        <p:nvSpPr>
          <p:cNvPr id="8" name="Datumsplatzhalter 28"/>
          <p:cNvSpPr>
            <a:spLocks noGrp="1"/>
          </p:cNvSpPr>
          <p:nvPr>
            <p:ph type="dt" sz="half" idx="2"/>
          </p:nvPr>
        </p:nvSpPr>
        <p:spPr>
          <a:xfrm>
            <a:off x="7569699" y="5003805"/>
            <a:ext cx="387927" cy="92333"/>
          </a:xfrm>
          <a:prstGeom prst="rect">
            <a:avLst/>
          </a:prstGeom>
          <a:noFill/>
          <a:ln w="9525">
            <a:noFill/>
            <a:miter lim="800000"/>
            <a:headEnd/>
            <a:tailEnd/>
          </a:ln>
        </p:spPr>
        <p:txBody>
          <a:bodyPr wrap="none" lIns="0" tIns="0" rIns="0" bIns="0" anchor="ctr">
            <a:spAutoFit/>
          </a:bodyPr>
          <a:lstStyle>
            <a:lvl1pPr algn="l">
              <a:defRPr lang="de-DE" sz="600" b="1" smtClean="0">
                <a:solidFill>
                  <a:srgbClr val="000000"/>
                </a:solidFill>
                <a:latin typeface="Calibri" panose="020F0502020204030204" pitchFamily="34" charset="0"/>
              </a:defRPr>
            </a:lvl1pPr>
          </a:lstStyle>
          <a:p>
            <a:pPr defTabSz="685800"/>
            <a:fld id="{C4C749EA-0FB5-4B9E-9CD7-E372CFA472BE}" type="datetime1">
              <a:rPr lang="en-GB" smtClean="0"/>
              <a:pPr defTabSz="685800"/>
              <a:t>13/12/2020</a:t>
            </a:fld>
            <a:endParaRPr lang="en-GB" dirty="0"/>
          </a:p>
        </p:txBody>
      </p:sp>
      <p:sp>
        <p:nvSpPr>
          <p:cNvPr id="3" name="Textplatzhalter 2"/>
          <p:cNvSpPr>
            <a:spLocks noGrp="1"/>
          </p:cNvSpPr>
          <p:nvPr>
            <p:ph type="body" sz="quarter" idx="10" hasCustomPrompt="1"/>
          </p:nvPr>
        </p:nvSpPr>
        <p:spPr>
          <a:xfrm>
            <a:off x="977900" y="1573213"/>
            <a:ext cx="7191375" cy="1166473"/>
          </a:xfrm>
        </p:spPr>
        <p:txBody>
          <a:bodyPr>
            <a:noAutofit/>
          </a:bodyPr>
          <a:lstStyle>
            <a:lvl1pPr>
              <a:defRPr sz="1600">
                <a:latin typeface="Calibri" panose="020F0502020204030204" pitchFamily="34" charset="0"/>
              </a:defRPr>
            </a:lvl1pPr>
            <a:lvl2pPr>
              <a:defRPr sz="1400">
                <a:latin typeface="Calibri" panose="020F0502020204030204" pitchFamily="34" charset="0"/>
              </a:defRPr>
            </a:lvl2pPr>
            <a:lvl3pPr>
              <a:defRPr sz="14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p>
        </p:txBody>
      </p:sp>
    </p:spTree>
    <p:custDataLst>
      <p:tags r:id="rId2"/>
    </p:custDataLst>
    <p:extLst>
      <p:ext uri="{BB962C8B-B14F-4D97-AF65-F5344CB8AC3E}">
        <p14:creationId xmlns:p14="http://schemas.microsoft.com/office/powerpoint/2010/main" val="1561473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and text grey pattern">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userDrawn="1">
            <p:custDataLst>
              <p:tags r:id="rId3"/>
            </p:custDataLst>
            <p:extLst>
              <p:ext uri="{D42A27DB-BD31-4B8C-83A1-F6EECF244321}">
                <p14:modId xmlns:p14="http://schemas.microsoft.com/office/powerpoint/2010/main" val="290811184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5718" name="think-cell Folie" r:id="rId5" imgW="270" imgH="270" progId="TCLayout.ActiveDocument.1">
                  <p:embed/>
                </p:oleObj>
              </mc:Choice>
              <mc:Fallback>
                <p:oleObj name="think-cell Foli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7" name="Picture Placeholder 10"/>
          <p:cNvPicPr>
            <a:picLocks noChangeAspect="1"/>
          </p:cNvPicPr>
          <p:nvPr userDrawn="1"/>
        </p:nvPicPr>
        <p:blipFill>
          <a:blip r:embed="rId7">
            <a:extLst>
              <a:ext uri="{28A0092B-C50C-407E-A947-70E740481C1C}">
                <a14:useLocalDpi xmlns:a14="http://schemas.microsoft.com/office/drawing/2010/main" val="0"/>
              </a:ext>
            </a:extLst>
          </a:blip>
          <a:srcRect t="103" b="103"/>
          <a:stretch>
            <a:fillRect/>
          </a:stretch>
        </p:blipFill>
        <p:spPr>
          <a:xfrm>
            <a:off x="186532" y="441325"/>
            <a:ext cx="8772525" cy="4519613"/>
          </a:xfrm>
          <a:prstGeom prst="rect">
            <a:avLst/>
          </a:prstGeom>
        </p:spPr>
      </p:pic>
      <p:sp>
        <p:nvSpPr>
          <p:cNvPr id="11" name="Titel 10"/>
          <p:cNvSpPr>
            <a:spLocks noGrp="1"/>
          </p:cNvSpPr>
          <p:nvPr>
            <p:ph type="title" hasCustomPrompt="1"/>
          </p:nvPr>
        </p:nvSpPr>
        <p:spPr/>
        <p:txBody>
          <a:bodyPr/>
          <a:lstStyle>
            <a:lvl1pPr>
              <a:defRPr>
                <a:latin typeface="Calibri" panose="020F0502020204030204" pitchFamily="34" charset="0"/>
              </a:defRPr>
            </a:lvl1pPr>
          </a:lstStyle>
          <a:p>
            <a:r>
              <a:rPr lang="en-GB" dirty="0"/>
              <a:t>Headline</a:t>
            </a:r>
          </a:p>
        </p:txBody>
      </p:sp>
      <p:sp>
        <p:nvSpPr>
          <p:cNvPr id="8" name="Datumsplatzhalter 28"/>
          <p:cNvSpPr>
            <a:spLocks noGrp="1"/>
          </p:cNvSpPr>
          <p:nvPr>
            <p:ph type="dt" sz="half" idx="2"/>
          </p:nvPr>
        </p:nvSpPr>
        <p:spPr>
          <a:xfrm>
            <a:off x="2579688" y="5003805"/>
            <a:ext cx="387927" cy="92333"/>
          </a:xfrm>
          <a:prstGeom prst="rect">
            <a:avLst/>
          </a:prstGeom>
          <a:noFill/>
          <a:ln w="9525">
            <a:noFill/>
            <a:miter lim="800000"/>
            <a:headEnd/>
            <a:tailEnd/>
          </a:ln>
        </p:spPr>
        <p:txBody>
          <a:bodyPr wrap="none" lIns="0" tIns="0" rIns="0" bIns="0" anchor="ctr">
            <a:spAutoFit/>
          </a:bodyPr>
          <a:lstStyle>
            <a:lvl1pPr algn="l">
              <a:defRPr lang="de-DE" sz="600" b="1" smtClean="0">
                <a:solidFill>
                  <a:srgbClr val="000000"/>
                </a:solidFill>
                <a:latin typeface="Calibri" panose="020F0502020204030204" pitchFamily="34" charset="0"/>
              </a:defRPr>
            </a:lvl1pPr>
          </a:lstStyle>
          <a:p>
            <a:pPr defTabSz="685800"/>
            <a:fld id="{647A81E1-A50E-4351-873F-D1E751F7DA9C}" type="datetime1">
              <a:rPr lang="en-GB" smtClean="0"/>
              <a:pPr defTabSz="685800"/>
              <a:t>13/12/2020</a:t>
            </a:fld>
            <a:endParaRPr lang="en-GB" dirty="0"/>
          </a:p>
        </p:txBody>
      </p:sp>
      <p:sp>
        <p:nvSpPr>
          <p:cNvPr id="3" name="Textplatzhalter 2"/>
          <p:cNvSpPr>
            <a:spLocks noGrp="1"/>
          </p:cNvSpPr>
          <p:nvPr>
            <p:ph type="body" sz="quarter" idx="10" hasCustomPrompt="1"/>
          </p:nvPr>
        </p:nvSpPr>
        <p:spPr>
          <a:xfrm>
            <a:off x="977900" y="1573213"/>
            <a:ext cx="7191375" cy="1166473"/>
          </a:xfrm>
        </p:spPr>
        <p:txBody>
          <a:bodyPr>
            <a:spAutoFit/>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p>
        </p:txBody>
      </p:sp>
    </p:spTree>
    <p:custDataLst>
      <p:tags r:id="rId2"/>
    </p:custDataLst>
    <p:extLst>
      <p:ext uri="{BB962C8B-B14F-4D97-AF65-F5344CB8AC3E}">
        <p14:creationId xmlns:p14="http://schemas.microsoft.com/office/powerpoint/2010/main" val="4027695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line and text with flexible background">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userDrawn="1">
            <p:custDataLst>
              <p:tags r:id="rId3"/>
            </p:custDataLst>
            <p:extLst>
              <p:ext uri="{D42A27DB-BD31-4B8C-83A1-F6EECF244321}">
                <p14:modId xmlns:p14="http://schemas.microsoft.com/office/powerpoint/2010/main" val="342479003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7765" name="think-cell Folie" r:id="rId5" imgW="270" imgH="270" progId="TCLayout.ActiveDocument.1">
                  <p:embed/>
                </p:oleObj>
              </mc:Choice>
              <mc:Fallback>
                <p:oleObj name="think-cell Foli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Bildplatzhalter 3"/>
          <p:cNvSpPr>
            <a:spLocks noGrp="1"/>
          </p:cNvSpPr>
          <p:nvPr>
            <p:ph type="pic" sz="quarter" idx="11" hasCustomPrompt="1"/>
          </p:nvPr>
        </p:nvSpPr>
        <p:spPr>
          <a:xfrm>
            <a:off x="188912" y="441325"/>
            <a:ext cx="8772525" cy="4519613"/>
          </a:xfrm>
          <a:solidFill>
            <a:schemeClr val="accent5"/>
          </a:solidFill>
        </p:spPr>
        <p:txBody>
          <a:bodyPr>
            <a:noAutofit/>
          </a:bodyPr>
          <a:lstStyle>
            <a:lvl1pPr marL="0" indent="0">
              <a:buNone/>
              <a:defRPr sz="1200">
                <a:latin typeface="Calibri" panose="020F0502020204030204" pitchFamily="34" charset="0"/>
              </a:defRPr>
            </a:lvl1pPr>
          </a:lstStyle>
          <a:p>
            <a:r>
              <a:rPr lang="en-US" dirty="0"/>
              <a:t>Text slide! Only insert semi-transparent background visuals from </a:t>
            </a:r>
            <a:r>
              <a:rPr lang="en-US" dirty="0" err="1"/>
              <a:t>imagepack</a:t>
            </a:r>
            <a:endParaRPr lang="en-GB" dirty="0"/>
          </a:p>
        </p:txBody>
      </p:sp>
      <p:sp>
        <p:nvSpPr>
          <p:cNvPr id="11" name="Titel 10"/>
          <p:cNvSpPr>
            <a:spLocks noGrp="1"/>
          </p:cNvSpPr>
          <p:nvPr>
            <p:ph type="title" hasCustomPrompt="1"/>
          </p:nvPr>
        </p:nvSpPr>
        <p:spPr/>
        <p:txBody>
          <a:bodyPr/>
          <a:lstStyle>
            <a:lvl1pPr>
              <a:defRPr>
                <a:latin typeface="Calibri" panose="020F0502020204030204" pitchFamily="34" charset="0"/>
              </a:defRPr>
            </a:lvl1pPr>
          </a:lstStyle>
          <a:p>
            <a:r>
              <a:rPr lang="en-GB" dirty="0"/>
              <a:t>Headline</a:t>
            </a:r>
          </a:p>
        </p:txBody>
      </p:sp>
      <p:sp>
        <p:nvSpPr>
          <p:cNvPr id="8" name="Datumsplatzhalter 28"/>
          <p:cNvSpPr>
            <a:spLocks noGrp="1"/>
          </p:cNvSpPr>
          <p:nvPr>
            <p:ph type="dt" sz="half" idx="2"/>
          </p:nvPr>
        </p:nvSpPr>
        <p:spPr>
          <a:xfrm>
            <a:off x="7576231" y="5020461"/>
            <a:ext cx="387927" cy="92333"/>
          </a:xfrm>
          <a:prstGeom prst="rect">
            <a:avLst/>
          </a:prstGeom>
          <a:noFill/>
          <a:ln w="9525">
            <a:noFill/>
            <a:miter lim="800000"/>
            <a:headEnd/>
            <a:tailEnd/>
          </a:ln>
        </p:spPr>
        <p:txBody>
          <a:bodyPr wrap="none" lIns="0" tIns="0" rIns="0" bIns="0" anchor="ctr">
            <a:spAutoFit/>
          </a:bodyPr>
          <a:lstStyle>
            <a:lvl1pPr algn="l">
              <a:defRPr lang="de-DE" sz="600" b="1" smtClean="0">
                <a:solidFill>
                  <a:srgbClr val="000000"/>
                </a:solidFill>
                <a:latin typeface="Calibri" panose="020F0502020204030204" pitchFamily="34" charset="0"/>
              </a:defRPr>
            </a:lvl1pPr>
          </a:lstStyle>
          <a:p>
            <a:pPr defTabSz="685800"/>
            <a:fld id="{CA699A13-EF7E-4EF5-AF5A-FB4EF5CC4088}" type="datetime1">
              <a:rPr lang="en-GB" smtClean="0"/>
              <a:pPr defTabSz="685800"/>
              <a:t>13/12/2020</a:t>
            </a:fld>
            <a:endParaRPr lang="en-GB" dirty="0"/>
          </a:p>
        </p:txBody>
      </p:sp>
      <p:sp>
        <p:nvSpPr>
          <p:cNvPr id="3" name="Textplatzhalter 2"/>
          <p:cNvSpPr>
            <a:spLocks noGrp="1"/>
          </p:cNvSpPr>
          <p:nvPr>
            <p:ph type="body" sz="quarter" idx="10" hasCustomPrompt="1"/>
          </p:nvPr>
        </p:nvSpPr>
        <p:spPr>
          <a:xfrm>
            <a:off x="977900" y="1573214"/>
            <a:ext cx="7191375" cy="1166473"/>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p>
        </p:txBody>
      </p:sp>
    </p:spTree>
    <p:custDataLst>
      <p:tags r:id="rId2"/>
    </p:custDataLst>
    <p:extLst>
      <p:ext uri="{BB962C8B-B14F-4D97-AF65-F5344CB8AC3E}">
        <p14:creationId xmlns:p14="http://schemas.microsoft.com/office/powerpoint/2010/main" val="1936070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userDrawn="1">
            <p:custDataLst>
              <p:tags r:id="rId3"/>
            </p:custDataLst>
            <p:extLst>
              <p:ext uri="{D42A27DB-BD31-4B8C-83A1-F6EECF244321}">
                <p14:modId xmlns:p14="http://schemas.microsoft.com/office/powerpoint/2010/main" val="242369136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2097" name="think-cell Folie" r:id="rId5" imgW="270" imgH="270" progId="TCLayout.ActiveDocument.1">
                  <p:embed/>
                </p:oleObj>
              </mc:Choice>
              <mc:Fallback>
                <p:oleObj name="think-cell Foli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7" name="Picture Placeholder 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0232" y="441325"/>
            <a:ext cx="8765125" cy="4519613"/>
          </a:xfrm>
          <a:prstGeom prst="rect">
            <a:avLst/>
          </a:prstGeom>
        </p:spPr>
      </p:pic>
      <p:sp>
        <p:nvSpPr>
          <p:cNvPr id="12" name="Datumsplatzhalter 28"/>
          <p:cNvSpPr>
            <a:spLocks noGrp="1"/>
          </p:cNvSpPr>
          <p:nvPr>
            <p:ph type="dt" sz="half" idx="2"/>
          </p:nvPr>
        </p:nvSpPr>
        <p:spPr>
          <a:xfrm>
            <a:off x="2579688" y="5003805"/>
            <a:ext cx="387927" cy="92333"/>
          </a:xfrm>
          <a:prstGeom prst="rect">
            <a:avLst/>
          </a:prstGeom>
          <a:noFill/>
          <a:ln w="9525">
            <a:noFill/>
            <a:miter lim="800000"/>
            <a:headEnd/>
            <a:tailEnd/>
          </a:ln>
        </p:spPr>
        <p:txBody>
          <a:bodyPr wrap="none" lIns="0" tIns="0" rIns="0" bIns="0" anchor="ctr">
            <a:spAutoFit/>
          </a:bodyPr>
          <a:lstStyle>
            <a:lvl1pPr algn="l">
              <a:defRPr lang="de-DE" sz="600" b="1" smtClean="0">
                <a:solidFill>
                  <a:srgbClr val="000000"/>
                </a:solidFill>
                <a:latin typeface="Calibri" panose="020F0502020204030204" pitchFamily="34" charset="0"/>
              </a:defRPr>
            </a:lvl1pPr>
          </a:lstStyle>
          <a:p>
            <a:pPr defTabSz="685800"/>
            <a:fld id="{9630E08F-780B-4A07-81C9-61B036298A25}" type="datetime1">
              <a:rPr lang="en-GB" smtClean="0"/>
              <a:pPr defTabSz="685800"/>
              <a:t>13/12/2020</a:t>
            </a:fld>
            <a:endParaRPr lang="en-GB" dirty="0"/>
          </a:p>
        </p:txBody>
      </p:sp>
      <p:sp>
        <p:nvSpPr>
          <p:cNvPr id="4" name="Textplatzhalter 3"/>
          <p:cNvSpPr>
            <a:spLocks noGrp="1"/>
          </p:cNvSpPr>
          <p:nvPr>
            <p:ph type="body" sz="quarter" idx="13" hasCustomPrompt="1"/>
          </p:nvPr>
        </p:nvSpPr>
        <p:spPr>
          <a:xfrm>
            <a:off x="1783080" y="659674"/>
            <a:ext cx="6386194" cy="2975558"/>
          </a:xfrm>
        </p:spPr>
        <p:txBody>
          <a:bodyPr anchor="ctr"/>
          <a:lstStyle>
            <a:lvl1pPr marL="358775" indent="-358775">
              <a:spcBef>
                <a:spcPts val="1200"/>
              </a:spcBef>
              <a:buFont typeface="+mj-lt"/>
              <a:buAutoNum type="arabicPeriod"/>
              <a:defRPr sz="2000" b="1" baseline="0">
                <a:latin typeface="Calibri" panose="020F0502020204030204" pitchFamily="34" charset="0"/>
              </a:defRPr>
            </a:lvl1pPr>
            <a:lvl2pPr marL="541338" indent="-182563">
              <a:defRPr>
                <a:latin typeface="Calibri" panose="020F0502020204030204" pitchFamily="34" charset="0"/>
              </a:defRPr>
            </a:lvl2pPr>
          </a:lstStyle>
          <a:p>
            <a:pPr lvl="0"/>
            <a:r>
              <a:rPr lang="en-GB" dirty="0"/>
              <a:t>Agenda point 1</a:t>
            </a:r>
          </a:p>
          <a:p>
            <a:pPr lvl="1"/>
            <a:r>
              <a:rPr lang="en-GB" dirty="0"/>
              <a:t>Text</a:t>
            </a:r>
          </a:p>
          <a:p>
            <a:pPr lvl="1"/>
            <a:r>
              <a:rPr lang="en-GB" dirty="0"/>
              <a:t>Text</a:t>
            </a:r>
          </a:p>
          <a:p>
            <a:pPr lvl="1"/>
            <a:r>
              <a:rPr lang="en-GB" dirty="0"/>
              <a:t>Text</a:t>
            </a:r>
          </a:p>
          <a:p>
            <a:pPr lvl="0"/>
            <a:r>
              <a:rPr lang="en-GB" dirty="0"/>
              <a:t>Agenda point 2</a:t>
            </a:r>
          </a:p>
          <a:p>
            <a:pPr lvl="0"/>
            <a:r>
              <a:rPr lang="en-GB" dirty="0"/>
              <a:t>Agenda point 3</a:t>
            </a:r>
          </a:p>
        </p:txBody>
      </p:sp>
      <p:sp>
        <p:nvSpPr>
          <p:cNvPr id="2" name="Rechteck 1"/>
          <p:cNvSpPr/>
          <p:nvPr userDrawn="1"/>
        </p:nvSpPr>
        <p:spPr>
          <a:xfrm>
            <a:off x="188912" y="441325"/>
            <a:ext cx="793750" cy="4519611"/>
          </a:xfrm>
          <a:prstGeom prst="rect">
            <a:avLst/>
          </a:prstGeom>
          <a:solidFill>
            <a:schemeClr val="accent1"/>
          </a:solidFill>
          <a:ln w="19050">
            <a:noFill/>
          </a:ln>
        </p:spPr>
        <p:txBody>
          <a:bodyPr vert="vert270" lIns="108000" tIns="108000" rIns="108000" bIns="108000" rtlCol="0" anchor="ctr">
            <a:noAutofit/>
          </a:bodyPr>
          <a:lstStyle/>
          <a:p>
            <a:pPr marR="0" lvl="0" indent="0" algn="ctr" defTabSz="685800" fontAlgn="base">
              <a:lnSpc>
                <a:spcPct val="90000"/>
              </a:lnSpc>
              <a:spcBef>
                <a:spcPts val="600"/>
              </a:spcBef>
              <a:spcAft>
                <a:spcPct val="0"/>
              </a:spcAft>
              <a:buClr>
                <a:srgbClr val="000000"/>
              </a:buClr>
              <a:buSzTx/>
              <a:buFont typeface="Wingdings" panose="05000000000000000000" pitchFamily="2" charset="2"/>
              <a:buNone/>
              <a:tabLst/>
            </a:pPr>
            <a:r>
              <a:rPr lang="en-GB" sz="3000" b="1" cap="none" baseline="0" dirty="0">
                <a:solidFill>
                  <a:schemeClr val="bg1"/>
                </a:solidFill>
                <a:latin typeface="Calibri" panose="020F0502020204030204" pitchFamily="34" charset="0"/>
                <a:ea typeface="Geneva" pitchFamily="-128" charset="-128"/>
              </a:rPr>
              <a:t>Agenda</a:t>
            </a:r>
          </a:p>
        </p:txBody>
      </p:sp>
    </p:spTree>
    <p:custDataLst>
      <p:tags r:id="rId2"/>
    </p:custDataLst>
    <p:extLst>
      <p:ext uri="{BB962C8B-B14F-4D97-AF65-F5344CB8AC3E}">
        <p14:creationId xmlns:p14="http://schemas.microsoft.com/office/powerpoint/2010/main" val="218075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userDrawn="1">
            <p:custDataLst>
              <p:tags r:id="rId3"/>
            </p:custDataLst>
            <p:extLst>
              <p:ext uri="{D42A27DB-BD31-4B8C-83A1-F6EECF244321}">
                <p14:modId xmlns:p14="http://schemas.microsoft.com/office/powerpoint/2010/main" val="22167301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050" name="think-cell Folie" r:id="rId5" imgW="270" imgH="270" progId="TCLayout.ActiveDocument.1">
                  <p:embed/>
                </p:oleObj>
              </mc:Choice>
              <mc:Fallback>
                <p:oleObj name="think-cell Foli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8" name="Grafik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88912" y="441325"/>
            <a:ext cx="8771419" cy="4522858"/>
          </a:xfrm>
          <a:prstGeom prst="rect">
            <a:avLst/>
          </a:prstGeom>
        </p:spPr>
      </p:pic>
      <p:sp>
        <p:nvSpPr>
          <p:cNvPr id="9" name="Textplatzhalter 8"/>
          <p:cNvSpPr>
            <a:spLocks noGrp="1"/>
          </p:cNvSpPr>
          <p:nvPr>
            <p:ph type="body" sz="quarter" idx="13" hasCustomPrompt="1"/>
          </p:nvPr>
        </p:nvSpPr>
        <p:spPr>
          <a:xfrm>
            <a:off x="982662" y="4125566"/>
            <a:ext cx="7186612" cy="193899"/>
          </a:xfrm>
        </p:spPr>
        <p:txBody>
          <a:bodyPr/>
          <a:lstStyle>
            <a:lvl1pPr marL="0" indent="0">
              <a:buNone/>
              <a:defRPr sz="1400" b="1">
                <a:latin typeface="Calibri" panose="020F0502020204030204" pitchFamily="34" charset="0"/>
              </a:defRPr>
            </a:lvl1pPr>
          </a:lstStyle>
          <a:p>
            <a:pPr lvl="0"/>
            <a:r>
              <a:rPr lang="en-GB" dirty="0"/>
              <a:t>Subhead</a:t>
            </a:r>
          </a:p>
        </p:txBody>
      </p:sp>
      <p:sp>
        <p:nvSpPr>
          <p:cNvPr id="11" name="Titel 10"/>
          <p:cNvSpPr>
            <a:spLocks noGrp="1"/>
          </p:cNvSpPr>
          <p:nvPr>
            <p:ph type="title" hasCustomPrompt="1"/>
          </p:nvPr>
        </p:nvSpPr>
        <p:spPr>
          <a:xfrm>
            <a:off x="978102" y="3326592"/>
            <a:ext cx="7185713" cy="664797"/>
          </a:xfrm>
        </p:spPr>
        <p:txBody>
          <a:bodyPr anchor="b">
            <a:spAutoFit/>
          </a:bodyPr>
          <a:lstStyle>
            <a:lvl1pPr>
              <a:lnSpc>
                <a:spcPct val="80000"/>
              </a:lnSpc>
              <a:defRPr sz="5400">
                <a:latin typeface="Calibri" panose="020F0502020204030204" pitchFamily="34" charset="0"/>
              </a:defRPr>
            </a:lvl1pPr>
          </a:lstStyle>
          <a:p>
            <a:r>
              <a:rPr lang="en-GB" dirty="0"/>
              <a:t>Headline</a:t>
            </a:r>
          </a:p>
        </p:txBody>
      </p:sp>
      <p:sp>
        <p:nvSpPr>
          <p:cNvPr id="7" name="Datumsplatzhalter 28"/>
          <p:cNvSpPr>
            <a:spLocks noGrp="1"/>
          </p:cNvSpPr>
          <p:nvPr>
            <p:ph type="dt" sz="half" idx="2"/>
          </p:nvPr>
        </p:nvSpPr>
        <p:spPr>
          <a:xfrm>
            <a:off x="7563168" y="5003805"/>
            <a:ext cx="387927" cy="92333"/>
          </a:xfrm>
          <a:prstGeom prst="rect">
            <a:avLst/>
          </a:prstGeom>
          <a:noFill/>
          <a:ln w="9525">
            <a:noFill/>
            <a:miter lim="800000"/>
            <a:headEnd/>
            <a:tailEnd/>
          </a:ln>
        </p:spPr>
        <p:txBody>
          <a:bodyPr wrap="none" lIns="0" tIns="0" rIns="0" bIns="0" anchor="ctr">
            <a:spAutoFit/>
          </a:bodyPr>
          <a:lstStyle>
            <a:lvl1pPr algn="l">
              <a:defRPr lang="de-DE" sz="600" b="1" smtClean="0">
                <a:solidFill>
                  <a:srgbClr val="000000"/>
                </a:solidFill>
                <a:latin typeface="Calibri" panose="020F0502020204030204" pitchFamily="34" charset="0"/>
              </a:defRPr>
            </a:lvl1pPr>
          </a:lstStyle>
          <a:p>
            <a:pPr defTabSz="685800"/>
            <a:fld id="{A478B437-04E2-40BE-8033-7FBFDC67D1B5}" type="datetime1">
              <a:rPr lang="en-GB" smtClean="0"/>
              <a:pPr defTabSz="685800"/>
              <a:t>13/12/2020</a:t>
            </a:fld>
            <a:endParaRPr lang="en-GB" dirty="0"/>
          </a:p>
        </p:txBody>
      </p:sp>
      <p:pic>
        <p:nvPicPr>
          <p:cNvPr id="10" name="Picture 9"/>
          <p:cNvPicPr>
            <a:picLocks noChangeAspect="1"/>
          </p:cNvPicPr>
          <p:nvPr userDrawn="1"/>
        </p:nvPicPr>
        <p:blipFill>
          <a:blip r:embed="rId8"/>
          <a:stretch>
            <a:fillRect/>
          </a:stretch>
        </p:blipFill>
        <p:spPr>
          <a:xfrm>
            <a:off x="7689954" y="3175"/>
            <a:ext cx="1271484" cy="424312"/>
          </a:xfrm>
          <a:prstGeom prst="rect">
            <a:avLst/>
          </a:prstGeom>
        </p:spPr>
      </p:pic>
    </p:spTree>
    <p:custDataLst>
      <p:tags r:id="rId2"/>
    </p:custDataLst>
    <p:extLst>
      <p:ext uri="{BB962C8B-B14F-4D97-AF65-F5344CB8AC3E}">
        <p14:creationId xmlns:p14="http://schemas.microsoft.com/office/powerpoint/2010/main" val="1431983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4 columns and text">
    <p:spTree>
      <p:nvGrpSpPr>
        <p:cNvPr id="1" name=""/>
        <p:cNvGrpSpPr/>
        <p:nvPr/>
      </p:nvGrpSpPr>
      <p:grpSpPr>
        <a:xfrm>
          <a:off x="0" y="0"/>
          <a:ext cx="0" cy="0"/>
          <a:chOff x="0" y="0"/>
          <a:chExt cx="0" cy="0"/>
        </a:xfrm>
      </p:grpSpPr>
      <p:graphicFrame>
        <p:nvGraphicFramePr>
          <p:cNvPr id="18" name="Objekt 17" hidden="1"/>
          <p:cNvGraphicFramePr>
            <a:graphicFrameLocks noChangeAspect="1"/>
          </p:cNvGraphicFramePr>
          <p:nvPr userDrawn="1">
            <p:custDataLst>
              <p:tags r:id="rId3"/>
            </p:custDataLst>
            <p:extLst>
              <p:ext uri="{D42A27DB-BD31-4B8C-83A1-F6EECF244321}">
                <p14:modId xmlns:p14="http://schemas.microsoft.com/office/powerpoint/2010/main" val="110459075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4145" name="think-cell Folie" r:id="rId5" imgW="270" imgH="270" progId="TCLayout.ActiveDocument.1">
                  <p:embed/>
                </p:oleObj>
              </mc:Choice>
              <mc:Fallback>
                <p:oleObj name="think-cell Foli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6" name="Titel 5"/>
          <p:cNvSpPr>
            <a:spLocks noGrp="1"/>
          </p:cNvSpPr>
          <p:nvPr>
            <p:ph type="title" hasCustomPrompt="1"/>
          </p:nvPr>
        </p:nvSpPr>
        <p:spPr>
          <a:xfrm>
            <a:off x="3790949" y="663575"/>
            <a:ext cx="4372865" cy="332399"/>
          </a:xfrm>
        </p:spPr>
        <p:txBody>
          <a:bodyPr/>
          <a:lstStyle>
            <a:lvl1pPr>
              <a:defRPr sz="2400" b="1">
                <a:latin typeface="Calibri" panose="020F0502020204030204" pitchFamily="34" charset="0"/>
              </a:defRPr>
            </a:lvl1pPr>
          </a:lstStyle>
          <a:p>
            <a:r>
              <a:rPr lang="en-GB" dirty="0"/>
              <a:t>Headline</a:t>
            </a:r>
          </a:p>
        </p:txBody>
      </p:sp>
      <p:sp>
        <p:nvSpPr>
          <p:cNvPr id="15" name="Bildplatzhalter 14"/>
          <p:cNvSpPr>
            <a:spLocks noGrp="1"/>
          </p:cNvSpPr>
          <p:nvPr>
            <p:ph type="pic" sz="quarter" idx="14" hasCustomPrompt="1"/>
          </p:nvPr>
        </p:nvSpPr>
        <p:spPr>
          <a:xfrm>
            <a:off x="188914" y="441325"/>
            <a:ext cx="3182938" cy="4519612"/>
          </a:xfrm>
          <a:solidFill>
            <a:schemeClr val="accent5"/>
          </a:solidFill>
        </p:spPr>
        <p:txBody>
          <a:bodyPr>
            <a:noAutofit/>
          </a:bodyPr>
          <a:lstStyle>
            <a:lvl1pPr marL="0" indent="0">
              <a:buNone/>
              <a:defRPr sz="1200">
                <a:solidFill>
                  <a:schemeClr val="bg1"/>
                </a:solidFill>
                <a:latin typeface="Calibri" panose="020F0502020204030204" pitchFamily="34" charset="0"/>
              </a:defRPr>
            </a:lvl1pPr>
          </a:lstStyle>
          <a:p>
            <a:r>
              <a:rPr lang="en-US" dirty="0"/>
              <a:t>Insert 4-column picture from </a:t>
            </a:r>
            <a:r>
              <a:rPr lang="en-US" dirty="0" err="1"/>
              <a:t>imagepack</a:t>
            </a:r>
            <a:endParaRPr lang="en-US" dirty="0"/>
          </a:p>
        </p:txBody>
      </p:sp>
      <p:sp>
        <p:nvSpPr>
          <p:cNvPr id="10" name="Datumsplatzhalter 28"/>
          <p:cNvSpPr>
            <a:spLocks noGrp="1"/>
          </p:cNvSpPr>
          <p:nvPr>
            <p:ph type="dt" sz="half" idx="2"/>
          </p:nvPr>
        </p:nvSpPr>
        <p:spPr>
          <a:xfrm>
            <a:off x="2579688" y="5003805"/>
            <a:ext cx="387927" cy="92333"/>
          </a:xfrm>
          <a:prstGeom prst="rect">
            <a:avLst/>
          </a:prstGeom>
          <a:noFill/>
          <a:ln w="9525">
            <a:noFill/>
            <a:miter lim="800000"/>
            <a:headEnd/>
            <a:tailEnd/>
          </a:ln>
        </p:spPr>
        <p:txBody>
          <a:bodyPr wrap="none" lIns="0" tIns="0" rIns="0" bIns="0" anchor="ctr">
            <a:spAutoFit/>
          </a:bodyPr>
          <a:lstStyle>
            <a:lvl1pPr algn="l">
              <a:defRPr lang="de-DE" sz="600" b="1" smtClean="0">
                <a:solidFill>
                  <a:srgbClr val="000000"/>
                </a:solidFill>
                <a:latin typeface="Calibri" panose="020F0502020204030204" pitchFamily="34" charset="0"/>
              </a:defRPr>
            </a:lvl1pPr>
          </a:lstStyle>
          <a:p>
            <a:pPr defTabSz="685800"/>
            <a:fld id="{82E320AB-525F-4FD2-ADE5-119EBE4FD25E}" type="datetime1">
              <a:rPr lang="en-GB" smtClean="0"/>
              <a:pPr defTabSz="685800"/>
              <a:t>13/12/2020</a:t>
            </a:fld>
            <a:endParaRPr lang="en-GB" dirty="0"/>
          </a:p>
        </p:txBody>
      </p:sp>
      <p:sp>
        <p:nvSpPr>
          <p:cNvPr id="3" name="Textplatzhalter 2"/>
          <p:cNvSpPr>
            <a:spLocks noGrp="1"/>
          </p:cNvSpPr>
          <p:nvPr>
            <p:ph type="body" sz="quarter" idx="15" hasCustomPrompt="1"/>
          </p:nvPr>
        </p:nvSpPr>
        <p:spPr>
          <a:xfrm>
            <a:off x="3790950" y="1563152"/>
            <a:ext cx="4378326" cy="1166473"/>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9" name="Picture 8"/>
          <p:cNvPicPr>
            <a:picLocks noChangeAspect="1"/>
          </p:cNvPicPr>
          <p:nvPr userDrawn="1"/>
        </p:nvPicPr>
        <p:blipFill>
          <a:blip r:embed="rId7"/>
          <a:stretch>
            <a:fillRect/>
          </a:stretch>
        </p:blipFill>
        <p:spPr>
          <a:xfrm>
            <a:off x="7689954" y="3175"/>
            <a:ext cx="1271484" cy="424312"/>
          </a:xfrm>
          <a:prstGeom prst="rect">
            <a:avLst/>
          </a:prstGeom>
        </p:spPr>
      </p:pic>
    </p:spTree>
    <p:custDataLst>
      <p:tags r:id="rId2"/>
    </p:custDataLst>
    <p:extLst>
      <p:ext uri="{BB962C8B-B14F-4D97-AF65-F5344CB8AC3E}">
        <p14:creationId xmlns:p14="http://schemas.microsoft.com/office/powerpoint/2010/main" val="3353740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8 columns and text">
    <p:spTree>
      <p:nvGrpSpPr>
        <p:cNvPr id="1" name=""/>
        <p:cNvGrpSpPr/>
        <p:nvPr/>
      </p:nvGrpSpPr>
      <p:grpSpPr>
        <a:xfrm>
          <a:off x="0" y="0"/>
          <a:ext cx="0" cy="0"/>
          <a:chOff x="0" y="0"/>
          <a:chExt cx="0" cy="0"/>
        </a:xfrm>
      </p:grpSpPr>
      <p:graphicFrame>
        <p:nvGraphicFramePr>
          <p:cNvPr id="18" name="Objekt 17" hidden="1"/>
          <p:cNvGraphicFramePr>
            <a:graphicFrameLocks noChangeAspect="1"/>
          </p:cNvGraphicFramePr>
          <p:nvPr userDrawn="1">
            <p:custDataLst>
              <p:tags r:id="rId3"/>
            </p:custDataLst>
            <p:extLst>
              <p:ext uri="{D42A27DB-BD31-4B8C-83A1-F6EECF244321}">
                <p14:modId xmlns:p14="http://schemas.microsoft.com/office/powerpoint/2010/main" val="405839025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7210" name="think-cell Folie" r:id="rId5" imgW="270" imgH="270" progId="TCLayout.ActiveDocument.1">
                  <p:embed/>
                </p:oleObj>
              </mc:Choice>
              <mc:Fallback>
                <p:oleObj name="think-cell Foli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5" name="Bildplatzhalter 14"/>
          <p:cNvSpPr>
            <a:spLocks noGrp="1"/>
          </p:cNvSpPr>
          <p:nvPr>
            <p:ph type="pic" sz="quarter" idx="14" hasCustomPrompt="1"/>
          </p:nvPr>
        </p:nvSpPr>
        <p:spPr>
          <a:xfrm>
            <a:off x="188914" y="441325"/>
            <a:ext cx="6378574" cy="4519613"/>
          </a:xfrm>
          <a:solidFill>
            <a:schemeClr val="accent5"/>
          </a:solidFill>
        </p:spPr>
        <p:txBody>
          <a:bodyPr>
            <a:noAutofit/>
          </a:bodyPr>
          <a:lstStyle>
            <a:lvl1pPr marL="0" indent="0">
              <a:buNone/>
              <a:defRPr sz="1200">
                <a:solidFill>
                  <a:schemeClr val="bg1"/>
                </a:solidFill>
              </a:defRPr>
            </a:lvl1pPr>
          </a:lstStyle>
          <a:p>
            <a:r>
              <a:rPr lang="en-US" dirty="0"/>
              <a:t>Insert 8-column picture from </a:t>
            </a:r>
            <a:r>
              <a:rPr lang="en-US" dirty="0" err="1"/>
              <a:t>imagepack</a:t>
            </a:r>
            <a:endParaRPr lang="en-GB" dirty="0"/>
          </a:p>
        </p:txBody>
      </p:sp>
      <p:sp>
        <p:nvSpPr>
          <p:cNvPr id="6" name="Titel 5"/>
          <p:cNvSpPr>
            <a:spLocks noGrp="1"/>
          </p:cNvSpPr>
          <p:nvPr>
            <p:ph type="title" hasCustomPrompt="1"/>
          </p:nvPr>
        </p:nvSpPr>
        <p:spPr>
          <a:xfrm>
            <a:off x="6930391" y="663575"/>
            <a:ext cx="1648460" cy="332399"/>
          </a:xfrm>
        </p:spPr>
        <p:txBody>
          <a:bodyPr/>
          <a:lstStyle>
            <a:lvl1pPr>
              <a:defRPr sz="2400" b="1"/>
            </a:lvl1pPr>
          </a:lstStyle>
          <a:p>
            <a:r>
              <a:rPr lang="en-GB" dirty="0"/>
              <a:t>Headline</a:t>
            </a:r>
          </a:p>
        </p:txBody>
      </p:sp>
      <p:sp>
        <p:nvSpPr>
          <p:cNvPr id="10" name="Datumsplatzhalter 28"/>
          <p:cNvSpPr>
            <a:spLocks noGrp="1"/>
          </p:cNvSpPr>
          <p:nvPr>
            <p:ph type="dt" sz="half" idx="2"/>
          </p:nvPr>
        </p:nvSpPr>
        <p:spPr>
          <a:xfrm>
            <a:off x="7366694" y="5003805"/>
            <a:ext cx="387927" cy="92333"/>
          </a:xfrm>
          <a:prstGeom prst="rect">
            <a:avLst/>
          </a:prstGeom>
          <a:noFill/>
          <a:ln w="9525">
            <a:noFill/>
            <a:miter lim="800000"/>
            <a:headEnd/>
            <a:tailEnd/>
          </a:ln>
        </p:spPr>
        <p:txBody>
          <a:bodyPr wrap="none" lIns="0" tIns="0" rIns="0" bIns="0" anchor="ctr">
            <a:spAutoFit/>
          </a:bodyPr>
          <a:lstStyle>
            <a:lvl1pPr algn="l">
              <a:defRPr lang="de-DE" sz="600" b="1" smtClean="0">
                <a:solidFill>
                  <a:srgbClr val="000000"/>
                </a:solidFill>
              </a:defRPr>
            </a:lvl1pPr>
          </a:lstStyle>
          <a:p>
            <a:pPr defTabSz="685800"/>
            <a:fld id="{68F543D5-576C-4C58-9A03-E2B538F59401}" type="datetime1">
              <a:rPr lang="en-GB" smtClean="0"/>
              <a:t>13/12/2020</a:t>
            </a:fld>
            <a:endParaRPr lang="en-GB" dirty="0"/>
          </a:p>
        </p:txBody>
      </p:sp>
      <p:sp>
        <p:nvSpPr>
          <p:cNvPr id="3" name="Textplatzhalter 2"/>
          <p:cNvSpPr>
            <a:spLocks noGrp="1"/>
          </p:cNvSpPr>
          <p:nvPr>
            <p:ph type="body" sz="quarter" idx="15" hasCustomPrompt="1"/>
          </p:nvPr>
        </p:nvSpPr>
        <p:spPr>
          <a:xfrm>
            <a:off x="6930391" y="1573213"/>
            <a:ext cx="1648460" cy="1158875"/>
          </a:xfrm>
        </p:spPr>
        <p:txBody>
          <a:body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p>
        </p:txBody>
      </p:sp>
    </p:spTree>
    <p:custDataLst>
      <p:tags r:id="rId2"/>
    </p:custDataLst>
    <p:extLst>
      <p:ext uri="{BB962C8B-B14F-4D97-AF65-F5344CB8AC3E}">
        <p14:creationId xmlns:p14="http://schemas.microsoft.com/office/powerpoint/2010/main" val="174546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tags" Target="../tags/tag2.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mlDrawing" Target="../drawings/vmlDrawing1.v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31" name="Objekt 30" hidden="1"/>
          <p:cNvGraphicFramePr>
            <a:graphicFrameLocks noChangeAspect="1"/>
          </p:cNvGraphicFramePr>
          <p:nvPr>
            <p:custDataLst>
              <p:tags r:id="rId17"/>
            </p:custDataLst>
            <p:extLst>
              <p:ext uri="{D42A27DB-BD31-4B8C-83A1-F6EECF244321}">
                <p14:modId xmlns:p14="http://schemas.microsoft.com/office/powerpoint/2010/main" val="2842056917"/>
              </p:ext>
            </p:extLst>
          </p:nvPr>
        </p:nvGraphicFramePr>
        <p:xfrm>
          <a:off x="1589" y="1192"/>
          <a:ext cx="1587" cy="1190"/>
        </p:xfrm>
        <a:graphic>
          <a:graphicData uri="http://schemas.openxmlformats.org/presentationml/2006/ole">
            <mc:AlternateContent xmlns:mc="http://schemas.openxmlformats.org/markup-compatibility/2006">
              <mc:Choice xmlns:v="urn:schemas-microsoft-com:vml" Requires="v">
                <p:oleObj spid="_x0000_s1726" name="think-cell Folie" r:id="rId18" imgW="270" imgH="270" progId="TCLayout.ActiveDocument.1">
                  <p:embed/>
                </p:oleObj>
              </mc:Choice>
              <mc:Fallback>
                <p:oleObj name="think-cell Folie" r:id="rId18" imgW="270" imgH="270" progId="TCLayout.ActiveDocument.1">
                  <p:embed/>
                  <p:pic>
                    <p:nvPicPr>
                      <p:cNvPr id="0" name=""/>
                      <p:cNvPicPr/>
                      <p:nvPr/>
                    </p:nvPicPr>
                    <p:blipFill>
                      <a:blip r:embed="rId19"/>
                      <a:stretch>
                        <a:fillRect/>
                      </a:stretch>
                    </p:blipFill>
                    <p:spPr>
                      <a:xfrm>
                        <a:off x="1589" y="1192"/>
                        <a:ext cx="1587" cy="1190"/>
                      </a:xfrm>
                      <a:prstGeom prst="rect">
                        <a:avLst/>
                      </a:prstGeom>
                    </p:spPr>
                  </p:pic>
                </p:oleObj>
              </mc:Fallback>
            </mc:AlternateContent>
          </a:graphicData>
        </a:graphic>
      </p:graphicFrame>
      <p:grpSp>
        <p:nvGrpSpPr>
          <p:cNvPr id="10" name="Gruppieren 9"/>
          <p:cNvGrpSpPr/>
          <p:nvPr/>
        </p:nvGrpSpPr>
        <p:grpSpPr>
          <a:xfrm>
            <a:off x="2574725" y="-463828"/>
            <a:ext cx="796922" cy="428109"/>
            <a:chOff x="2574725" y="-463828"/>
            <a:chExt cx="796922" cy="428109"/>
          </a:xfrm>
        </p:grpSpPr>
        <p:sp>
          <p:nvSpPr>
            <p:cNvPr id="85" name="Rechteck 84"/>
            <p:cNvSpPr/>
            <p:nvPr/>
          </p:nvSpPr>
          <p:spPr>
            <a:xfrm>
              <a:off x="2574725" y="-463828"/>
              <a:ext cx="796922" cy="349528"/>
            </a:xfrm>
            <a:prstGeom prst="rect">
              <a:avLst/>
            </a:prstGeom>
            <a:solidFill>
              <a:srgbClr val="FF68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108000" rIns="36000" bIns="108000" rtlCol="0" anchor="ctr"/>
            <a:lstStyle/>
            <a:p>
              <a:pPr algn="ctr">
                <a:lnSpc>
                  <a:spcPct val="90000"/>
                </a:lnSpc>
              </a:pPr>
              <a:r>
                <a:rPr lang="en-GB" sz="800" dirty="0">
                  <a:solidFill>
                    <a:schemeClr val="bg1"/>
                  </a:solidFill>
                  <a:latin typeface="Calibri" panose="020F0502020204030204" pitchFamily="34" charset="0"/>
                </a:rPr>
                <a:t>Optional</a:t>
              </a:r>
              <a:br>
                <a:rPr lang="en-GB" sz="800" dirty="0">
                  <a:solidFill>
                    <a:schemeClr val="bg1"/>
                  </a:solidFill>
                  <a:latin typeface="Calibri" panose="020F0502020204030204" pitchFamily="34" charset="0"/>
                </a:rPr>
              </a:br>
              <a:r>
                <a:rPr lang="en-GB" sz="600" dirty="0">
                  <a:solidFill>
                    <a:schemeClr val="bg1"/>
                  </a:solidFill>
                  <a:latin typeface="Calibri" panose="020F0502020204030204" pitchFamily="34" charset="0"/>
                </a:rPr>
                <a:t>(works like a footer, description</a:t>
              </a:r>
              <a:r>
                <a:rPr lang="en-GB" sz="600" baseline="0" dirty="0">
                  <a:solidFill>
                    <a:schemeClr val="bg1"/>
                  </a:solidFill>
                  <a:latin typeface="Calibri" panose="020F0502020204030204" pitchFamily="34" charset="0"/>
                </a:rPr>
                <a:t> slide 6</a:t>
              </a:r>
              <a:r>
                <a:rPr lang="en-GB" sz="600" dirty="0">
                  <a:solidFill>
                    <a:schemeClr val="bg1"/>
                  </a:solidFill>
                  <a:latin typeface="Calibri" panose="020F0502020204030204" pitchFamily="34" charset="0"/>
                </a:rPr>
                <a:t>)</a:t>
              </a:r>
            </a:p>
          </p:txBody>
        </p:sp>
        <p:sp>
          <p:nvSpPr>
            <p:cNvPr id="4" name="Gleichschenkliges Dreieck 3"/>
            <p:cNvSpPr/>
            <p:nvPr userDrawn="1"/>
          </p:nvSpPr>
          <p:spPr>
            <a:xfrm rot="10800000">
              <a:off x="2900558" y="-114300"/>
              <a:ext cx="145256" cy="78581"/>
            </a:xfrm>
            <a:prstGeom prst="triangle">
              <a:avLst/>
            </a:prstGeom>
            <a:solidFill>
              <a:srgbClr val="FF68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de-DE" sz="1200" dirty="0">
                <a:solidFill>
                  <a:schemeClr val="tx1"/>
                </a:solidFill>
                <a:latin typeface="Calibri" panose="020F0502020204030204" pitchFamily="34" charset="0"/>
              </a:endParaRPr>
            </a:p>
          </p:txBody>
        </p:sp>
      </p:grpSp>
      <p:grpSp>
        <p:nvGrpSpPr>
          <p:cNvPr id="8" name="Gruppieren 7"/>
          <p:cNvGrpSpPr/>
          <p:nvPr/>
        </p:nvGrpSpPr>
        <p:grpSpPr>
          <a:xfrm>
            <a:off x="3375028" y="-463828"/>
            <a:ext cx="796922" cy="428109"/>
            <a:chOff x="3375028" y="-463828"/>
            <a:chExt cx="796922" cy="428109"/>
          </a:xfrm>
        </p:grpSpPr>
        <p:sp>
          <p:nvSpPr>
            <p:cNvPr id="86" name="Rechteck 85"/>
            <p:cNvSpPr/>
            <p:nvPr/>
          </p:nvSpPr>
          <p:spPr>
            <a:xfrm>
              <a:off x="3375028" y="-463828"/>
              <a:ext cx="796922" cy="34952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108000" rIns="36000" bIns="108000" rtlCol="0" anchor="ctr"/>
            <a:lstStyle/>
            <a:p>
              <a:pPr algn="ctr">
                <a:lnSpc>
                  <a:spcPct val="90000"/>
                </a:lnSpc>
              </a:pPr>
              <a:r>
                <a:rPr lang="en-GB" sz="800" dirty="0">
                  <a:solidFill>
                    <a:schemeClr val="tx1"/>
                  </a:solidFill>
                  <a:latin typeface="Calibri" panose="020F0502020204030204" pitchFamily="34" charset="0"/>
                </a:rPr>
                <a:t>Optional</a:t>
              </a:r>
              <a:br>
                <a:rPr lang="en-GB" sz="800" dirty="0">
                  <a:solidFill>
                    <a:schemeClr val="tx1"/>
                  </a:solidFill>
                  <a:latin typeface="Calibri" panose="020F0502020204030204" pitchFamily="34" charset="0"/>
                </a:rPr>
              </a:br>
              <a:r>
                <a:rPr lang="en-GB" sz="600" dirty="0">
                  <a:solidFill>
                    <a:schemeClr val="tx1"/>
                  </a:solidFill>
                  <a:latin typeface="Calibri" panose="020F0502020204030204" pitchFamily="34" charset="0"/>
                </a:rPr>
                <a:t>(if there is no [3] this moves to the left)</a:t>
              </a:r>
            </a:p>
          </p:txBody>
        </p:sp>
        <p:sp>
          <p:nvSpPr>
            <p:cNvPr id="87" name="Gleichschenkliges Dreieck 86"/>
            <p:cNvSpPr/>
            <p:nvPr userDrawn="1"/>
          </p:nvSpPr>
          <p:spPr>
            <a:xfrm rot="10800000">
              <a:off x="3700861" y="-114300"/>
              <a:ext cx="145256" cy="78581"/>
            </a:xfrm>
            <a:prstGeom prst="triangl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de-DE" sz="1200" dirty="0">
                <a:solidFill>
                  <a:schemeClr val="tx1"/>
                </a:solidFill>
                <a:latin typeface="Calibri" panose="020F0502020204030204" pitchFamily="34" charset="0"/>
              </a:endParaRPr>
            </a:p>
          </p:txBody>
        </p:sp>
      </p:grpSp>
      <p:grpSp>
        <p:nvGrpSpPr>
          <p:cNvPr id="11" name="Gruppieren 10"/>
          <p:cNvGrpSpPr/>
          <p:nvPr/>
        </p:nvGrpSpPr>
        <p:grpSpPr>
          <a:xfrm>
            <a:off x="1776414" y="-463828"/>
            <a:ext cx="798310" cy="428109"/>
            <a:chOff x="1776414" y="-463828"/>
            <a:chExt cx="798310" cy="428109"/>
          </a:xfrm>
        </p:grpSpPr>
        <p:sp>
          <p:nvSpPr>
            <p:cNvPr id="84" name="Rechteck 83"/>
            <p:cNvSpPr/>
            <p:nvPr/>
          </p:nvSpPr>
          <p:spPr>
            <a:xfrm>
              <a:off x="1776414" y="-463828"/>
              <a:ext cx="798310" cy="34952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108000" rIns="36000" bIns="108000" rtlCol="0" anchor="ctr"/>
            <a:lstStyle/>
            <a:p>
              <a:pPr algn="ctr">
                <a:lnSpc>
                  <a:spcPct val="90000"/>
                </a:lnSpc>
              </a:pPr>
              <a:r>
                <a:rPr lang="en-GB" sz="800" dirty="0">
                  <a:solidFill>
                    <a:schemeClr val="tx1"/>
                  </a:solidFill>
                  <a:latin typeface="Calibri" panose="020F0502020204030204" pitchFamily="34" charset="0"/>
                </a:rPr>
                <a:t>Withdrawn</a:t>
              </a:r>
              <a:br>
                <a:rPr lang="en-GB" sz="800" dirty="0">
                  <a:solidFill>
                    <a:schemeClr val="tx1"/>
                  </a:solidFill>
                  <a:latin typeface="Calibri" panose="020F0502020204030204" pitchFamily="34" charset="0"/>
                </a:rPr>
              </a:br>
              <a:r>
                <a:rPr lang="en-GB" sz="600" dirty="0">
                  <a:solidFill>
                    <a:schemeClr val="tx1"/>
                  </a:solidFill>
                  <a:latin typeface="Calibri" panose="020F0502020204030204" pitchFamily="34" charset="0"/>
                </a:rPr>
                <a:t>(only if necessary, via the master view)</a:t>
              </a:r>
            </a:p>
          </p:txBody>
        </p:sp>
        <p:sp>
          <p:nvSpPr>
            <p:cNvPr id="88" name="Gleichschenkliges Dreieck 87"/>
            <p:cNvSpPr/>
            <p:nvPr userDrawn="1"/>
          </p:nvSpPr>
          <p:spPr>
            <a:xfrm rot="10800000">
              <a:off x="2102941" y="-114300"/>
              <a:ext cx="145256" cy="78581"/>
            </a:xfrm>
            <a:prstGeom prst="triangl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de-DE" sz="1200" dirty="0">
                <a:solidFill>
                  <a:schemeClr val="tx1"/>
                </a:solidFill>
                <a:latin typeface="Calibri" panose="020F0502020204030204" pitchFamily="34" charset="0"/>
              </a:endParaRPr>
            </a:p>
          </p:txBody>
        </p:sp>
      </p:grpSp>
      <p:grpSp>
        <p:nvGrpSpPr>
          <p:cNvPr id="5" name="Gruppieren 4"/>
          <p:cNvGrpSpPr/>
          <p:nvPr/>
        </p:nvGrpSpPr>
        <p:grpSpPr>
          <a:xfrm>
            <a:off x="977900" y="-463828"/>
            <a:ext cx="799901" cy="428109"/>
            <a:chOff x="977900" y="-463828"/>
            <a:chExt cx="799901" cy="428109"/>
          </a:xfrm>
        </p:grpSpPr>
        <p:sp>
          <p:nvSpPr>
            <p:cNvPr id="70" name="Rechteck 69"/>
            <p:cNvSpPr/>
            <p:nvPr/>
          </p:nvSpPr>
          <p:spPr>
            <a:xfrm>
              <a:off x="977900" y="-463828"/>
              <a:ext cx="799901" cy="349528"/>
            </a:xfrm>
            <a:prstGeom prst="rect">
              <a:avLst/>
            </a:prstGeom>
            <a:solidFill>
              <a:srgbClr val="FF68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108000" rIns="36000" bIns="108000" rtlCol="0" anchor="ctr"/>
            <a:lstStyle/>
            <a:p>
              <a:pPr algn="ctr">
                <a:lnSpc>
                  <a:spcPct val="90000"/>
                </a:lnSpc>
              </a:pPr>
              <a:r>
                <a:rPr lang="en-GB" sz="800" b="1" dirty="0">
                  <a:solidFill>
                    <a:schemeClr val="bg1"/>
                  </a:solidFill>
                  <a:latin typeface="Calibri" panose="020F0502020204030204" pitchFamily="34" charset="0"/>
                </a:rPr>
                <a:t>Mandatory</a:t>
              </a:r>
              <a:br>
                <a:rPr lang="en-GB" sz="800" dirty="0">
                  <a:solidFill>
                    <a:schemeClr val="bg1"/>
                  </a:solidFill>
                  <a:latin typeface="Calibri" panose="020F0502020204030204" pitchFamily="34" charset="0"/>
                </a:rPr>
              </a:br>
              <a:r>
                <a:rPr lang="en-GB" sz="600" dirty="0">
                  <a:solidFill>
                    <a:prstClr val="white"/>
                  </a:solidFill>
                  <a:latin typeface="Calibri" panose="020F0502020204030204" pitchFamily="34" charset="0"/>
                </a:rPr>
                <a:t>(</a:t>
              </a:r>
              <a:r>
                <a:rPr lang="en-US" sz="600" dirty="0">
                  <a:solidFill>
                    <a:prstClr val="white"/>
                  </a:solidFill>
                  <a:latin typeface="Calibri" panose="020F0502020204030204" pitchFamily="34" charset="0"/>
                </a:rPr>
                <a:t>do not delete or change it</a:t>
              </a:r>
              <a:r>
                <a:rPr lang="en-GB" sz="600" baseline="0" dirty="0">
                  <a:solidFill>
                    <a:prstClr val="white"/>
                  </a:solidFill>
                  <a:latin typeface="Calibri" panose="020F0502020204030204" pitchFamily="34" charset="0"/>
                </a:rPr>
                <a:t>!</a:t>
              </a:r>
              <a:r>
                <a:rPr lang="en-GB" sz="600" dirty="0">
                  <a:solidFill>
                    <a:prstClr val="white"/>
                  </a:solidFill>
                  <a:latin typeface="Calibri" panose="020F0502020204030204" pitchFamily="34" charset="0"/>
                </a:rPr>
                <a:t>)</a:t>
              </a:r>
              <a:endParaRPr lang="en-GB" sz="800" dirty="0">
                <a:solidFill>
                  <a:schemeClr val="bg1"/>
                </a:solidFill>
                <a:latin typeface="Calibri" panose="020F0502020204030204" pitchFamily="34" charset="0"/>
              </a:endParaRPr>
            </a:p>
          </p:txBody>
        </p:sp>
        <p:sp>
          <p:nvSpPr>
            <p:cNvPr id="89" name="Gleichschenkliges Dreieck 88"/>
            <p:cNvSpPr/>
            <p:nvPr userDrawn="1"/>
          </p:nvSpPr>
          <p:spPr>
            <a:xfrm rot="10800000">
              <a:off x="1305222" y="-114300"/>
              <a:ext cx="145256" cy="78581"/>
            </a:xfrm>
            <a:prstGeom prst="triangle">
              <a:avLst/>
            </a:prstGeom>
            <a:solidFill>
              <a:srgbClr val="FF68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de-DE" sz="1200" dirty="0">
                <a:solidFill>
                  <a:schemeClr val="tx1"/>
                </a:solidFill>
                <a:latin typeface="Calibri" panose="020F0502020204030204" pitchFamily="34" charset="0"/>
              </a:endParaRPr>
            </a:p>
          </p:txBody>
        </p:sp>
      </p:grpSp>
      <p:sp>
        <p:nvSpPr>
          <p:cNvPr id="6" name="Rechteck 5"/>
          <p:cNvSpPr/>
          <p:nvPr/>
        </p:nvSpPr>
        <p:spPr>
          <a:xfrm>
            <a:off x="188912" y="441325"/>
            <a:ext cx="8772525" cy="4519613"/>
          </a:xfrm>
          <a:prstGeom prst="rect">
            <a:avLst/>
          </a:prstGeom>
          <a:solidFill>
            <a:schemeClr val="accent6"/>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eaLnBrk="1"/>
            <a:endParaRPr lang="en-GB" sz="1200" dirty="0">
              <a:solidFill>
                <a:schemeClr val="tx1"/>
              </a:solidFill>
              <a:latin typeface="Calibri" panose="020F0502020204030204" pitchFamily="34" charset="0"/>
            </a:endParaRPr>
          </a:p>
        </p:txBody>
      </p:sp>
      <p:sp>
        <p:nvSpPr>
          <p:cNvPr id="26" name="Textfeld 26"/>
          <p:cNvSpPr txBox="1">
            <a:spLocks noChangeArrowheads="1"/>
          </p:cNvSpPr>
          <p:nvPr/>
        </p:nvSpPr>
        <p:spPr bwMode="gray">
          <a:xfrm>
            <a:off x="8273941" y="5003805"/>
            <a:ext cx="92974" cy="92333"/>
          </a:xfrm>
          <a:prstGeom prst="rect">
            <a:avLst/>
          </a:prstGeom>
          <a:noFill/>
          <a:ln w="9525">
            <a:noFill/>
            <a:miter lim="800000"/>
            <a:headEnd/>
            <a:tailEnd/>
          </a:ln>
        </p:spPr>
        <p:txBody>
          <a:bodyPr wrap="none" lIns="0" tIns="0" rIns="0" bIns="0" anchor="ctr">
            <a:spAutoFit/>
          </a:bodyPr>
          <a:lstStyle/>
          <a:p>
            <a:pPr algn="l" defTabSz="685800"/>
            <a:fld id="{7D6EB20D-04D2-4A2D-94DA-2F197CC5CE85}" type="slidenum">
              <a:rPr lang="en-GB" sz="600" b="1" noProof="0" smtClean="0">
                <a:solidFill>
                  <a:schemeClr val="tx1"/>
                </a:solidFill>
                <a:latin typeface="Calibri" panose="020F0502020204030204" pitchFamily="34" charset="0"/>
              </a:rPr>
              <a:pPr algn="l" defTabSz="685800"/>
              <a:t>‹#›</a:t>
            </a:fld>
            <a:endParaRPr lang="en-GB" sz="600" b="1" noProof="0" dirty="0">
              <a:solidFill>
                <a:schemeClr val="tx1"/>
              </a:solidFill>
              <a:latin typeface="Calibri" panose="020F0502020204030204" pitchFamily="34" charset="0"/>
            </a:endParaRPr>
          </a:p>
        </p:txBody>
      </p:sp>
      <p:sp>
        <p:nvSpPr>
          <p:cNvPr id="29" name="Datumsplatzhalter 28"/>
          <p:cNvSpPr>
            <a:spLocks noGrp="1"/>
          </p:cNvSpPr>
          <p:nvPr>
            <p:ph type="dt" sz="half" idx="2"/>
          </p:nvPr>
        </p:nvSpPr>
        <p:spPr>
          <a:xfrm>
            <a:off x="7495990" y="5010454"/>
            <a:ext cx="387927" cy="92333"/>
          </a:xfrm>
          <a:prstGeom prst="rect">
            <a:avLst/>
          </a:prstGeom>
          <a:noFill/>
          <a:ln w="9525">
            <a:noFill/>
            <a:miter lim="800000"/>
            <a:headEnd/>
            <a:tailEnd/>
          </a:ln>
        </p:spPr>
        <p:txBody>
          <a:bodyPr wrap="none" lIns="0" tIns="0" rIns="0" bIns="0" anchor="ctr">
            <a:spAutoFit/>
          </a:bodyPr>
          <a:lstStyle>
            <a:lvl1pPr algn="l">
              <a:defRPr lang="de-DE" sz="600" b="1" smtClean="0">
                <a:solidFill>
                  <a:srgbClr val="000000"/>
                </a:solidFill>
                <a:latin typeface="Calibri" panose="020F0502020204030204" pitchFamily="34" charset="0"/>
              </a:defRPr>
            </a:lvl1pPr>
          </a:lstStyle>
          <a:p>
            <a:pPr defTabSz="685800"/>
            <a:fld id="{8BAA9E09-39F7-46E2-BDD7-FA103A830958}" type="datetime1">
              <a:rPr lang="en-GB" smtClean="0"/>
              <a:pPr defTabSz="685800"/>
              <a:t>13/12/2020</a:t>
            </a:fld>
            <a:endParaRPr lang="en-GB" dirty="0"/>
          </a:p>
        </p:txBody>
      </p:sp>
      <p:sp>
        <p:nvSpPr>
          <p:cNvPr id="32" name="Titelplatzhalter 31"/>
          <p:cNvSpPr>
            <a:spLocks noGrp="1"/>
          </p:cNvSpPr>
          <p:nvPr>
            <p:ph type="title"/>
          </p:nvPr>
        </p:nvSpPr>
        <p:spPr>
          <a:xfrm>
            <a:off x="978102" y="663575"/>
            <a:ext cx="7185713" cy="332399"/>
          </a:xfrm>
          <a:prstGeom prst="rect">
            <a:avLst/>
          </a:prstGeom>
        </p:spPr>
        <p:txBody>
          <a:bodyPr vert="horz" wrap="square" lIns="0" tIns="0" rIns="0" bIns="0" rtlCol="0" anchor="t">
            <a:spAutoFit/>
          </a:bodyPr>
          <a:lstStyle/>
          <a:p>
            <a:r>
              <a:rPr lang="en-GB" dirty="0"/>
              <a:t>Headline</a:t>
            </a:r>
          </a:p>
        </p:txBody>
      </p:sp>
      <p:sp>
        <p:nvSpPr>
          <p:cNvPr id="63" name="Rectangle 92"/>
          <p:cNvSpPr>
            <a:spLocks noChangeArrowheads="1"/>
          </p:cNvSpPr>
          <p:nvPr/>
        </p:nvSpPr>
        <p:spPr bwMode="auto">
          <a:xfrm>
            <a:off x="8169275" y="5016634"/>
            <a:ext cx="68263" cy="6667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eaLnBrk="1"/>
            <a:endParaRPr lang="en-GB" dirty="0">
              <a:solidFill>
                <a:srgbClr val="000000"/>
              </a:solidFill>
              <a:latin typeface="Calibri" panose="020F0502020204030204" pitchFamily="34" charset="0"/>
            </a:endParaRPr>
          </a:p>
        </p:txBody>
      </p:sp>
      <p:sp>
        <p:nvSpPr>
          <p:cNvPr id="67" name="Textplatzhalter 66"/>
          <p:cNvSpPr>
            <a:spLocks noGrp="1"/>
          </p:cNvSpPr>
          <p:nvPr>
            <p:ph type="body" idx="1"/>
          </p:nvPr>
        </p:nvSpPr>
        <p:spPr>
          <a:xfrm>
            <a:off x="978102" y="1573213"/>
            <a:ext cx="7185713" cy="1166473"/>
          </a:xfrm>
          <a:prstGeom prst="rect">
            <a:avLst/>
          </a:prstGeom>
        </p:spPr>
        <p:txBody>
          <a:bodyPr vert="horz" lIns="0" tIns="0" rIns="0" bIns="0" rtlCol="0">
            <a:spAutoFit/>
          </a:body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5" name="Fußzeilenplatzhalter 2"/>
          <p:cNvSpPr txBox="1">
            <a:spLocks/>
          </p:cNvSpPr>
          <p:nvPr/>
        </p:nvSpPr>
        <p:spPr>
          <a:xfrm flipH="1">
            <a:off x="2900558" y="4960938"/>
            <a:ext cx="2156074" cy="182562"/>
          </a:xfrm>
          <a:prstGeom prst="rect">
            <a:avLst/>
          </a:prstGeom>
          <a:noFill/>
          <a:ln w="9525">
            <a:noFill/>
            <a:miter lim="800000"/>
            <a:headEnd/>
            <a:tailEnd/>
          </a:ln>
        </p:spPr>
        <p:txBody>
          <a:bodyPr wrap="square" lIns="0" tIns="0" rIns="0" bIns="0" anchor="ctr">
            <a:noAutofit/>
          </a:bodyPr>
          <a:lstStyle>
            <a:defPPr>
              <a:defRPr lang="de-DE"/>
            </a:defPPr>
            <a:lvl1pPr marL="0" algn="l" defTabSz="914400" rtl="0" eaLnBrk="1" latinLnBrk="0" hangingPunct="1">
              <a:defRPr lang="de-DE" sz="600" b="1" kern="1200" cap="all" baseline="0" dirty="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en-GB" dirty="0">
                <a:solidFill>
                  <a:schemeClr val="tx1"/>
                </a:solidFill>
                <a:latin typeface="Calibri" panose="020F0502020204030204" pitchFamily="34" charset="0"/>
              </a:rPr>
              <a:t>H2020 FINSEC – DIGITAL FINANCE ACADEMY FOR SECURITY</a:t>
            </a:r>
          </a:p>
        </p:txBody>
      </p:sp>
      <p:grpSp>
        <p:nvGrpSpPr>
          <p:cNvPr id="3" name="Gruppieren 2"/>
          <p:cNvGrpSpPr/>
          <p:nvPr/>
        </p:nvGrpSpPr>
        <p:grpSpPr>
          <a:xfrm>
            <a:off x="-275113" y="-281940"/>
            <a:ext cx="9702165" cy="5739765"/>
            <a:chOff x="-275113" y="-281940"/>
            <a:chExt cx="9702165" cy="5739765"/>
          </a:xfrm>
        </p:grpSpPr>
        <p:cxnSp>
          <p:nvCxnSpPr>
            <p:cNvPr id="47" name="Gerade Verbindung 46"/>
            <p:cNvCxnSpPr/>
            <p:nvPr userDrawn="1"/>
          </p:nvCxnSpPr>
          <p:spPr bwMode="gray">
            <a:xfrm>
              <a:off x="978103" y="-281940"/>
              <a:ext cx="0" cy="16764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Gerade Verbindung 47"/>
            <p:cNvCxnSpPr/>
            <p:nvPr userDrawn="1"/>
          </p:nvCxnSpPr>
          <p:spPr bwMode="gray">
            <a:xfrm>
              <a:off x="1776818" y="-281940"/>
              <a:ext cx="0" cy="16764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Gerade Verbindung 48"/>
            <p:cNvCxnSpPr/>
            <p:nvPr userDrawn="1"/>
          </p:nvCxnSpPr>
          <p:spPr bwMode="gray">
            <a:xfrm>
              <a:off x="2575533" y="-281940"/>
              <a:ext cx="0" cy="16764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 name="Gerade Verbindung 49"/>
            <p:cNvCxnSpPr/>
            <p:nvPr userDrawn="1"/>
          </p:nvCxnSpPr>
          <p:spPr bwMode="gray">
            <a:xfrm>
              <a:off x="3374248" y="-281940"/>
              <a:ext cx="0" cy="16764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Gerade Verbindung 50"/>
            <p:cNvCxnSpPr/>
            <p:nvPr userDrawn="1"/>
          </p:nvCxnSpPr>
          <p:spPr bwMode="gray">
            <a:xfrm>
              <a:off x="4172963" y="-281940"/>
              <a:ext cx="0" cy="16764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 name="Gerade Verbindung 51"/>
            <p:cNvCxnSpPr/>
            <p:nvPr userDrawn="1"/>
          </p:nvCxnSpPr>
          <p:spPr bwMode="gray">
            <a:xfrm>
              <a:off x="4971678" y="-281940"/>
              <a:ext cx="0" cy="16764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 name="Gerade Verbindung 52"/>
            <p:cNvCxnSpPr/>
            <p:nvPr userDrawn="1"/>
          </p:nvCxnSpPr>
          <p:spPr bwMode="gray">
            <a:xfrm>
              <a:off x="5770393" y="-281940"/>
              <a:ext cx="0" cy="16764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 name="Gerade Verbindung 53"/>
            <p:cNvCxnSpPr/>
            <p:nvPr userDrawn="1"/>
          </p:nvCxnSpPr>
          <p:spPr bwMode="gray">
            <a:xfrm>
              <a:off x="6569108" y="-281940"/>
              <a:ext cx="0" cy="16764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5" name="Gerade Verbindung 54"/>
            <p:cNvCxnSpPr/>
            <p:nvPr userDrawn="1"/>
          </p:nvCxnSpPr>
          <p:spPr bwMode="gray">
            <a:xfrm>
              <a:off x="7367823" y="-281940"/>
              <a:ext cx="0" cy="16764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6" name="Gerade Verbindung 55"/>
            <p:cNvCxnSpPr/>
            <p:nvPr userDrawn="1"/>
          </p:nvCxnSpPr>
          <p:spPr bwMode="gray">
            <a:xfrm>
              <a:off x="8166538" y="-281940"/>
              <a:ext cx="0" cy="16764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8" name="Gerade Verbindung 67"/>
            <p:cNvCxnSpPr/>
            <p:nvPr userDrawn="1"/>
          </p:nvCxnSpPr>
          <p:spPr bwMode="gray">
            <a:xfrm>
              <a:off x="186532" y="-281940"/>
              <a:ext cx="0" cy="16764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9" name="Gerade Verbindung 68"/>
            <p:cNvCxnSpPr/>
            <p:nvPr userDrawn="1"/>
          </p:nvCxnSpPr>
          <p:spPr bwMode="gray">
            <a:xfrm>
              <a:off x="8959057" y="-281940"/>
              <a:ext cx="0" cy="16764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71" name="Gruppieren 70"/>
            <p:cNvGrpSpPr/>
            <p:nvPr userDrawn="1"/>
          </p:nvGrpSpPr>
          <p:grpSpPr>
            <a:xfrm>
              <a:off x="186532" y="5290185"/>
              <a:ext cx="8772525" cy="167640"/>
              <a:chOff x="186532" y="-281940"/>
              <a:chExt cx="8772525" cy="708660"/>
            </a:xfrm>
          </p:grpSpPr>
          <p:cxnSp>
            <p:nvCxnSpPr>
              <p:cNvPr id="72" name="Gerade Verbindung 71"/>
              <p:cNvCxnSpPr/>
              <p:nvPr userDrawn="1"/>
            </p:nvCxnSpPr>
            <p:spPr bwMode="gray">
              <a:xfrm>
                <a:off x="978103" y="-281940"/>
                <a:ext cx="0" cy="70866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3" name="Gerade Verbindung 72"/>
              <p:cNvCxnSpPr/>
              <p:nvPr userDrawn="1"/>
            </p:nvCxnSpPr>
            <p:spPr bwMode="gray">
              <a:xfrm>
                <a:off x="1776818" y="-281940"/>
                <a:ext cx="0" cy="70866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4" name="Gerade Verbindung 73"/>
              <p:cNvCxnSpPr/>
              <p:nvPr userDrawn="1"/>
            </p:nvCxnSpPr>
            <p:spPr bwMode="gray">
              <a:xfrm>
                <a:off x="2575533" y="-281940"/>
                <a:ext cx="0" cy="70866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5" name="Gerade Verbindung 74"/>
              <p:cNvCxnSpPr/>
              <p:nvPr userDrawn="1"/>
            </p:nvCxnSpPr>
            <p:spPr bwMode="gray">
              <a:xfrm>
                <a:off x="3374248" y="-281940"/>
                <a:ext cx="0" cy="70866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6" name="Gerade Verbindung 75"/>
              <p:cNvCxnSpPr/>
              <p:nvPr userDrawn="1"/>
            </p:nvCxnSpPr>
            <p:spPr bwMode="gray">
              <a:xfrm>
                <a:off x="4172963" y="-281940"/>
                <a:ext cx="0" cy="70866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7" name="Gerade Verbindung 76"/>
              <p:cNvCxnSpPr/>
              <p:nvPr userDrawn="1"/>
            </p:nvCxnSpPr>
            <p:spPr bwMode="gray">
              <a:xfrm>
                <a:off x="4971678" y="-281940"/>
                <a:ext cx="0" cy="70866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8" name="Gerade Verbindung 77"/>
              <p:cNvCxnSpPr/>
              <p:nvPr userDrawn="1"/>
            </p:nvCxnSpPr>
            <p:spPr bwMode="gray">
              <a:xfrm>
                <a:off x="5770393" y="-281940"/>
                <a:ext cx="0" cy="70866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9" name="Gerade Verbindung 78"/>
              <p:cNvCxnSpPr/>
              <p:nvPr userDrawn="1"/>
            </p:nvCxnSpPr>
            <p:spPr bwMode="gray">
              <a:xfrm>
                <a:off x="6569108" y="-281940"/>
                <a:ext cx="0" cy="70866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0" name="Gerade Verbindung 79"/>
              <p:cNvCxnSpPr/>
              <p:nvPr userDrawn="1"/>
            </p:nvCxnSpPr>
            <p:spPr bwMode="gray">
              <a:xfrm>
                <a:off x="7367823" y="-281940"/>
                <a:ext cx="0" cy="70866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1" name="Gerade Verbindung 80"/>
              <p:cNvCxnSpPr/>
              <p:nvPr userDrawn="1"/>
            </p:nvCxnSpPr>
            <p:spPr bwMode="gray">
              <a:xfrm>
                <a:off x="8166538" y="-281940"/>
                <a:ext cx="0" cy="70866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2" name="Gerade Verbindung 81"/>
              <p:cNvCxnSpPr/>
              <p:nvPr userDrawn="1"/>
            </p:nvCxnSpPr>
            <p:spPr bwMode="gray">
              <a:xfrm>
                <a:off x="186532" y="-281940"/>
                <a:ext cx="0" cy="70866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3" name="Gerade Verbindung 82"/>
              <p:cNvCxnSpPr/>
              <p:nvPr userDrawn="1"/>
            </p:nvCxnSpPr>
            <p:spPr bwMode="gray">
              <a:xfrm>
                <a:off x="8959057" y="-281940"/>
                <a:ext cx="0" cy="70866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97" name="Gerade Verbindung 96"/>
            <p:cNvCxnSpPr/>
            <p:nvPr userDrawn="1"/>
          </p:nvCxnSpPr>
          <p:spPr bwMode="gray">
            <a:xfrm rot="16200000">
              <a:off x="-191293" y="355441"/>
              <a:ext cx="0" cy="16764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8" name="Gerade Verbindung 97"/>
            <p:cNvCxnSpPr/>
            <p:nvPr userDrawn="1"/>
          </p:nvCxnSpPr>
          <p:spPr bwMode="gray">
            <a:xfrm rot="16200000">
              <a:off x="-191293" y="579755"/>
              <a:ext cx="0" cy="16764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9" name="Gerade Verbindung 98"/>
            <p:cNvCxnSpPr/>
            <p:nvPr userDrawn="1"/>
          </p:nvCxnSpPr>
          <p:spPr bwMode="gray">
            <a:xfrm rot="16200000">
              <a:off x="-191293" y="4877118"/>
              <a:ext cx="0" cy="16764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0" name="Gerade Verbindung 99"/>
            <p:cNvCxnSpPr/>
            <p:nvPr userDrawn="1"/>
          </p:nvCxnSpPr>
          <p:spPr bwMode="gray">
            <a:xfrm rot="16200000">
              <a:off x="-191293" y="4685030"/>
              <a:ext cx="0" cy="16764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1" name="Gerade Verbindung 100"/>
            <p:cNvCxnSpPr/>
            <p:nvPr userDrawn="1"/>
          </p:nvCxnSpPr>
          <p:spPr bwMode="gray">
            <a:xfrm rot="16200000">
              <a:off x="9343232" y="353060"/>
              <a:ext cx="0" cy="16764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2" name="Gerade Verbindung 101"/>
            <p:cNvCxnSpPr/>
            <p:nvPr userDrawn="1"/>
          </p:nvCxnSpPr>
          <p:spPr bwMode="gray">
            <a:xfrm rot="16200000">
              <a:off x="9343232" y="580073"/>
              <a:ext cx="0" cy="16764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3" name="Gerade Verbindung 102"/>
            <p:cNvCxnSpPr/>
            <p:nvPr userDrawn="1"/>
          </p:nvCxnSpPr>
          <p:spPr bwMode="gray">
            <a:xfrm rot="16200000">
              <a:off x="9343232" y="4877118"/>
              <a:ext cx="0" cy="16764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4" name="Gerade Verbindung 103"/>
            <p:cNvCxnSpPr/>
            <p:nvPr userDrawn="1"/>
          </p:nvCxnSpPr>
          <p:spPr bwMode="gray">
            <a:xfrm rot="16200000">
              <a:off x="9343232" y="4685030"/>
              <a:ext cx="0" cy="16764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2" name="Gerade Verbindung 111"/>
            <p:cNvCxnSpPr/>
            <p:nvPr userDrawn="1"/>
          </p:nvCxnSpPr>
          <p:spPr bwMode="gray">
            <a:xfrm rot="16200000">
              <a:off x="-191293" y="1485860"/>
              <a:ext cx="0" cy="16764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3" name="Gerade Verbindung 112"/>
            <p:cNvCxnSpPr/>
            <p:nvPr userDrawn="1"/>
          </p:nvCxnSpPr>
          <p:spPr bwMode="gray">
            <a:xfrm rot="16200000">
              <a:off x="-191293" y="2616279"/>
              <a:ext cx="0" cy="16764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4" name="Gerade Verbindung 113"/>
            <p:cNvCxnSpPr/>
            <p:nvPr userDrawn="1"/>
          </p:nvCxnSpPr>
          <p:spPr bwMode="gray">
            <a:xfrm rot="16200000">
              <a:off x="-191293" y="3746698"/>
              <a:ext cx="0" cy="16764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5" name="Gerade Verbindung 114"/>
            <p:cNvCxnSpPr/>
            <p:nvPr userDrawn="1"/>
          </p:nvCxnSpPr>
          <p:spPr bwMode="gray">
            <a:xfrm rot="16200000">
              <a:off x="9343232" y="1485860"/>
              <a:ext cx="0" cy="16764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6" name="Gerade Verbindung 115"/>
            <p:cNvCxnSpPr/>
            <p:nvPr userDrawn="1"/>
          </p:nvCxnSpPr>
          <p:spPr bwMode="gray">
            <a:xfrm rot="16200000">
              <a:off x="9343232" y="2616279"/>
              <a:ext cx="0" cy="16764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7" name="Gerade Verbindung 116"/>
            <p:cNvCxnSpPr/>
            <p:nvPr userDrawn="1"/>
          </p:nvCxnSpPr>
          <p:spPr bwMode="gray">
            <a:xfrm rot="16200000">
              <a:off x="9343232" y="3746698"/>
              <a:ext cx="0" cy="16764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64" name="Textfeld 63"/>
          <p:cNvSpPr txBox="1">
            <a:spLocks/>
          </p:cNvSpPr>
          <p:nvPr/>
        </p:nvSpPr>
        <p:spPr>
          <a:xfrm>
            <a:off x="1781377" y="92442"/>
            <a:ext cx="720523" cy="249299"/>
          </a:xfrm>
          <a:prstGeom prst="rect">
            <a:avLst/>
          </a:prstGeom>
        </p:spPr>
        <p:txBody>
          <a:bodyPr vert="horz" lIns="0" tIns="0" rIns="0" bIns="0" rtlCol="0" anchor="t">
            <a:noAutofit/>
          </a:bodyPr>
          <a:lstStyle>
            <a:defPPr>
              <a:defRPr lang="de-DE"/>
            </a:defPPr>
            <a:lvl1pPr>
              <a:lnSpc>
                <a:spcPct val="90000"/>
              </a:lnSpc>
              <a:defRPr sz="600" b="1">
                <a:solidFill>
                  <a:schemeClr val="accent1"/>
                </a:solidFill>
              </a:defRPr>
            </a:lvl1pPr>
          </a:lstStyle>
          <a:p>
            <a:pPr lvl="0"/>
            <a:r>
              <a:rPr lang="en-GB" dirty="0">
                <a:latin typeface="Calibri" panose="020F0502020204030204" pitchFamily="34" charset="0"/>
              </a:rPr>
              <a:t> </a:t>
            </a:r>
          </a:p>
        </p:txBody>
      </p:sp>
      <p:pic>
        <p:nvPicPr>
          <p:cNvPr id="66" name="Picture 65">
            <a:extLst>
              <a:ext uri="{FF2B5EF4-FFF2-40B4-BE49-F238E27FC236}">
                <a16:creationId xmlns:a16="http://schemas.microsoft.com/office/drawing/2014/main" id="{F7C95B5D-5B4C-BF42-BC7F-1A6E2B8B9582}"/>
              </a:ext>
            </a:extLst>
          </p:cNvPr>
          <p:cNvPicPr>
            <a:picLocks noChangeAspect="1"/>
          </p:cNvPicPr>
          <p:nvPr userDrawn="1"/>
        </p:nvPicPr>
        <p:blipFill>
          <a:blip r:embed="rId20"/>
          <a:stretch>
            <a:fillRect/>
          </a:stretch>
        </p:blipFill>
        <p:spPr>
          <a:xfrm>
            <a:off x="7689954" y="3175"/>
            <a:ext cx="1271484" cy="424312"/>
          </a:xfrm>
          <a:prstGeom prst="rect">
            <a:avLst/>
          </a:prstGeom>
        </p:spPr>
      </p:pic>
    </p:spTree>
    <p:custDataLst>
      <p:tags r:id="rId16"/>
    </p:custDataLst>
    <p:extLst>
      <p:ext uri="{BB962C8B-B14F-4D97-AF65-F5344CB8AC3E}">
        <p14:creationId xmlns:p14="http://schemas.microsoft.com/office/powerpoint/2010/main" val="1219859992"/>
      </p:ext>
    </p:extLst>
  </p:cSld>
  <p:clrMap bg1="lt1" tx1="dk1" bg2="lt2" tx2="dk2" accent1="accent1" accent2="accent2" accent3="accent3" accent4="accent4" accent5="accent5" accent6="accent6" hlink="hlink" folHlink="folHlink"/>
  <p:sldLayoutIdLst>
    <p:sldLayoutId id="2147483682" r:id="rId1"/>
    <p:sldLayoutId id="2147483690" r:id="rId2"/>
    <p:sldLayoutId id="2147483692" r:id="rId3"/>
    <p:sldLayoutId id="2147483691" r:id="rId4"/>
    <p:sldLayoutId id="2147483693" r:id="rId5"/>
    <p:sldLayoutId id="2147483681" r:id="rId6"/>
    <p:sldLayoutId id="2147483680" r:id="rId7"/>
    <p:sldLayoutId id="2147483665" r:id="rId8"/>
    <p:sldLayoutId id="2147483683" r:id="rId9"/>
    <p:sldLayoutId id="2147483686" r:id="rId10"/>
    <p:sldLayoutId id="2147483687" r:id="rId11"/>
    <p:sldLayoutId id="2147483688" r:id="rId12"/>
    <p:sldLayoutId id="2147483736" r:id="rId13"/>
  </p:sldLayoutIdLst>
  <p:hf sldNum="0" hdr="0"/>
  <p:txStyles>
    <p:titleStyle>
      <a:lvl1pPr algn="l" defTabSz="914400" rtl="0" eaLnBrk="1" latinLnBrk="0" hangingPunct="1">
        <a:lnSpc>
          <a:spcPct val="90000"/>
        </a:lnSpc>
        <a:spcBef>
          <a:spcPct val="0"/>
        </a:spcBef>
        <a:buNone/>
        <a:defRPr lang="de-DE" sz="2400" b="1" kern="1200" dirty="0">
          <a:solidFill>
            <a:schemeClr val="accent1"/>
          </a:solidFill>
          <a:latin typeface="Calibri" panose="020F0502020204030204" pitchFamily="34" charset="0"/>
          <a:ea typeface="Geneva" pitchFamily="-128" charset="-128"/>
          <a:cs typeface="+mj-cs"/>
        </a:defRPr>
      </a:lvl1pPr>
    </p:titleStyle>
    <p:bodyStyle>
      <a:lvl1pPr marL="177800" marR="0" indent="-177800" algn="l" defTabSz="685800" rtl="0" eaLnBrk="1" fontAlgn="base" latinLnBrk="0" hangingPunct="1">
        <a:lnSpc>
          <a:spcPct val="90000"/>
        </a:lnSpc>
        <a:spcBef>
          <a:spcPts val="600"/>
        </a:spcBef>
        <a:spcAft>
          <a:spcPct val="0"/>
        </a:spcAft>
        <a:buClr>
          <a:srgbClr val="000000"/>
        </a:buClr>
        <a:buSzTx/>
        <a:buFont typeface="Wingdings" panose="05000000000000000000" pitchFamily="2" charset="2"/>
        <a:buChar char="§"/>
        <a:tabLst/>
        <a:defRPr lang="de-DE" sz="1400" b="0" kern="1200" smtClean="0">
          <a:solidFill>
            <a:schemeClr val="accent1"/>
          </a:solidFill>
          <a:latin typeface="Calibri" panose="020F0502020204030204" pitchFamily="34" charset="0"/>
          <a:ea typeface="Geneva" pitchFamily="-128" charset="-128"/>
          <a:cs typeface="+mn-cs"/>
        </a:defRPr>
      </a:lvl1pPr>
      <a:lvl2pPr marL="361950" marR="0" indent="-184150" algn="l" defTabSz="685800" rtl="0" eaLnBrk="1" fontAlgn="base" latinLnBrk="0" hangingPunct="1">
        <a:lnSpc>
          <a:spcPct val="90000"/>
        </a:lnSpc>
        <a:spcBef>
          <a:spcPts val="600"/>
        </a:spcBef>
        <a:spcAft>
          <a:spcPct val="0"/>
        </a:spcAft>
        <a:buClr>
          <a:srgbClr val="000000"/>
        </a:buClr>
        <a:buSzTx/>
        <a:buFont typeface="Wingdings" panose="05000000000000000000" pitchFamily="2" charset="2"/>
        <a:buChar char="§"/>
        <a:tabLst/>
        <a:defRPr lang="de-DE" sz="1200" b="0" kern="1200" smtClean="0">
          <a:solidFill>
            <a:schemeClr val="accent1"/>
          </a:solidFill>
          <a:latin typeface="Calibri" panose="020F0502020204030204" pitchFamily="34" charset="0"/>
          <a:ea typeface="Geneva" pitchFamily="-128" charset="-128"/>
          <a:cs typeface="+mn-cs"/>
        </a:defRPr>
      </a:lvl2pPr>
      <a:lvl3pPr marL="539750" marR="0" indent="-177800" algn="l" defTabSz="685800" rtl="0" eaLnBrk="1" fontAlgn="base" latinLnBrk="0" hangingPunct="1">
        <a:lnSpc>
          <a:spcPct val="90000"/>
        </a:lnSpc>
        <a:spcBef>
          <a:spcPts val="600"/>
        </a:spcBef>
        <a:spcAft>
          <a:spcPct val="0"/>
        </a:spcAft>
        <a:buClr>
          <a:srgbClr val="000000"/>
        </a:buClr>
        <a:buSzTx/>
        <a:buFont typeface="Wingdings" panose="05000000000000000000" pitchFamily="2" charset="2"/>
        <a:buChar char="§"/>
        <a:tabLst/>
        <a:defRPr lang="de-DE" sz="1200" b="0" kern="1200" baseline="0" smtClean="0">
          <a:solidFill>
            <a:schemeClr val="accent1"/>
          </a:solidFill>
          <a:latin typeface="Calibri" panose="020F0502020204030204" pitchFamily="34" charset="0"/>
          <a:ea typeface="Geneva" pitchFamily="-128" charset="-128"/>
          <a:cs typeface="+mn-cs"/>
        </a:defRPr>
      </a:lvl3pPr>
      <a:lvl4pPr marL="717550" marR="0" indent="-177800" algn="l" defTabSz="685800" rtl="0" eaLnBrk="1" fontAlgn="base" latinLnBrk="0" hangingPunct="1">
        <a:lnSpc>
          <a:spcPct val="90000"/>
        </a:lnSpc>
        <a:spcBef>
          <a:spcPts val="600"/>
        </a:spcBef>
        <a:spcAft>
          <a:spcPct val="0"/>
        </a:spcAft>
        <a:buClr>
          <a:srgbClr val="000000"/>
        </a:buClr>
        <a:buSzTx/>
        <a:buFont typeface="Wingdings" panose="05000000000000000000" pitchFamily="2" charset="2"/>
        <a:buChar char="§"/>
        <a:tabLst/>
        <a:defRPr lang="de-DE" sz="1200" b="0" kern="1200" smtClean="0">
          <a:solidFill>
            <a:schemeClr val="accent1"/>
          </a:solidFill>
          <a:latin typeface="Calibri" panose="020F0502020204030204" pitchFamily="34" charset="0"/>
          <a:ea typeface="Geneva" pitchFamily="-128" charset="-128"/>
          <a:cs typeface="+mn-cs"/>
        </a:defRPr>
      </a:lvl4pPr>
      <a:lvl5pPr marL="895350" marR="0" indent="-177800" algn="l" defTabSz="685800" rtl="0" eaLnBrk="1" fontAlgn="base" latinLnBrk="0" hangingPunct="1">
        <a:lnSpc>
          <a:spcPct val="90000"/>
        </a:lnSpc>
        <a:spcBef>
          <a:spcPts val="600"/>
        </a:spcBef>
        <a:spcAft>
          <a:spcPct val="0"/>
        </a:spcAft>
        <a:buClr>
          <a:srgbClr val="000000"/>
        </a:buClr>
        <a:buSzTx/>
        <a:buFont typeface="Wingdings" panose="05000000000000000000" pitchFamily="2" charset="2"/>
        <a:buChar char="§"/>
        <a:tabLst/>
        <a:defRPr lang="de-DE" sz="1200" b="0" kern="1200" baseline="0">
          <a:solidFill>
            <a:schemeClr val="accent1"/>
          </a:solidFill>
          <a:latin typeface="Calibri" panose="020F0502020204030204" pitchFamily="34" charset="0"/>
          <a:ea typeface="Geneva" pitchFamily="-128"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700" userDrawn="1">
          <p15:clr>
            <a:srgbClr val="F26B43"/>
          </p15:clr>
        </p15:guide>
        <p15:guide id="2" pos="117" userDrawn="1">
          <p15:clr>
            <a:srgbClr val="F26B43"/>
          </p15:clr>
        </p15:guide>
        <p15:guide id="3" pos="5643" userDrawn="1">
          <p15:clr>
            <a:srgbClr val="F26B43"/>
          </p15:clr>
        </p15:guide>
        <p15:guide id="4" pos="615" userDrawn="1">
          <p15:clr>
            <a:srgbClr val="F26B43"/>
          </p15:clr>
        </p15:guide>
        <p15:guide id="5" pos="1119" userDrawn="1">
          <p15:clr>
            <a:srgbClr val="F26B43"/>
          </p15:clr>
        </p15:guide>
        <p15:guide id="6" pos="1622" userDrawn="1">
          <p15:clr>
            <a:srgbClr val="F26B43"/>
          </p15:clr>
        </p15:guide>
        <p15:guide id="7" pos="2124" userDrawn="1">
          <p15:clr>
            <a:srgbClr val="F26B43"/>
          </p15:clr>
        </p15:guide>
        <p15:guide id="8" pos="2628" userDrawn="1">
          <p15:clr>
            <a:srgbClr val="F26B43"/>
          </p15:clr>
        </p15:guide>
        <p15:guide id="9" pos="3132" userDrawn="1">
          <p15:clr>
            <a:srgbClr val="F26B43"/>
          </p15:clr>
        </p15:guide>
        <p15:guide id="10" pos="3635" userDrawn="1">
          <p15:clr>
            <a:srgbClr val="F26B43"/>
          </p15:clr>
        </p15:guide>
        <p15:guide id="11" pos="4137" userDrawn="1">
          <p15:clr>
            <a:srgbClr val="F26B43"/>
          </p15:clr>
        </p15:guide>
        <p15:guide id="12" pos="5144" userDrawn="1">
          <p15:clr>
            <a:srgbClr val="F26B43"/>
          </p15:clr>
        </p15:guide>
        <p15:guide id="13" pos="4640" userDrawn="1">
          <p15:clr>
            <a:srgbClr val="F26B43"/>
          </p15:clr>
        </p15:guide>
        <p15:guide id="15" orient="horz" pos="276" userDrawn="1">
          <p15:clr>
            <a:srgbClr val="F26B43"/>
          </p15:clr>
        </p15:guide>
        <p15:guide id="16" orient="horz" pos="990" userDrawn="1">
          <p15:clr>
            <a:srgbClr val="F26B43"/>
          </p15:clr>
        </p15:guide>
        <p15:guide id="17" orient="horz" pos="2414" userDrawn="1">
          <p15:clr>
            <a:srgbClr val="F26B43"/>
          </p15:clr>
        </p15:guide>
        <p15:guide id="18" orient="horz" pos="3123" userDrawn="1">
          <p15:clr>
            <a:srgbClr val="F26B43"/>
          </p15:clr>
        </p15:guide>
        <p15:guide id="19" orient="horz" pos="418" userDrawn="1">
          <p15:clr>
            <a:srgbClr val="F26B43"/>
          </p15:clr>
        </p15:guide>
        <p15:guide id="20" orient="horz" pos="300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0.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12.m4a"/><Relationship Id="rId7" Type="http://schemas.openxmlformats.org/officeDocument/2006/relationships/image" Target="../media/image21.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20.png"/><Relationship Id="rId5" Type="http://schemas.openxmlformats.org/officeDocument/2006/relationships/slideLayout" Target="../slideLayouts/slideLayout13.xml"/><Relationship Id="rId4" Type="http://schemas.openxmlformats.org/officeDocument/2006/relationships/audio" Target="../media/media12.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0.png"/><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0.png"/><Relationship Id="rId5" Type="http://schemas.openxmlformats.org/officeDocument/2006/relationships/image" Target="../media/image25.pn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13.xml"/><Relationship Id="rId7" Type="http://schemas.openxmlformats.org/officeDocument/2006/relationships/diagramColors" Target="../diagrams/colors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0.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0.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13.xml"/><Relationship Id="rId7" Type="http://schemas.openxmlformats.org/officeDocument/2006/relationships/diagramColors" Target="../diagrams/colors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16.emf"/><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8976" y="441959"/>
            <a:ext cx="8772525" cy="4518660"/>
          </a:xfrm>
          <a:custGeom>
            <a:avLst/>
            <a:gdLst/>
            <a:ahLst/>
            <a:cxnLst/>
            <a:rect l="l" t="t" r="r" b="b"/>
            <a:pathLst>
              <a:path w="8772525" h="4518660">
                <a:moveTo>
                  <a:pt x="8772144" y="0"/>
                </a:moveTo>
                <a:lnTo>
                  <a:pt x="0" y="0"/>
                </a:lnTo>
                <a:lnTo>
                  <a:pt x="0" y="4518660"/>
                </a:lnTo>
                <a:lnTo>
                  <a:pt x="8772144" y="4518660"/>
                </a:lnTo>
                <a:lnTo>
                  <a:pt x="8772144" y="0"/>
                </a:lnTo>
                <a:close/>
              </a:path>
            </a:pathLst>
          </a:custGeom>
          <a:solidFill>
            <a:srgbClr val="E6E6E6"/>
          </a:solidFill>
        </p:spPr>
        <p:txBody>
          <a:bodyPr wrap="square" lIns="0" tIns="0" rIns="0" bIns="0" rtlCol="0"/>
          <a:lstStyle/>
          <a:p>
            <a:endParaRPr/>
          </a:p>
        </p:txBody>
      </p:sp>
      <p:sp>
        <p:nvSpPr>
          <p:cNvPr id="3" name="object 3"/>
          <p:cNvSpPr txBox="1"/>
          <p:nvPr/>
        </p:nvSpPr>
        <p:spPr>
          <a:xfrm>
            <a:off x="8262619" y="4988458"/>
            <a:ext cx="64135" cy="116839"/>
          </a:xfrm>
          <a:prstGeom prst="rect">
            <a:avLst/>
          </a:prstGeom>
        </p:spPr>
        <p:txBody>
          <a:bodyPr vert="horz" wrap="square" lIns="0" tIns="12700" rIns="0" bIns="0" rtlCol="0">
            <a:spAutoFit/>
          </a:bodyPr>
          <a:lstStyle/>
          <a:p>
            <a:pPr marL="12700">
              <a:lnSpc>
                <a:spcPct val="100000"/>
              </a:lnSpc>
              <a:spcBef>
                <a:spcPts val="100"/>
              </a:spcBef>
            </a:pPr>
            <a:r>
              <a:rPr sz="600" b="1" dirty="0">
                <a:latin typeface="Carlito"/>
                <a:cs typeface="Carlito"/>
              </a:rPr>
              <a:t>1</a:t>
            </a:r>
            <a:endParaRPr sz="600">
              <a:latin typeface="Carlito"/>
              <a:cs typeface="Carlito"/>
            </a:endParaRPr>
          </a:p>
        </p:txBody>
      </p:sp>
      <p:sp>
        <p:nvSpPr>
          <p:cNvPr id="4" name="object 4"/>
          <p:cNvSpPr/>
          <p:nvPr/>
        </p:nvSpPr>
        <p:spPr>
          <a:xfrm>
            <a:off x="8168640" y="5017008"/>
            <a:ext cx="68580" cy="67310"/>
          </a:xfrm>
          <a:custGeom>
            <a:avLst/>
            <a:gdLst/>
            <a:ahLst/>
            <a:cxnLst/>
            <a:rect l="l" t="t" r="r" b="b"/>
            <a:pathLst>
              <a:path w="68579" h="67310">
                <a:moveTo>
                  <a:pt x="68579" y="0"/>
                </a:moveTo>
                <a:lnTo>
                  <a:pt x="0" y="0"/>
                </a:lnTo>
                <a:lnTo>
                  <a:pt x="0" y="67055"/>
                </a:lnTo>
                <a:lnTo>
                  <a:pt x="68579" y="67055"/>
                </a:lnTo>
                <a:lnTo>
                  <a:pt x="68579" y="0"/>
                </a:lnTo>
                <a:close/>
              </a:path>
            </a:pathLst>
          </a:custGeom>
          <a:solidFill>
            <a:srgbClr val="203D7E"/>
          </a:solidFill>
        </p:spPr>
        <p:txBody>
          <a:bodyPr wrap="square" lIns="0" tIns="0" rIns="0" bIns="0" rtlCol="0"/>
          <a:lstStyle/>
          <a:p>
            <a:endParaRPr/>
          </a:p>
        </p:txBody>
      </p:sp>
      <p:sp>
        <p:nvSpPr>
          <p:cNvPr id="5" name="object 5"/>
          <p:cNvSpPr txBox="1"/>
          <p:nvPr/>
        </p:nvSpPr>
        <p:spPr>
          <a:xfrm>
            <a:off x="4851400" y="5000140"/>
            <a:ext cx="1891664" cy="105157"/>
          </a:xfrm>
          <a:prstGeom prst="rect">
            <a:avLst/>
          </a:prstGeom>
        </p:spPr>
        <p:txBody>
          <a:bodyPr vert="horz" wrap="square" lIns="0" tIns="12700" rIns="0" bIns="0" rtlCol="0">
            <a:spAutoFit/>
          </a:bodyPr>
          <a:lstStyle/>
          <a:p>
            <a:pPr marL="12700">
              <a:lnSpc>
                <a:spcPct val="100000"/>
              </a:lnSpc>
              <a:spcBef>
                <a:spcPts val="100"/>
              </a:spcBef>
            </a:pPr>
            <a:r>
              <a:rPr sz="600" b="1" spc="-5" dirty="0">
                <a:latin typeface="Carlito"/>
                <a:cs typeface="Carlito"/>
              </a:rPr>
              <a:t>H2020 FINSEC </a:t>
            </a:r>
            <a:r>
              <a:rPr sz="600" b="1" dirty="0">
                <a:latin typeface="Carlito"/>
                <a:cs typeface="Carlito"/>
              </a:rPr>
              <a:t>– </a:t>
            </a:r>
            <a:r>
              <a:rPr lang="en-US" sz="600" b="1" spc="-5" dirty="0">
                <a:latin typeface="Carlito"/>
                <a:cs typeface="Carlito"/>
              </a:rPr>
              <a:t>No 786727</a:t>
            </a:r>
            <a:endParaRPr sz="600" dirty="0">
              <a:latin typeface="Carlito"/>
              <a:cs typeface="Carlito"/>
            </a:endParaRPr>
          </a:p>
        </p:txBody>
      </p:sp>
      <p:grpSp>
        <p:nvGrpSpPr>
          <p:cNvPr id="6" name="object 6"/>
          <p:cNvGrpSpPr/>
          <p:nvPr/>
        </p:nvGrpSpPr>
        <p:grpSpPr>
          <a:xfrm>
            <a:off x="184404" y="3047"/>
            <a:ext cx="8776970" cy="4958080"/>
            <a:chOff x="184404" y="3047"/>
            <a:chExt cx="8776970" cy="4958080"/>
          </a:xfrm>
        </p:grpSpPr>
        <p:sp>
          <p:nvSpPr>
            <p:cNvPr id="7" name="object 7"/>
            <p:cNvSpPr/>
            <p:nvPr/>
          </p:nvSpPr>
          <p:spPr>
            <a:xfrm>
              <a:off x="7690104" y="3047"/>
              <a:ext cx="1271016" cy="425196"/>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184404" y="441960"/>
              <a:ext cx="8772144" cy="4518660"/>
            </a:xfrm>
            <a:prstGeom prst="rect">
              <a:avLst/>
            </a:prstGeom>
            <a:blipFill>
              <a:blip r:embed="rId6" cstate="print"/>
              <a:stretch>
                <a:fillRect/>
              </a:stretch>
            </a:blipFill>
          </p:spPr>
          <p:txBody>
            <a:bodyPr wrap="square" lIns="0" tIns="0" rIns="0" bIns="0" rtlCol="0"/>
            <a:lstStyle/>
            <a:p>
              <a:endParaRPr/>
            </a:p>
          </p:txBody>
        </p:sp>
      </p:grpSp>
      <p:sp>
        <p:nvSpPr>
          <p:cNvPr id="10" name="object 10"/>
          <p:cNvSpPr txBox="1">
            <a:spLocks noGrp="1"/>
          </p:cNvSpPr>
          <p:nvPr>
            <p:ph type="title"/>
          </p:nvPr>
        </p:nvSpPr>
        <p:spPr>
          <a:xfrm>
            <a:off x="390245" y="611835"/>
            <a:ext cx="8267700" cy="5487464"/>
          </a:xfrm>
          <a:prstGeom prst="rect">
            <a:avLst/>
          </a:prstGeom>
        </p:spPr>
        <p:txBody>
          <a:bodyPr vert="horz" wrap="square" lIns="0" tIns="172085" rIns="0" bIns="0" rtlCol="0">
            <a:spAutoFit/>
          </a:bodyPr>
          <a:lstStyle/>
          <a:p>
            <a:pPr marL="12065" marR="5080" algn="ctr">
              <a:lnSpc>
                <a:spcPts val="5180"/>
              </a:lnSpc>
              <a:spcBef>
                <a:spcPts val="1355"/>
              </a:spcBef>
              <a:tabLst>
                <a:tab pos="4464685" algn="l"/>
              </a:tabLst>
            </a:pPr>
            <a:r>
              <a:rPr lang="en-US" sz="4400" dirty="0">
                <a:solidFill>
                  <a:schemeClr val="bg1"/>
                </a:solidFill>
              </a:rPr>
              <a:t>Securing Critical Infrastructures In The Financial Sector</a:t>
            </a:r>
            <a:br>
              <a:rPr lang="en-US" sz="4400" dirty="0">
                <a:solidFill>
                  <a:schemeClr val="bg1"/>
                </a:solidFill>
              </a:rPr>
            </a:br>
            <a:br>
              <a:rPr lang="en-US" sz="4400" dirty="0">
                <a:solidFill>
                  <a:schemeClr val="bg1"/>
                </a:solidFill>
              </a:rPr>
            </a:br>
            <a:br>
              <a:rPr lang="en-US" sz="4400" dirty="0">
                <a:solidFill>
                  <a:schemeClr val="bg1"/>
                </a:solidFill>
              </a:rPr>
            </a:br>
            <a:br>
              <a:rPr lang="en-US" sz="4400" dirty="0">
                <a:solidFill>
                  <a:schemeClr val="bg1"/>
                </a:solidFill>
              </a:rPr>
            </a:br>
            <a:r>
              <a:rPr lang="ro-RO" sz="1800" dirty="0">
                <a:solidFill>
                  <a:schemeClr val="bg1"/>
                </a:solidFill>
              </a:rPr>
              <a:t>ATM Network Protection</a:t>
            </a:r>
            <a:br>
              <a:rPr lang="ro-RO" sz="4400" dirty="0">
                <a:solidFill>
                  <a:schemeClr val="bg1"/>
                </a:solidFill>
              </a:rPr>
            </a:br>
            <a:br>
              <a:rPr lang="ro-RO" sz="4400" dirty="0">
                <a:solidFill>
                  <a:schemeClr val="bg1"/>
                </a:solidFill>
              </a:rPr>
            </a:br>
            <a:endParaRPr lang="en-US" sz="4300" dirty="0">
              <a:solidFill>
                <a:schemeClr val="bg1"/>
              </a:solidFill>
              <a:latin typeface="Carlito"/>
              <a:cs typeface="Carlito"/>
            </a:endParaRPr>
          </a:p>
        </p:txBody>
      </p:sp>
      <p:pic>
        <p:nvPicPr>
          <p:cNvPr id="9" name="Recorded Sound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57819" y="3824816"/>
            <a:ext cx="609600" cy="609600"/>
          </a:xfrm>
          <a:prstGeom prst="rect">
            <a:avLst/>
          </a:prstGeom>
        </p:spPr>
      </p:pic>
    </p:spTree>
    <p:extLst>
      <p:ext uri="{BB962C8B-B14F-4D97-AF65-F5344CB8AC3E}">
        <p14:creationId xmlns:p14="http://schemas.microsoft.com/office/powerpoint/2010/main" val="152098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8102" y="663575"/>
            <a:ext cx="7185713" cy="276999"/>
          </a:xfrm>
        </p:spPr>
        <p:txBody>
          <a:bodyPr/>
          <a:lstStyle/>
          <a:p>
            <a:r>
              <a:rPr lang="en-US" sz="2000" dirty="0">
                <a:solidFill>
                  <a:srgbClr val="002060"/>
                </a:solidFill>
                <a:latin typeface="Lato" panose="020B0604020202020204" charset="0"/>
              </a:rPr>
              <a:t>UC2 - Physical attack to the ATM </a:t>
            </a:r>
            <a:endParaRPr lang="ro-RO" sz="2000" dirty="0">
              <a:solidFill>
                <a:srgbClr val="002060"/>
              </a:solidFill>
              <a:latin typeface="Lato" panose="020B0604020202020204" charset="0"/>
            </a:endParaRPr>
          </a:p>
        </p:txBody>
      </p:sp>
      <p:sp>
        <p:nvSpPr>
          <p:cNvPr id="3" name="Content Placeholder 2"/>
          <p:cNvSpPr>
            <a:spLocks noGrp="1"/>
          </p:cNvSpPr>
          <p:nvPr>
            <p:ph idx="1"/>
          </p:nvPr>
        </p:nvSpPr>
        <p:spPr>
          <a:xfrm>
            <a:off x="752622" y="1090247"/>
            <a:ext cx="7927144" cy="1997611"/>
          </a:xfrm>
        </p:spPr>
        <p:txBody>
          <a:bodyPr/>
          <a:lstStyle/>
          <a:p>
            <a:r>
              <a:rPr lang="en-US" sz="1200" b="1" dirty="0">
                <a:solidFill>
                  <a:srgbClr val="002060"/>
                </a:solidFill>
                <a:latin typeface="Lato" panose="020B0604020202020204" charset="0"/>
              </a:rPr>
              <a:t>Scenario: </a:t>
            </a:r>
            <a:endParaRPr lang="en-US" sz="1200" dirty="0">
              <a:solidFill>
                <a:srgbClr val="002060"/>
              </a:solidFill>
              <a:latin typeface="Lato" panose="020B0604020202020204" charset="0"/>
            </a:endParaRPr>
          </a:p>
          <a:p>
            <a:pPr marL="0" indent="0">
              <a:buNone/>
            </a:pPr>
            <a:r>
              <a:rPr lang="en-US" sz="1200" dirty="0">
                <a:solidFill>
                  <a:srgbClr val="002060"/>
                </a:solidFill>
                <a:latin typeface="Lato" panose="020B0604020202020204" charset="0"/>
              </a:rPr>
              <a:t>Possible targeted attack to the </a:t>
            </a:r>
            <a:r>
              <a:rPr lang="en-US" sz="1200" b="1" dirty="0">
                <a:solidFill>
                  <a:srgbClr val="002060"/>
                </a:solidFill>
                <a:latin typeface="Lato" panose="020B0604020202020204" charset="0"/>
              </a:rPr>
              <a:t>ATM</a:t>
            </a:r>
            <a:r>
              <a:rPr lang="en-US" sz="1200" dirty="0">
                <a:solidFill>
                  <a:srgbClr val="002060"/>
                </a:solidFill>
                <a:latin typeface="Lato" panose="020B0604020202020204" charset="0"/>
              </a:rPr>
              <a:t> itself and its components,  blowing the ATM by gas insertion in the safe to steal the cash cassettes or taking the whole </a:t>
            </a:r>
            <a:r>
              <a:rPr lang="en-US" sz="1200" b="1" dirty="0">
                <a:solidFill>
                  <a:srgbClr val="002060"/>
                </a:solidFill>
                <a:latin typeface="Lato" panose="020B0604020202020204" charset="0"/>
              </a:rPr>
              <a:t>ATM</a:t>
            </a:r>
            <a:r>
              <a:rPr lang="en-US" sz="1200" dirty="0">
                <a:solidFill>
                  <a:srgbClr val="002060"/>
                </a:solidFill>
                <a:latin typeface="Lato" panose="020B0604020202020204" charset="0"/>
              </a:rPr>
              <a:t>.</a:t>
            </a:r>
            <a:endParaRPr lang="ro-RO" sz="1200" dirty="0">
              <a:solidFill>
                <a:srgbClr val="002060"/>
              </a:solidFill>
              <a:latin typeface="Lato" panose="020B0604020202020204" charset="0"/>
            </a:endParaRPr>
          </a:p>
          <a:p>
            <a:pPr marL="0" indent="0">
              <a:buNone/>
            </a:pPr>
            <a:r>
              <a:rPr lang="en-US" sz="1200" dirty="0" err="1">
                <a:solidFill>
                  <a:srgbClr val="002060"/>
                </a:solidFill>
                <a:latin typeface="Lato" panose="020B0604020202020204" charset="0"/>
              </a:rPr>
              <a:t>Th</a:t>
            </a:r>
            <a:r>
              <a:rPr lang="ro-RO" sz="1200" dirty="0">
                <a:solidFill>
                  <a:srgbClr val="002060"/>
                </a:solidFill>
                <a:latin typeface="Lato" panose="020B0604020202020204" charset="0"/>
              </a:rPr>
              <a:t>is</a:t>
            </a:r>
            <a:r>
              <a:rPr lang="en-US" sz="1200" dirty="0">
                <a:solidFill>
                  <a:srgbClr val="002060"/>
                </a:solidFill>
                <a:latin typeface="Lato" panose="020B0604020202020204" charset="0"/>
              </a:rPr>
              <a:t> Use </a:t>
            </a:r>
            <a:r>
              <a:rPr lang="ro-RO" sz="1200" dirty="0">
                <a:solidFill>
                  <a:srgbClr val="002060"/>
                </a:solidFill>
                <a:latin typeface="Lato" panose="020B0604020202020204" charset="0"/>
              </a:rPr>
              <a:t>C</a:t>
            </a:r>
            <a:r>
              <a:rPr lang="en-US" sz="1200" dirty="0" err="1">
                <a:solidFill>
                  <a:srgbClr val="002060"/>
                </a:solidFill>
                <a:latin typeface="Lato" panose="020B0604020202020204" charset="0"/>
              </a:rPr>
              <a:t>ase</a:t>
            </a:r>
            <a:r>
              <a:rPr lang="en-US" sz="1200" dirty="0">
                <a:solidFill>
                  <a:srgbClr val="002060"/>
                </a:solidFill>
                <a:latin typeface="Lato" panose="020B0604020202020204" charset="0"/>
              </a:rPr>
              <a:t> has 3 different sub-scenarios </a:t>
            </a:r>
            <a:r>
              <a:rPr lang="ro-RO" sz="1200" dirty="0">
                <a:solidFill>
                  <a:srgbClr val="002060"/>
                </a:solidFill>
                <a:latin typeface="Lato" panose="020B0604020202020204" charset="0"/>
              </a:rPr>
              <a:t>ilustrat</a:t>
            </a:r>
            <a:r>
              <a:rPr lang="en-US" sz="1200" dirty="0" err="1">
                <a:solidFill>
                  <a:srgbClr val="002060"/>
                </a:solidFill>
                <a:latin typeface="Lato" panose="020B0604020202020204" charset="0"/>
              </a:rPr>
              <a:t>ed</a:t>
            </a:r>
            <a:r>
              <a:rPr lang="en-US" sz="1200" dirty="0">
                <a:solidFill>
                  <a:srgbClr val="002060"/>
                </a:solidFill>
                <a:latin typeface="Lato" panose="020B0604020202020204" charset="0"/>
              </a:rPr>
              <a:t> below: </a:t>
            </a:r>
          </a:p>
          <a:p>
            <a:pPr marL="0" indent="0">
              <a:buNone/>
            </a:pPr>
            <a:r>
              <a:rPr lang="en-US" sz="1200" dirty="0">
                <a:solidFill>
                  <a:srgbClr val="002060"/>
                </a:solidFill>
                <a:latin typeface="Lato" panose="020B0604020202020204" charset="0"/>
              </a:rPr>
              <a:t> Sub-scenario (A): Attacker is installing a skimmer in the ATM Card reader </a:t>
            </a:r>
            <a:endParaRPr lang="ro-RO" sz="1200" dirty="0">
              <a:solidFill>
                <a:srgbClr val="002060"/>
              </a:solidFill>
              <a:latin typeface="Lato" panose="020B0604020202020204" charset="0"/>
            </a:endParaRPr>
          </a:p>
          <a:p>
            <a:pPr marL="0" indent="0">
              <a:buNone/>
            </a:pPr>
            <a:r>
              <a:rPr lang="en-US" sz="1200" dirty="0">
                <a:solidFill>
                  <a:srgbClr val="002060"/>
                </a:solidFill>
                <a:latin typeface="Lato" panose="020B0604020202020204" charset="0"/>
              </a:rPr>
              <a:t> Sub-scenario (B): ATM attack with a hammer - vandalism</a:t>
            </a:r>
          </a:p>
          <a:p>
            <a:pPr marL="0" indent="0">
              <a:buNone/>
            </a:pPr>
            <a:r>
              <a:rPr lang="en-US" sz="1200" dirty="0">
                <a:solidFill>
                  <a:srgbClr val="002060"/>
                </a:solidFill>
                <a:latin typeface="Lato" panose="020B0604020202020204" charset="0"/>
              </a:rPr>
              <a:t> Sub-scenario (C): ATM attack with gas – gas explosion in the ATM safe</a:t>
            </a:r>
          </a:p>
          <a:p>
            <a:pPr marL="0" indent="0">
              <a:buNone/>
            </a:pPr>
            <a:r>
              <a:rPr lang="en-US" sz="1200" dirty="0">
                <a:solidFill>
                  <a:srgbClr val="002060"/>
                </a:solidFill>
                <a:latin typeface="Lato" panose="020B0604020202020204" charset="0"/>
              </a:rPr>
              <a:t>The Access Control Probe detected the door, shock and gas events and pushed them to the </a:t>
            </a:r>
            <a:r>
              <a:rPr lang="en-US" sz="1200" dirty="0" err="1">
                <a:solidFill>
                  <a:srgbClr val="002060"/>
                </a:solidFill>
                <a:latin typeface="Lato" panose="020B0604020202020204" charset="0"/>
              </a:rPr>
              <a:t>Finsec</a:t>
            </a:r>
            <a:r>
              <a:rPr lang="en-US" sz="1200" dirty="0">
                <a:solidFill>
                  <a:srgbClr val="002060"/>
                </a:solidFill>
                <a:latin typeface="Lato" panose="020B0604020202020204" charset="0"/>
              </a:rPr>
              <a:t> Platform, these were mapped to attacks by the A</a:t>
            </a:r>
            <a:r>
              <a:rPr lang="ro-RO" sz="1200" dirty="0">
                <a:solidFill>
                  <a:srgbClr val="002060"/>
                </a:solidFill>
                <a:latin typeface="Lato" panose="020B0604020202020204" charset="0"/>
              </a:rPr>
              <a:t>nomaly </a:t>
            </a:r>
            <a:r>
              <a:rPr lang="en-US" sz="1200" dirty="0">
                <a:solidFill>
                  <a:srgbClr val="002060"/>
                </a:solidFill>
                <a:latin typeface="Lato" panose="020B0604020202020204" charset="0"/>
              </a:rPr>
              <a:t>D</a:t>
            </a:r>
            <a:r>
              <a:rPr lang="ro-RO" sz="1200" dirty="0">
                <a:solidFill>
                  <a:srgbClr val="002060"/>
                </a:solidFill>
                <a:latin typeface="Lato" panose="020B0604020202020204" charset="0"/>
              </a:rPr>
              <a:t>etection algorithm</a:t>
            </a:r>
            <a:r>
              <a:rPr lang="en-US" sz="1200" dirty="0">
                <a:solidFill>
                  <a:srgbClr val="002060"/>
                </a:solidFill>
                <a:latin typeface="Lato" panose="020B0604020202020204" charset="0"/>
              </a:rPr>
              <a:t>.</a:t>
            </a:r>
          </a:p>
          <a:p>
            <a:pPr marL="0" indent="0">
              <a:buNone/>
            </a:pPr>
            <a:endParaRPr lang="ro-RO" sz="1200" dirty="0">
              <a:solidFill>
                <a:srgbClr val="002060"/>
              </a:solidFill>
              <a:latin typeface="Lato" panose="020B0604020202020204" charset="0"/>
            </a:endParaRPr>
          </a:p>
          <a:p>
            <a:pPr marL="0" indent="0">
              <a:buNone/>
            </a:pPr>
            <a:endParaRPr lang="en-US" dirty="0"/>
          </a:p>
        </p:txBody>
      </p:sp>
      <p:pic>
        <p:nvPicPr>
          <p:cNvPr id="8" name="Picture 7"/>
          <p:cNvPicPr>
            <a:picLocks noChangeAspect="1"/>
          </p:cNvPicPr>
          <p:nvPr/>
        </p:nvPicPr>
        <p:blipFill>
          <a:blip r:embed="rId4"/>
          <a:stretch>
            <a:fillRect/>
          </a:stretch>
        </p:blipFill>
        <p:spPr>
          <a:xfrm>
            <a:off x="752623" y="3087859"/>
            <a:ext cx="1814732" cy="1814732"/>
          </a:xfrm>
          <a:prstGeom prst="rect">
            <a:avLst/>
          </a:prstGeom>
        </p:spPr>
      </p:pic>
      <p:pic>
        <p:nvPicPr>
          <p:cNvPr id="9" name="Picture 8"/>
          <p:cNvPicPr>
            <a:picLocks noChangeAspect="1"/>
          </p:cNvPicPr>
          <p:nvPr/>
        </p:nvPicPr>
        <p:blipFill>
          <a:blip r:embed="rId5"/>
          <a:stretch>
            <a:fillRect/>
          </a:stretch>
        </p:blipFill>
        <p:spPr>
          <a:xfrm>
            <a:off x="2645954" y="3087859"/>
            <a:ext cx="3621204" cy="1814732"/>
          </a:xfrm>
          <a:prstGeom prst="rect">
            <a:avLst/>
          </a:prstGeom>
        </p:spPr>
      </p:pic>
      <p:pic>
        <p:nvPicPr>
          <p:cNvPr id="10" name="Picture 9"/>
          <p:cNvPicPr>
            <a:picLocks noChangeAspect="1"/>
          </p:cNvPicPr>
          <p:nvPr/>
        </p:nvPicPr>
        <p:blipFill>
          <a:blip r:embed="rId6"/>
          <a:stretch>
            <a:fillRect/>
          </a:stretch>
        </p:blipFill>
        <p:spPr>
          <a:xfrm rot="10800000" flipV="1">
            <a:off x="6369462" y="3087858"/>
            <a:ext cx="2208000" cy="1814732"/>
          </a:xfrm>
          <a:prstGeom prst="rect">
            <a:avLst/>
          </a:prstGeom>
        </p:spPr>
      </p:pic>
      <p:pic>
        <p:nvPicPr>
          <p:cNvPr id="4" name="Recorded Sound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67862" y="1847003"/>
            <a:ext cx="609600" cy="609600"/>
          </a:xfrm>
          <a:prstGeom prst="rect">
            <a:avLst/>
          </a:prstGeom>
        </p:spPr>
      </p:pic>
    </p:spTree>
    <p:extLst>
      <p:ext uri="{BB962C8B-B14F-4D97-AF65-F5344CB8AC3E}">
        <p14:creationId xmlns:p14="http://schemas.microsoft.com/office/powerpoint/2010/main" val="36986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8102" y="663575"/>
            <a:ext cx="7185713" cy="276999"/>
          </a:xfrm>
        </p:spPr>
        <p:txBody>
          <a:bodyPr/>
          <a:lstStyle/>
          <a:p>
            <a:r>
              <a:rPr lang="en-US" sz="2000" dirty="0">
                <a:solidFill>
                  <a:srgbClr val="002060"/>
                </a:solidFill>
                <a:latin typeface="Lato" panose="020B0604020202020204" charset="0"/>
              </a:rPr>
              <a:t>UC3 – Loitering</a:t>
            </a:r>
            <a:endParaRPr lang="ro-RO" sz="2000" dirty="0">
              <a:solidFill>
                <a:srgbClr val="002060"/>
              </a:solidFill>
              <a:latin typeface="Lato" panose="020B0604020202020204" charset="0"/>
            </a:endParaRPr>
          </a:p>
        </p:txBody>
      </p:sp>
      <p:sp>
        <p:nvSpPr>
          <p:cNvPr id="3" name="Content Placeholder 2"/>
          <p:cNvSpPr>
            <a:spLocks noGrp="1"/>
          </p:cNvSpPr>
          <p:nvPr>
            <p:ph idx="1"/>
          </p:nvPr>
        </p:nvSpPr>
        <p:spPr>
          <a:xfrm>
            <a:off x="660140" y="1130082"/>
            <a:ext cx="7821636" cy="1588127"/>
          </a:xfrm>
        </p:spPr>
        <p:txBody>
          <a:bodyPr/>
          <a:lstStyle/>
          <a:p>
            <a:r>
              <a:rPr lang="en-US" b="1" dirty="0">
                <a:solidFill>
                  <a:srgbClr val="002060"/>
                </a:solidFill>
                <a:latin typeface="Lato" panose="020B0604020202020204" charset="0"/>
              </a:rPr>
              <a:t>Scenario: </a:t>
            </a:r>
            <a:endParaRPr lang="en-US" dirty="0">
              <a:solidFill>
                <a:srgbClr val="002060"/>
              </a:solidFill>
              <a:latin typeface="Lato" panose="020B0604020202020204" charset="0"/>
            </a:endParaRPr>
          </a:p>
          <a:p>
            <a:pPr marL="0" indent="0">
              <a:buNone/>
            </a:pPr>
            <a:r>
              <a:rPr lang="en-US" dirty="0">
                <a:solidFill>
                  <a:srgbClr val="002060"/>
                </a:solidFill>
                <a:latin typeface="Lato" panose="020B0604020202020204"/>
              </a:rPr>
              <a:t>Loitering is the act of remaining in the vicinity of the ATM for a prolonged time, without any apparent purpose. The Loitering attack scenario consist in identifying person(s) that performs activity in the vicinity of the ATM without using the ATM.</a:t>
            </a:r>
            <a:endParaRPr lang="ro-RO" dirty="0">
              <a:solidFill>
                <a:srgbClr val="002060"/>
              </a:solidFill>
              <a:latin typeface="Lato" panose="020B0604020202020204"/>
            </a:endParaRPr>
          </a:p>
          <a:p>
            <a:pPr marL="0" indent="0">
              <a:buNone/>
            </a:pPr>
            <a:r>
              <a:rPr lang="en-US" dirty="0">
                <a:solidFill>
                  <a:srgbClr val="002060"/>
                </a:solidFill>
                <a:latin typeface="Lato" panose="020B0604020202020204"/>
              </a:rPr>
              <a:t>CCTV detected person(s) entering ATM  zone and remaining in the zone. These were mapped to attacks by the P</a:t>
            </a:r>
            <a:r>
              <a:rPr lang="ro-RO" dirty="0">
                <a:solidFill>
                  <a:srgbClr val="002060"/>
                </a:solidFill>
                <a:latin typeface="Lato" panose="020B0604020202020204"/>
              </a:rPr>
              <a:t>redictive Analitics algorithm</a:t>
            </a:r>
            <a:r>
              <a:rPr lang="en-US" dirty="0">
                <a:solidFill>
                  <a:srgbClr val="002060"/>
                </a:solidFill>
                <a:latin typeface="Lato" panose="020B0604020202020204"/>
              </a:rPr>
              <a:t>.</a:t>
            </a:r>
            <a:endParaRPr lang="ro-RO" dirty="0">
              <a:solidFill>
                <a:srgbClr val="002060"/>
              </a:solidFill>
              <a:latin typeface="Lato" panose="020B0604020202020204" charset="0"/>
            </a:endParaRPr>
          </a:p>
          <a:p>
            <a:pPr marL="0" indent="0">
              <a:buNone/>
            </a:pPr>
            <a:endParaRPr lang="en-US" dirty="0"/>
          </a:p>
        </p:txBody>
      </p:sp>
      <p:pic>
        <p:nvPicPr>
          <p:cNvPr id="4" name="Picture 3"/>
          <p:cNvPicPr/>
          <p:nvPr/>
        </p:nvPicPr>
        <p:blipFill>
          <a:blip r:embed="rId6"/>
          <a:stretch>
            <a:fillRect/>
          </a:stretch>
        </p:blipFill>
        <p:spPr>
          <a:xfrm>
            <a:off x="854539" y="2497013"/>
            <a:ext cx="2948223" cy="2433711"/>
          </a:xfrm>
          <a:prstGeom prst="rect">
            <a:avLst/>
          </a:prstGeom>
        </p:spPr>
      </p:pic>
      <p:pic>
        <p:nvPicPr>
          <p:cNvPr id="5" name="loiter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233451" y="2497014"/>
            <a:ext cx="4320594" cy="2433710"/>
          </a:xfrm>
          <a:prstGeom prst="rect">
            <a:avLst/>
          </a:prstGeom>
        </p:spPr>
      </p:pic>
      <p:pic>
        <p:nvPicPr>
          <p:cNvPr id="6" name="Recorded Sound1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176976" y="635774"/>
            <a:ext cx="609600" cy="609600"/>
          </a:xfrm>
          <a:prstGeom prst="rect">
            <a:avLst/>
          </a:prstGeom>
        </p:spPr>
      </p:pic>
    </p:spTree>
    <p:extLst>
      <p:ext uri="{BB962C8B-B14F-4D97-AF65-F5344CB8AC3E}">
        <p14:creationId xmlns:p14="http://schemas.microsoft.com/office/powerpoint/2010/main" val="332062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audio>
              <p:cMediaNode vol="80000" numSld="999">
                <p:cTn id="13"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8102" y="663575"/>
            <a:ext cx="7185713" cy="249299"/>
          </a:xfrm>
        </p:spPr>
        <p:txBody>
          <a:bodyPr/>
          <a:lstStyle/>
          <a:p>
            <a:r>
              <a:rPr lang="en-US" sz="1800" dirty="0">
                <a:solidFill>
                  <a:srgbClr val="002060"/>
                </a:solidFill>
                <a:latin typeface="Lato" panose="020B0604020202020204" charset="0"/>
              </a:rPr>
              <a:t>UC4 - Cyberattack such as malware to the ATM-PC or the network</a:t>
            </a:r>
          </a:p>
        </p:txBody>
      </p:sp>
      <p:sp>
        <p:nvSpPr>
          <p:cNvPr id="3" name="Content Placeholder 2"/>
          <p:cNvSpPr>
            <a:spLocks noGrp="1"/>
          </p:cNvSpPr>
          <p:nvPr>
            <p:ph idx="1"/>
          </p:nvPr>
        </p:nvSpPr>
        <p:spPr>
          <a:xfrm>
            <a:off x="569742" y="1179318"/>
            <a:ext cx="8117058" cy="2372957"/>
          </a:xfrm>
        </p:spPr>
        <p:txBody>
          <a:bodyPr/>
          <a:lstStyle/>
          <a:p>
            <a:pPr>
              <a:spcAft>
                <a:spcPts val="600"/>
              </a:spcAft>
            </a:pPr>
            <a:r>
              <a:rPr lang="en-US" b="1" dirty="0">
                <a:solidFill>
                  <a:srgbClr val="002060"/>
                </a:solidFill>
                <a:latin typeface="Lato" panose="020B0604020202020204" charset="0"/>
              </a:rPr>
              <a:t>Scenario: </a:t>
            </a:r>
          </a:p>
          <a:p>
            <a:pPr marL="0" indent="0">
              <a:spcAft>
                <a:spcPts val="600"/>
              </a:spcAft>
              <a:buNone/>
            </a:pPr>
            <a:r>
              <a:rPr lang="en-US" sz="1100" dirty="0">
                <a:solidFill>
                  <a:srgbClr val="002060"/>
                </a:solidFill>
                <a:latin typeface="Lato" panose="020B0604020202020204" charset="0"/>
                <a:ea typeface="Calibri" panose="020F0502020204030204" pitchFamily="34" charset="0"/>
              </a:rPr>
              <a:t>Attackers forced to open the ATM cabinet door, or drilled the </a:t>
            </a:r>
            <a:r>
              <a:rPr lang="ro-RO" sz="1100" dirty="0">
                <a:solidFill>
                  <a:srgbClr val="002060"/>
                </a:solidFill>
                <a:latin typeface="Lato" panose="020B0604020202020204" charset="0"/>
                <a:ea typeface="Calibri" panose="020F0502020204030204" pitchFamily="34" charset="0"/>
              </a:rPr>
              <a:t>ATM</a:t>
            </a:r>
            <a:r>
              <a:rPr lang="en-US" sz="1100" dirty="0">
                <a:solidFill>
                  <a:srgbClr val="002060"/>
                </a:solidFill>
                <a:latin typeface="Lato" panose="020B0604020202020204" charset="0"/>
                <a:ea typeface="Calibri" panose="020F0502020204030204" pitchFamily="34" charset="0"/>
              </a:rPr>
              <a:t> panel in order to insert a memory stick in ATM-PC </a:t>
            </a:r>
            <a:r>
              <a:rPr lang="en-US" sz="1100" dirty="0" err="1">
                <a:solidFill>
                  <a:srgbClr val="002060"/>
                </a:solidFill>
                <a:latin typeface="Lato" panose="020B0604020202020204" charset="0"/>
                <a:ea typeface="Calibri" panose="020F0502020204030204" pitchFamily="34" charset="0"/>
              </a:rPr>
              <a:t>usb</a:t>
            </a:r>
            <a:r>
              <a:rPr lang="en-US" sz="1100" dirty="0">
                <a:solidFill>
                  <a:srgbClr val="002060"/>
                </a:solidFill>
                <a:latin typeface="Lato" panose="020B0604020202020204" charset="0"/>
                <a:ea typeface="Calibri" panose="020F0502020204030204" pitchFamily="34" charset="0"/>
              </a:rPr>
              <a:t> port.</a:t>
            </a:r>
            <a:r>
              <a:rPr lang="en-US" sz="1100" dirty="0">
                <a:solidFill>
                  <a:srgbClr val="002060"/>
                </a:solidFill>
                <a:latin typeface="Lato" panose="020B0604020202020204" charset="0"/>
              </a:rPr>
              <a:t> Injecting a Malware into ATM-PC (like </a:t>
            </a:r>
            <a:r>
              <a:rPr lang="en-US" sz="1100" dirty="0" err="1">
                <a:solidFill>
                  <a:srgbClr val="002060"/>
                </a:solidFill>
                <a:latin typeface="Lato" panose="020B0604020202020204" charset="0"/>
              </a:rPr>
              <a:t>Ploutus</a:t>
            </a:r>
            <a:r>
              <a:rPr lang="en-US" sz="1100" dirty="0">
                <a:solidFill>
                  <a:srgbClr val="002060"/>
                </a:solidFill>
                <a:latin typeface="Lato" panose="020B0604020202020204" charset="0"/>
              </a:rPr>
              <a:t>, </a:t>
            </a:r>
            <a:r>
              <a:rPr lang="en-US" sz="1100" dirty="0" err="1">
                <a:solidFill>
                  <a:srgbClr val="002060"/>
                </a:solidFill>
                <a:latin typeface="Lato" panose="020B0604020202020204" charset="0"/>
              </a:rPr>
              <a:t>Anunak</a:t>
            </a:r>
            <a:r>
              <a:rPr lang="en-US" sz="1100" dirty="0">
                <a:solidFill>
                  <a:srgbClr val="002060"/>
                </a:solidFill>
                <a:latin typeface="Lato" panose="020B0604020202020204" charset="0"/>
              </a:rPr>
              <a:t>/</a:t>
            </a:r>
            <a:r>
              <a:rPr lang="en-US" sz="1100" dirty="0" err="1">
                <a:solidFill>
                  <a:srgbClr val="002060"/>
                </a:solidFill>
                <a:latin typeface="Lato" panose="020B0604020202020204" charset="0"/>
              </a:rPr>
              <a:t>Carbanak</a:t>
            </a:r>
            <a:r>
              <a:rPr lang="en-US" sz="1100" dirty="0">
                <a:solidFill>
                  <a:srgbClr val="002060"/>
                </a:solidFill>
                <a:latin typeface="Lato" panose="020B0604020202020204" charset="0"/>
              </a:rPr>
              <a:t>, Cutlet Maker, SUCEFUL) and also install a physical device to get access to the ATM-PC or to get the data (pin no.) and </a:t>
            </a:r>
            <a:r>
              <a:rPr lang="en-US" sz="1100" dirty="0" err="1">
                <a:solidFill>
                  <a:srgbClr val="002060"/>
                </a:solidFill>
                <a:latin typeface="Lato" panose="020B0604020202020204" charset="0"/>
              </a:rPr>
              <a:t>physicaly</a:t>
            </a:r>
            <a:r>
              <a:rPr lang="en-US" sz="1100" dirty="0">
                <a:solidFill>
                  <a:srgbClr val="002060"/>
                </a:solidFill>
                <a:latin typeface="Lato" panose="020B0604020202020204" charset="0"/>
              </a:rPr>
              <a:t> copy (clone) the Card. Once an attacker gains access to a bank’s network, they can install malware from a remote location transforming the ATM into a slave machine. The final stage would be for the attacker to send instructions directly to the ATM, command it to dispense the money, and send other person (mule) to collect it.  </a:t>
            </a:r>
            <a:endParaRPr lang="ro-RO" sz="1100" dirty="0">
              <a:solidFill>
                <a:srgbClr val="002060"/>
              </a:solidFill>
              <a:latin typeface="Lato" panose="020B0604020202020204" charset="0"/>
            </a:endParaRPr>
          </a:p>
          <a:p>
            <a:pPr marL="0" indent="0">
              <a:spcAft>
                <a:spcPts val="600"/>
              </a:spcAft>
              <a:buNone/>
            </a:pPr>
            <a:r>
              <a:rPr lang="ro-RO" sz="1100" dirty="0">
                <a:solidFill>
                  <a:srgbClr val="002060"/>
                </a:solidFill>
                <a:latin typeface="Lato" panose="020B0604020202020204" charset="0"/>
              </a:rPr>
              <a:t>UC4 it’s a combination of </a:t>
            </a:r>
            <a:r>
              <a:rPr lang="en-US" sz="1100" dirty="0">
                <a:solidFill>
                  <a:srgbClr val="002060"/>
                </a:solidFill>
                <a:latin typeface="Lato" panose="020B0604020202020204" charset="0"/>
              </a:rPr>
              <a:t>Physical Attack (door and shock sensor</a:t>
            </a:r>
            <a:r>
              <a:rPr lang="ro-RO" sz="1100" dirty="0">
                <a:solidFill>
                  <a:srgbClr val="002060"/>
                </a:solidFill>
                <a:latin typeface="Lato" panose="020B0604020202020204" charset="0"/>
              </a:rPr>
              <a:t>s</a:t>
            </a:r>
            <a:r>
              <a:rPr lang="en-US" sz="1100" dirty="0">
                <a:solidFill>
                  <a:srgbClr val="002060"/>
                </a:solidFill>
                <a:latin typeface="Lato" panose="020B0604020202020204" charset="0"/>
              </a:rPr>
              <a:t>) </a:t>
            </a:r>
            <a:r>
              <a:rPr lang="ro-RO" sz="1100" dirty="0">
                <a:solidFill>
                  <a:srgbClr val="002060"/>
                </a:solidFill>
                <a:latin typeface="Lato" panose="020B0604020202020204" charset="0"/>
              </a:rPr>
              <a:t>followed</a:t>
            </a:r>
            <a:r>
              <a:rPr lang="en-US" sz="1100" dirty="0">
                <a:solidFill>
                  <a:srgbClr val="002060"/>
                </a:solidFill>
                <a:latin typeface="Lato" panose="020B0604020202020204" charset="0"/>
              </a:rPr>
              <a:t> immediately </a:t>
            </a:r>
            <a:r>
              <a:rPr lang="ro-RO" sz="1100" dirty="0">
                <a:solidFill>
                  <a:srgbClr val="002060"/>
                </a:solidFill>
                <a:latin typeface="Lato" panose="020B0604020202020204" charset="0"/>
              </a:rPr>
              <a:t>by a</a:t>
            </a:r>
            <a:r>
              <a:rPr lang="en-US" sz="1100" dirty="0">
                <a:solidFill>
                  <a:srgbClr val="002060"/>
                </a:solidFill>
                <a:latin typeface="Lato" panose="020B0604020202020204" charset="0"/>
              </a:rPr>
              <a:t> Cyber Attack</a:t>
            </a:r>
            <a:r>
              <a:rPr lang="ro-RO" sz="1100" dirty="0">
                <a:solidFill>
                  <a:srgbClr val="002060"/>
                </a:solidFill>
                <a:latin typeface="Lato" panose="020B0604020202020204" charset="0"/>
              </a:rPr>
              <a:t>. This scenario is designed to prove the a</a:t>
            </a:r>
            <a:r>
              <a:rPr lang="en-US" sz="1100" dirty="0">
                <a:solidFill>
                  <a:srgbClr val="002060"/>
                </a:solidFill>
                <a:latin typeface="Lato" panose="020B0604020202020204" charset="0"/>
              </a:rPr>
              <a:t>bi</a:t>
            </a:r>
            <a:r>
              <a:rPr lang="ro-RO" sz="1100" dirty="0">
                <a:solidFill>
                  <a:srgbClr val="002060"/>
                </a:solidFill>
                <a:latin typeface="Lato" panose="020B0604020202020204" charset="0"/>
              </a:rPr>
              <a:t>lt</a:t>
            </a:r>
            <a:r>
              <a:rPr lang="en-US" sz="1100" dirty="0">
                <a:solidFill>
                  <a:srgbClr val="002060"/>
                </a:solidFill>
                <a:latin typeface="Lato" panose="020B0604020202020204" charset="0"/>
              </a:rPr>
              <a:t>y of the FINSEC </a:t>
            </a:r>
            <a:r>
              <a:rPr lang="en-US" sz="1100" dirty="0" err="1">
                <a:solidFill>
                  <a:srgbClr val="002060"/>
                </a:solidFill>
                <a:latin typeface="Lato" panose="020B0604020202020204" charset="0"/>
              </a:rPr>
              <a:t>platfor</a:t>
            </a:r>
            <a:r>
              <a:rPr lang="ro-RO" sz="1100" dirty="0">
                <a:solidFill>
                  <a:srgbClr val="002060"/>
                </a:solidFill>
                <a:latin typeface="Lato" panose="020B0604020202020204" charset="0"/>
              </a:rPr>
              <a:t>m</a:t>
            </a:r>
            <a:r>
              <a:rPr lang="en-US" sz="1100" dirty="0">
                <a:solidFill>
                  <a:srgbClr val="002060"/>
                </a:solidFill>
                <a:latin typeface="Lato" panose="020B0604020202020204" charset="0"/>
              </a:rPr>
              <a:t> to detect cyber-physical attack</a:t>
            </a:r>
            <a:r>
              <a:rPr lang="ro-RO" sz="1100" dirty="0">
                <a:solidFill>
                  <a:srgbClr val="002060"/>
                </a:solidFill>
                <a:latin typeface="Lato" panose="020B0604020202020204" charset="0"/>
              </a:rPr>
              <a:t>s. </a:t>
            </a:r>
            <a:r>
              <a:rPr lang="en-US" sz="1100" dirty="0">
                <a:solidFill>
                  <a:srgbClr val="002060"/>
                </a:solidFill>
                <a:latin typeface="Lato" panose="020B0604020202020204" charset="0"/>
                <a:ea typeface="Calibri" panose="020F0502020204030204" pitchFamily="34" charset="0"/>
                <a:cs typeface="Calibri" panose="020F0502020204030204" pitchFamily="34" charset="0"/>
              </a:rPr>
              <a:t>This is a complex scenario were all the probes are involved and information </a:t>
            </a:r>
            <a:r>
              <a:rPr lang="ro-RO" sz="1100" dirty="0">
                <a:solidFill>
                  <a:srgbClr val="002060"/>
                </a:solidFill>
                <a:latin typeface="Lato" panose="020B0604020202020204" charset="0"/>
                <a:ea typeface="Calibri" panose="020F0502020204030204" pitchFamily="34" charset="0"/>
                <a:cs typeface="Calibri" panose="020F0502020204030204" pitchFamily="34" charset="0"/>
              </a:rPr>
              <a:t>is</a:t>
            </a:r>
            <a:r>
              <a:rPr lang="en-US" sz="1100" dirty="0">
                <a:solidFill>
                  <a:srgbClr val="002060"/>
                </a:solidFill>
                <a:latin typeface="Lato" panose="020B0604020202020204" charset="0"/>
                <a:ea typeface="Calibri" panose="020F0502020204030204" pitchFamily="34" charset="0"/>
                <a:cs typeface="Calibri" panose="020F0502020204030204" pitchFamily="34" charset="0"/>
              </a:rPr>
              <a:t> correlated from both cyber and physical domains. </a:t>
            </a:r>
            <a:r>
              <a:rPr lang="en-US" sz="1100" dirty="0">
                <a:solidFill>
                  <a:srgbClr val="002060"/>
                </a:solidFill>
                <a:latin typeface="Lato" panose="020B0604020202020204" charset="0"/>
              </a:rPr>
              <a:t>Each involved probe has detected the </a:t>
            </a:r>
            <a:r>
              <a:rPr lang="en-US" sz="1100" dirty="0" err="1">
                <a:solidFill>
                  <a:srgbClr val="002060"/>
                </a:solidFill>
                <a:latin typeface="Lato" panose="020B0604020202020204" charset="0"/>
              </a:rPr>
              <a:t>cor</a:t>
            </a:r>
            <a:r>
              <a:rPr lang="ro-RO" sz="1100" dirty="0">
                <a:solidFill>
                  <a:srgbClr val="002060"/>
                </a:solidFill>
                <a:latin typeface="Lato" panose="020B0604020202020204" charset="0"/>
              </a:rPr>
              <a:t>r</a:t>
            </a:r>
            <a:r>
              <a:rPr lang="en-US" sz="1100" dirty="0" err="1">
                <a:solidFill>
                  <a:srgbClr val="002060"/>
                </a:solidFill>
                <a:latin typeface="Lato" panose="020B0604020202020204" charset="0"/>
              </a:rPr>
              <a:t>esponding</a:t>
            </a:r>
            <a:r>
              <a:rPr lang="en-US" sz="1100" dirty="0">
                <a:solidFill>
                  <a:srgbClr val="002060"/>
                </a:solidFill>
                <a:latin typeface="Lato" panose="020B0604020202020204" charset="0"/>
              </a:rPr>
              <a:t> related events. </a:t>
            </a:r>
            <a:r>
              <a:rPr lang="ro-RO" sz="1100" dirty="0">
                <a:solidFill>
                  <a:srgbClr val="002060"/>
                </a:solidFill>
                <a:latin typeface="Lato" panose="020B0604020202020204" charset="0"/>
              </a:rPr>
              <a:t>T</a:t>
            </a:r>
            <a:r>
              <a:rPr lang="en-US" sz="1100" dirty="0" err="1">
                <a:solidFill>
                  <a:srgbClr val="002060"/>
                </a:solidFill>
                <a:latin typeface="Lato" panose="020B0604020202020204" charset="0"/>
              </a:rPr>
              <a:t>hese</a:t>
            </a:r>
            <a:r>
              <a:rPr lang="en-US" sz="1100" dirty="0">
                <a:solidFill>
                  <a:srgbClr val="002060"/>
                </a:solidFill>
                <a:latin typeface="Lato" panose="020B0604020202020204" charset="0"/>
              </a:rPr>
              <a:t> were mapped to attacks by the A</a:t>
            </a:r>
            <a:r>
              <a:rPr lang="ro-RO" sz="1100" dirty="0">
                <a:solidFill>
                  <a:srgbClr val="002060"/>
                </a:solidFill>
                <a:latin typeface="Lato" panose="020B0604020202020204" charset="0"/>
              </a:rPr>
              <a:t>nomaly </a:t>
            </a:r>
            <a:r>
              <a:rPr lang="en-US" sz="1100" dirty="0">
                <a:solidFill>
                  <a:srgbClr val="002060"/>
                </a:solidFill>
                <a:latin typeface="Lato" panose="020B0604020202020204" charset="0"/>
              </a:rPr>
              <a:t>D</a:t>
            </a:r>
            <a:r>
              <a:rPr lang="ro-RO" sz="1100" dirty="0">
                <a:solidFill>
                  <a:srgbClr val="002060"/>
                </a:solidFill>
                <a:latin typeface="Lato" panose="020B0604020202020204" charset="0"/>
              </a:rPr>
              <a:t>etection algorithm and t</a:t>
            </a:r>
            <a:r>
              <a:rPr lang="en-US" sz="1100" dirty="0">
                <a:solidFill>
                  <a:srgbClr val="002060"/>
                </a:solidFill>
                <a:latin typeface="Lato" panose="020B0604020202020204" charset="0"/>
              </a:rPr>
              <a:t>he FINSEC Platform  proved it’s intelligence by launching the shutdown command of the ATM in order to mitigate loss.</a:t>
            </a:r>
            <a:endParaRPr lang="ro-RO" sz="1100" b="1" dirty="0">
              <a:solidFill>
                <a:srgbClr val="002060"/>
              </a:solidFill>
              <a:latin typeface="Lato" panose="020B0604020202020204" charset="0"/>
            </a:endParaRPr>
          </a:p>
          <a:p>
            <a:pPr marL="0" indent="0">
              <a:buNone/>
            </a:pPr>
            <a:endParaRPr lang="en-US" dirty="0"/>
          </a:p>
        </p:txBody>
      </p:sp>
      <p:pic>
        <p:nvPicPr>
          <p:cNvPr id="4" name="Picture 2" descr="Image result for atm attack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4905" y="3272843"/>
            <a:ext cx="2565269" cy="16508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a:blip r:embed="rId5" cstate="print">
            <a:extLst>
              <a:ext uri="{28A0092B-C50C-407E-A947-70E740481C1C}">
                <a14:useLocalDpi xmlns:a14="http://schemas.microsoft.com/office/drawing/2010/main" val="0"/>
              </a:ext>
            </a:extLst>
          </a:blip>
          <a:stretch>
            <a:fillRect/>
          </a:stretch>
        </p:blipFill>
        <p:spPr>
          <a:xfrm>
            <a:off x="4628271" y="3272843"/>
            <a:ext cx="2342062" cy="1650848"/>
          </a:xfrm>
          <a:prstGeom prst="rect">
            <a:avLst/>
          </a:prstGeom>
        </p:spPr>
      </p:pic>
      <p:pic>
        <p:nvPicPr>
          <p:cNvPr id="7" name="Recorded Sound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65440" y="4098267"/>
            <a:ext cx="609600" cy="609600"/>
          </a:xfrm>
          <a:prstGeom prst="rect">
            <a:avLst/>
          </a:prstGeom>
        </p:spPr>
      </p:pic>
    </p:spTree>
    <p:extLst>
      <p:ext uri="{BB962C8B-B14F-4D97-AF65-F5344CB8AC3E}">
        <p14:creationId xmlns:p14="http://schemas.microsoft.com/office/powerpoint/2010/main" val="163627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8102" y="663575"/>
            <a:ext cx="7185713" cy="276999"/>
          </a:xfrm>
        </p:spPr>
        <p:txBody>
          <a:bodyPr/>
          <a:lstStyle/>
          <a:p>
            <a:r>
              <a:rPr lang="en-US" sz="2000" dirty="0">
                <a:solidFill>
                  <a:srgbClr val="002060"/>
                </a:solidFill>
                <a:latin typeface="Lato" panose="020B0604020202020204" charset="0"/>
              </a:rPr>
              <a:t>UC5 - Jackpotting with malicious software</a:t>
            </a:r>
          </a:p>
        </p:txBody>
      </p:sp>
      <p:sp>
        <p:nvSpPr>
          <p:cNvPr id="3" name="Content Placeholder 2"/>
          <p:cNvSpPr>
            <a:spLocks noGrp="1"/>
          </p:cNvSpPr>
          <p:nvPr>
            <p:ph idx="1"/>
          </p:nvPr>
        </p:nvSpPr>
        <p:spPr>
          <a:xfrm>
            <a:off x="562708" y="1005842"/>
            <a:ext cx="8152227" cy="2240613"/>
          </a:xfrm>
        </p:spPr>
        <p:txBody>
          <a:bodyPr/>
          <a:lstStyle/>
          <a:p>
            <a:r>
              <a:rPr lang="en-US" sz="1200" b="1" dirty="0">
                <a:solidFill>
                  <a:srgbClr val="002060"/>
                </a:solidFill>
                <a:latin typeface="Lato" panose="020B0604020202020204" charset="0"/>
              </a:rPr>
              <a:t>Scenario:</a:t>
            </a:r>
          </a:p>
          <a:p>
            <a:pPr marL="0" indent="0">
              <a:buSzPts val="2400"/>
              <a:buNone/>
            </a:pPr>
            <a:r>
              <a:rPr lang="en-US" sz="1200" dirty="0">
                <a:solidFill>
                  <a:srgbClr val="002060"/>
                </a:solidFill>
                <a:latin typeface="Lato" panose="020B0604020202020204"/>
                <a:cs typeface="Arial" panose="020B0604020202020204" pitchFamily="34" charset="0"/>
              </a:rPr>
              <a:t>Jackpotting - also known as “black box attack” - refer to attacks in which an ATM is manipulated to dispense all it’s cash. Attackers can take local control of an ATM and empty the cash cassettes. They can repeat the procedure in a loop until the ATM is empty of cash. </a:t>
            </a:r>
          </a:p>
          <a:p>
            <a:pPr marL="0" indent="0">
              <a:buSzPts val="2400"/>
              <a:buNone/>
            </a:pPr>
            <a:r>
              <a:rPr lang="en-US" sz="1200" dirty="0">
                <a:solidFill>
                  <a:srgbClr val="002060"/>
                </a:solidFill>
                <a:latin typeface="Lato" panose="020B0604020202020204"/>
              </a:rPr>
              <a:t>Attackers forced to open the ATM cabinet door, or already have the cabinet door key from an insider.</a:t>
            </a:r>
          </a:p>
          <a:p>
            <a:pPr marL="0" indent="0">
              <a:buNone/>
            </a:pPr>
            <a:r>
              <a:rPr lang="en-US" sz="1200" dirty="0">
                <a:solidFill>
                  <a:srgbClr val="002060"/>
                </a:solidFill>
                <a:latin typeface="Lato" panose="020B0604020202020204"/>
              </a:rPr>
              <a:t>This is also a complex scenario were all the probes are involved and information is correlated from both cyber and physical domains.</a:t>
            </a:r>
          </a:p>
          <a:p>
            <a:pPr marL="0" indent="0">
              <a:buNone/>
            </a:pPr>
            <a:r>
              <a:rPr lang="en-US" sz="1200" dirty="0">
                <a:solidFill>
                  <a:srgbClr val="002060"/>
                </a:solidFill>
                <a:latin typeface="Lato" panose="020B0604020202020204"/>
              </a:rPr>
              <a:t>Each involved probe has detected corresponding related events. </a:t>
            </a:r>
            <a:r>
              <a:rPr lang="ro-RO" sz="1200" dirty="0">
                <a:solidFill>
                  <a:srgbClr val="002060"/>
                </a:solidFill>
                <a:latin typeface="Lato" panose="020B0604020202020204" charset="0"/>
              </a:rPr>
              <a:t>T</a:t>
            </a:r>
            <a:r>
              <a:rPr lang="en-US" sz="1200" dirty="0" err="1">
                <a:solidFill>
                  <a:srgbClr val="002060"/>
                </a:solidFill>
                <a:latin typeface="Lato" panose="020B0604020202020204" charset="0"/>
              </a:rPr>
              <a:t>hese</a:t>
            </a:r>
            <a:r>
              <a:rPr lang="en-US" sz="1200" dirty="0">
                <a:solidFill>
                  <a:srgbClr val="002060"/>
                </a:solidFill>
                <a:latin typeface="Lato" panose="020B0604020202020204" charset="0"/>
              </a:rPr>
              <a:t> were mapped to attacks by the A</a:t>
            </a:r>
            <a:r>
              <a:rPr lang="ro-RO" sz="1200" dirty="0">
                <a:solidFill>
                  <a:srgbClr val="002060"/>
                </a:solidFill>
                <a:latin typeface="Lato" panose="020B0604020202020204" charset="0"/>
              </a:rPr>
              <a:t>nomaly </a:t>
            </a:r>
            <a:r>
              <a:rPr lang="en-US" sz="1200" dirty="0">
                <a:solidFill>
                  <a:srgbClr val="002060"/>
                </a:solidFill>
                <a:latin typeface="Lato" panose="020B0604020202020204" charset="0"/>
              </a:rPr>
              <a:t>D</a:t>
            </a:r>
            <a:r>
              <a:rPr lang="ro-RO" sz="1200" dirty="0">
                <a:solidFill>
                  <a:srgbClr val="002060"/>
                </a:solidFill>
                <a:latin typeface="Lato" panose="020B0604020202020204" charset="0"/>
              </a:rPr>
              <a:t>etection algorithm and t</a:t>
            </a:r>
            <a:r>
              <a:rPr lang="en-US" sz="1200" dirty="0">
                <a:solidFill>
                  <a:srgbClr val="002060"/>
                </a:solidFill>
                <a:latin typeface="Lato" panose="020B0604020202020204" charset="0"/>
              </a:rPr>
              <a:t>he FINSEC Platform  proved it’s intelligence by launching the shutdown command of the ATM in order to mitigate loss.</a:t>
            </a:r>
            <a:endParaRPr lang="ro-RO" sz="1200" dirty="0">
              <a:solidFill>
                <a:srgbClr val="002060"/>
              </a:solidFill>
              <a:latin typeface="Lato" panose="020B0604020202020204" charset="0"/>
            </a:endParaRPr>
          </a:p>
          <a:p>
            <a:pPr marL="0" indent="0">
              <a:buNone/>
            </a:pPr>
            <a:endParaRPr lang="en-US" dirty="0"/>
          </a:p>
        </p:txBody>
      </p:sp>
      <p:pic>
        <p:nvPicPr>
          <p:cNvPr id="4" name="Picture 6"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8329" y="2998383"/>
            <a:ext cx="2912371" cy="19112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4846320" y="2782951"/>
            <a:ext cx="1964996" cy="2126674"/>
          </a:xfrm>
          <a:prstGeom prst="rect">
            <a:avLst/>
          </a:prstGeom>
        </p:spPr>
      </p:pic>
      <p:pic>
        <p:nvPicPr>
          <p:cNvPr id="8" name="Recorded Sound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5335" y="3846288"/>
            <a:ext cx="609600" cy="609600"/>
          </a:xfrm>
          <a:prstGeom prst="rect">
            <a:avLst/>
          </a:prstGeom>
        </p:spPr>
      </p:pic>
    </p:spTree>
    <p:extLst>
      <p:ext uri="{BB962C8B-B14F-4D97-AF65-F5344CB8AC3E}">
        <p14:creationId xmlns:p14="http://schemas.microsoft.com/office/powerpoint/2010/main" val="339823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8102" y="663575"/>
            <a:ext cx="7185713" cy="276999"/>
          </a:xfrm>
        </p:spPr>
        <p:txBody>
          <a:bodyPr/>
          <a:lstStyle/>
          <a:p>
            <a:r>
              <a:rPr lang="ro-RO" sz="2000" dirty="0">
                <a:solidFill>
                  <a:srgbClr val="002060"/>
                </a:solidFill>
                <a:latin typeface="Lato" panose="020B0604020202020204" charset="0"/>
              </a:rPr>
              <a:t>Contributors</a:t>
            </a:r>
            <a:endParaRPr lang="en-US" sz="2000" dirty="0">
              <a:solidFill>
                <a:srgbClr val="002060"/>
              </a:solidFill>
              <a:latin typeface="Lato" panose="020B0604020202020204" charset="0"/>
            </a:endParaRPr>
          </a:p>
        </p:txBody>
      </p:sp>
      <p:sp>
        <p:nvSpPr>
          <p:cNvPr id="3" name="Content Placeholder 2"/>
          <p:cNvSpPr>
            <a:spLocks noGrp="1"/>
          </p:cNvSpPr>
          <p:nvPr>
            <p:ph idx="1"/>
          </p:nvPr>
        </p:nvSpPr>
        <p:spPr>
          <a:xfrm>
            <a:off x="978102" y="1167618"/>
            <a:ext cx="7185713" cy="3291157"/>
          </a:xfrm>
        </p:spPr>
        <p:txBody>
          <a:bodyPr/>
          <a:lstStyle/>
          <a:p>
            <a:pPr marL="237061" lvl="0" indent="-237061" defTabSz="914377">
              <a:spcBef>
                <a:spcPts val="800"/>
              </a:spcBef>
              <a:buClrTx/>
              <a:defRPr/>
            </a:pPr>
            <a:r>
              <a:rPr lang="ro-RO" sz="1600" dirty="0">
                <a:solidFill>
                  <a:srgbClr val="002060"/>
                </a:solidFill>
                <a:latin typeface="Lato" panose="020B0604020202020204" charset="0"/>
              </a:rPr>
              <a:t>T</a:t>
            </a:r>
            <a:r>
              <a:rPr lang="en-US" sz="1600" dirty="0">
                <a:solidFill>
                  <a:srgbClr val="002060"/>
                </a:solidFill>
                <a:latin typeface="Lato" panose="020B0604020202020204" charset="0"/>
              </a:rPr>
              <a:t>he technological partners involved in the Use Cases leaded by </a:t>
            </a:r>
            <a:r>
              <a:rPr lang="en-US" sz="1600" b="1" dirty="0">
                <a:solidFill>
                  <a:srgbClr val="002060"/>
                </a:solidFill>
                <a:latin typeface="Lato" panose="020B0604020202020204" charset="0"/>
              </a:rPr>
              <a:t>SIBS Romania </a:t>
            </a:r>
            <a:r>
              <a:rPr lang="en-US" sz="1600" dirty="0">
                <a:solidFill>
                  <a:srgbClr val="002060"/>
                </a:solidFill>
                <a:latin typeface="Lato" panose="020B0604020202020204" charset="0"/>
              </a:rPr>
              <a:t>regarding ATM cyber-physical protection</a:t>
            </a:r>
            <a:r>
              <a:rPr lang="ro-RO" sz="1600" dirty="0">
                <a:solidFill>
                  <a:srgbClr val="002060"/>
                </a:solidFill>
                <a:latin typeface="Lato" panose="020B0604020202020204" charset="0"/>
              </a:rPr>
              <a:t> are</a:t>
            </a:r>
            <a:r>
              <a:rPr lang="en-US" sz="1600" dirty="0">
                <a:solidFill>
                  <a:srgbClr val="002060"/>
                </a:solidFill>
                <a:latin typeface="Lato" panose="020B0604020202020204" charset="0"/>
              </a:rPr>
              <a:t>:</a:t>
            </a:r>
          </a:p>
          <a:p>
            <a:pPr marL="482588" lvl="1" indent="-245527" defTabSz="914377">
              <a:spcBef>
                <a:spcPts val="800"/>
              </a:spcBef>
              <a:buClrTx/>
              <a:defRPr/>
            </a:pPr>
            <a:r>
              <a:rPr lang="en-US" sz="1600" b="1" dirty="0">
                <a:solidFill>
                  <a:srgbClr val="002060"/>
                </a:solidFill>
                <a:latin typeface="Lato" panose="020B0604020202020204" charset="0"/>
              </a:rPr>
              <a:t>SIBS </a:t>
            </a:r>
            <a:r>
              <a:rPr lang="en-US" sz="1600" dirty="0">
                <a:solidFill>
                  <a:srgbClr val="002060"/>
                </a:solidFill>
                <a:latin typeface="Lato" panose="020B0604020202020204" charset="0"/>
              </a:rPr>
              <a:t>– U</a:t>
            </a:r>
            <a:r>
              <a:rPr lang="ro-RO" sz="1600" dirty="0">
                <a:solidFill>
                  <a:srgbClr val="002060"/>
                </a:solidFill>
                <a:latin typeface="Lato" panose="020B0604020202020204" charset="0"/>
              </a:rPr>
              <a:t>se </a:t>
            </a:r>
            <a:r>
              <a:rPr lang="en-US" sz="1600" dirty="0">
                <a:solidFill>
                  <a:srgbClr val="002060"/>
                </a:solidFill>
                <a:latin typeface="Lato" panose="020B0604020202020204" charset="0"/>
              </a:rPr>
              <a:t>C</a:t>
            </a:r>
            <a:r>
              <a:rPr lang="ro-RO" sz="1600" dirty="0">
                <a:solidFill>
                  <a:srgbClr val="002060"/>
                </a:solidFill>
                <a:latin typeface="Lato" panose="020B0604020202020204" charset="0"/>
              </a:rPr>
              <a:t>ase</a:t>
            </a:r>
            <a:r>
              <a:rPr lang="en-US" sz="1600" dirty="0">
                <a:solidFill>
                  <a:srgbClr val="002060"/>
                </a:solidFill>
                <a:latin typeface="Lato" panose="020B0604020202020204" charset="0"/>
              </a:rPr>
              <a:t> leader</a:t>
            </a:r>
            <a:r>
              <a:rPr lang="ro-RO" sz="1600" dirty="0">
                <a:solidFill>
                  <a:srgbClr val="002060"/>
                </a:solidFill>
                <a:latin typeface="Lato" panose="020B0604020202020204" charset="0"/>
              </a:rPr>
              <a:t> - </a:t>
            </a:r>
            <a:r>
              <a:rPr lang="en-US" sz="1600" b="1" dirty="0">
                <a:solidFill>
                  <a:srgbClr val="002060"/>
                </a:solidFill>
                <a:latin typeface="Lato" panose="020B0604020202020204" charset="0"/>
              </a:rPr>
              <a:t>SIBS</a:t>
            </a:r>
            <a:r>
              <a:rPr lang="en-US" sz="1600" dirty="0">
                <a:solidFill>
                  <a:srgbClr val="002060"/>
                </a:solidFill>
                <a:latin typeface="Lato" panose="020B0604020202020204" charset="0"/>
              </a:rPr>
              <a:t> is involved in the technical requirements definition for the ATM protection. 	</a:t>
            </a:r>
          </a:p>
          <a:p>
            <a:pPr marL="482588" lvl="1" indent="-245527" defTabSz="914377">
              <a:spcBef>
                <a:spcPts val="800"/>
              </a:spcBef>
              <a:buClrTx/>
              <a:defRPr/>
            </a:pPr>
            <a:r>
              <a:rPr lang="en-US" sz="1600" b="1" dirty="0">
                <a:solidFill>
                  <a:srgbClr val="002060"/>
                </a:solidFill>
                <a:latin typeface="Lato" panose="020B0604020202020204" charset="0"/>
              </a:rPr>
              <a:t>IBM</a:t>
            </a:r>
            <a:r>
              <a:rPr lang="en-US" sz="1600" dirty="0">
                <a:solidFill>
                  <a:srgbClr val="002060"/>
                </a:solidFill>
                <a:latin typeface="Lato" panose="020B0604020202020204" charset="0"/>
              </a:rPr>
              <a:t>: cyber threat detection</a:t>
            </a:r>
            <a:r>
              <a:rPr lang="ro-RO" sz="1600" dirty="0">
                <a:solidFill>
                  <a:srgbClr val="002060"/>
                </a:solidFill>
                <a:latin typeface="Lato" panose="020B0604020202020204" charset="0"/>
              </a:rPr>
              <a:t> - </a:t>
            </a:r>
            <a:r>
              <a:rPr lang="en-US" sz="1600" b="1" dirty="0">
                <a:solidFill>
                  <a:srgbClr val="002060"/>
                </a:solidFill>
                <a:latin typeface="Lato" panose="020B0604020202020204" charset="0"/>
              </a:rPr>
              <a:t>IBM</a:t>
            </a:r>
            <a:r>
              <a:rPr lang="en-US" sz="1600" dirty="0">
                <a:solidFill>
                  <a:srgbClr val="002060"/>
                </a:solidFill>
                <a:latin typeface="Lato" panose="020B0604020202020204" charset="0"/>
              </a:rPr>
              <a:t> is providing expertise in anomaly detection technology to the financial domain and the use-cases of the project</a:t>
            </a:r>
            <a:r>
              <a:rPr lang="ro-RO" sz="1600" dirty="0">
                <a:solidFill>
                  <a:srgbClr val="002060"/>
                </a:solidFill>
                <a:latin typeface="Lato" panose="020B0604020202020204" charset="0"/>
              </a:rPr>
              <a:t>.</a:t>
            </a:r>
            <a:r>
              <a:rPr lang="en-US" sz="1600" dirty="0">
                <a:solidFill>
                  <a:srgbClr val="002060"/>
                </a:solidFill>
                <a:latin typeface="Lato" panose="020B0604020202020204" charset="0"/>
              </a:rPr>
              <a:t>	</a:t>
            </a:r>
          </a:p>
          <a:p>
            <a:pPr marL="482588" lvl="1" indent="-245527" defTabSz="914377">
              <a:spcBef>
                <a:spcPts val="800"/>
              </a:spcBef>
              <a:buClrTx/>
              <a:defRPr/>
            </a:pPr>
            <a:r>
              <a:rPr lang="en-US" sz="1600" b="1" dirty="0">
                <a:solidFill>
                  <a:srgbClr val="002060"/>
                </a:solidFill>
                <a:latin typeface="Lato" panose="020B0604020202020204" charset="0"/>
              </a:rPr>
              <a:t>UTI</a:t>
            </a:r>
            <a:r>
              <a:rPr lang="en-US" sz="1600" dirty="0">
                <a:solidFill>
                  <a:srgbClr val="002060"/>
                </a:solidFill>
                <a:latin typeface="Lato" panose="020B0604020202020204" charset="0"/>
              </a:rPr>
              <a:t>: physical attack detection</a:t>
            </a:r>
            <a:r>
              <a:rPr lang="ro-RO" sz="1600" dirty="0">
                <a:solidFill>
                  <a:srgbClr val="002060"/>
                </a:solidFill>
                <a:latin typeface="Lato" panose="020B0604020202020204" charset="0"/>
              </a:rPr>
              <a:t> - </a:t>
            </a:r>
            <a:r>
              <a:rPr lang="en-US" sz="1600" b="1" dirty="0">
                <a:solidFill>
                  <a:srgbClr val="002060"/>
                </a:solidFill>
                <a:latin typeface="Lato" panose="020B0604020202020204" charset="0"/>
              </a:rPr>
              <a:t>UTI</a:t>
            </a:r>
            <a:r>
              <a:rPr lang="en-US" sz="1600" dirty="0">
                <a:solidFill>
                  <a:srgbClr val="002060"/>
                </a:solidFill>
                <a:latin typeface="Lato" panose="020B0604020202020204" charset="0"/>
              </a:rPr>
              <a:t> is contributing in developing a Cyber-physical Security Management Appliance for the protection of ATM networks. 	</a:t>
            </a:r>
          </a:p>
          <a:p>
            <a:pPr marL="482588" lvl="1" indent="-245527" defTabSz="914377">
              <a:spcBef>
                <a:spcPts val="800"/>
              </a:spcBef>
              <a:buClrTx/>
              <a:defRPr/>
            </a:pPr>
            <a:r>
              <a:rPr lang="en-US" sz="1600" b="1" dirty="0">
                <a:solidFill>
                  <a:srgbClr val="002060"/>
                </a:solidFill>
                <a:latin typeface="Lato" panose="020B0604020202020204" charset="0"/>
              </a:rPr>
              <a:t>Fujitsu</a:t>
            </a:r>
            <a:r>
              <a:rPr lang="en-US" sz="1600" dirty="0">
                <a:solidFill>
                  <a:srgbClr val="002060"/>
                </a:solidFill>
                <a:latin typeface="Lato" panose="020B0604020202020204" charset="0"/>
              </a:rPr>
              <a:t>: Video Analytics</a:t>
            </a:r>
            <a:r>
              <a:rPr lang="ro-RO" sz="1600" dirty="0">
                <a:solidFill>
                  <a:srgbClr val="002060"/>
                </a:solidFill>
                <a:latin typeface="Lato" panose="020B0604020202020204" charset="0"/>
              </a:rPr>
              <a:t> - </a:t>
            </a:r>
            <a:r>
              <a:rPr lang="en-US" sz="1600" b="1" dirty="0">
                <a:solidFill>
                  <a:srgbClr val="002060"/>
                </a:solidFill>
                <a:latin typeface="Lato" panose="020B0604020202020204" charset="0"/>
              </a:rPr>
              <a:t>FUJITSU</a:t>
            </a:r>
            <a:r>
              <a:rPr lang="en-US" sz="1600" dirty="0">
                <a:solidFill>
                  <a:srgbClr val="002060"/>
                </a:solidFill>
                <a:latin typeface="Lato" panose="020B0604020202020204" charset="0"/>
              </a:rPr>
              <a:t> is providing its expertise in the area of CCTV evaluation based on image processing, analytics and AI covering physical security topics protecting ATMs and branch offices. </a:t>
            </a:r>
            <a:endParaRPr lang="en-US" sz="1600" kern="0" dirty="0">
              <a:solidFill>
                <a:srgbClr val="002060"/>
              </a:solidFill>
              <a:latin typeface="Lato" panose="020B0604020202020204" charset="0"/>
            </a:endParaRPr>
          </a:p>
        </p:txBody>
      </p:sp>
      <p:pic>
        <p:nvPicPr>
          <p:cNvPr id="4" name="Recorded Sound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63815" y="4076219"/>
            <a:ext cx="609600" cy="609600"/>
          </a:xfrm>
          <a:prstGeom prst="rect">
            <a:avLst/>
          </a:prstGeom>
        </p:spPr>
      </p:pic>
    </p:spTree>
    <p:extLst>
      <p:ext uri="{BB962C8B-B14F-4D97-AF65-F5344CB8AC3E}">
        <p14:creationId xmlns:p14="http://schemas.microsoft.com/office/powerpoint/2010/main" val="130853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62144868-BBB5-434A-A523-5447CC216B44}"/>
              </a:ext>
            </a:extLst>
          </p:cNvPr>
          <p:cNvGraphicFramePr/>
          <p:nvPr>
            <p:extLst>
              <p:ext uri="{D42A27DB-BD31-4B8C-83A1-F6EECF244321}">
                <p14:modId xmlns:p14="http://schemas.microsoft.com/office/powerpoint/2010/main" val="749561320"/>
              </p:ext>
            </p:extLst>
          </p:nvPr>
        </p:nvGraphicFramePr>
        <p:xfrm>
          <a:off x="2303041" y="1737360"/>
          <a:ext cx="3844541" cy="16881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Recorded Sound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06080" y="4034790"/>
            <a:ext cx="609600" cy="609600"/>
          </a:xfrm>
          <a:prstGeom prst="rect">
            <a:avLst/>
          </a:prstGeom>
        </p:spPr>
      </p:pic>
    </p:spTree>
    <p:extLst>
      <p:ext uri="{BB962C8B-B14F-4D97-AF65-F5344CB8AC3E}">
        <p14:creationId xmlns:p14="http://schemas.microsoft.com/office/powerpoint/2010/main" val="173407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C1E21-4B58-4D47-B006-A2B819A73F2A}"/>
              </a:ext>
            </a:extLst>
          </p:cNvPr>
          <p:cNvSpPr>
            <a:spLocks noGrp="1"/>
          </p:cNvSpPr>
          <p:nvPr>
            <p:ph type="title"/>
          </p:nvPr>
        </p:nvSpPr>
        <p:spPr>
          <a:xfrm>
            <a:off x="978102" y="663575"/>
            <a:ext cx="7185713" cy="332399"/>
          </a:xfrm>
        </p:spPr>
        <p:txBody>
          <a:bodyPr/>
          <a:lstStyle/>
          <a:p>
            <a:r>
              <a:rPr lang="ro-RO" dirty="0">
                <a:solidFill>
                  <a:srgbClr val="002060"/>
                </a:solidFill>
                <a:latin typeface="Lato" panose="020B0604020202020204" charset="0"/>
              </a:rPr>
              <a:t>Main Goal</a:t>
            </a:r>
            <a:endParaRPr lang="en-US" dirty="0">
              <a:solidFill>
                <a:srgbClr val="002060"/>
              </a:solidFill>
              <a:latin typeface="Lato" panose="020B0604020202020204" charset="0"/>
            </a:endParaRPr>
          </a:p>
        </p:txBody>
      </p:sp>
      <p:sp>
        <p:nvSpPr>
          <p:cNvPr id="3" name="Content Placeholder 2">
            <a:extLst>
              <a:ext uri="{FF2B5EF4-FFF2-40B4-BE49-F238E27FC236}">
                <a16:creationId xmlns:a16="http://schemas.microsoft.com/office/drawing/2014/main" id="{CC7C00C6-398F-E94D-98AB-3E90F334B282}"/>
              </a:ext>
            </a:extLst>
          </p:cNvPr>
          <p:cNvSpPr>
            <a:spLocks noGrp="1"/>
          </p:cNvSpPr>
          <p:nvPr>
            <p:ph idx="1"/>
          </p:nvPr>
        </p:nvSpPr>
        <p:spPr>
          <a:xfrm>
            <a:off x="520505" y="1392702"/>
            <a:ext cx="8102990" cy="3425553"/>
          </a:xfrm>
        </p:spPr>
        <p:txBody>
          <a:bodyPr/>
          <a:lstStyle/>
          <a:p>
            <a:r>
              <a:rPr lang="en-US" sz="2000" dirty="0">
                <a:solidFill>
                  <a:srgbClr val="002060"/>
                </a:solidFill>
                <a:latin typeface="Lato" panose="020B0604020202020204" charset="0"/>
              </a:rPr>
              <a:t>ATMs continue to be a profitable target for criminals, who use various methods to generate illegal revenue. While some rely on physically destructive methods through the use of metal cutting tools, others choose malware infections, enabling them to manipulate cash dispensers from the inside. </a:t>
            </a:r>
          </a:p>
          <a:p>
            <a:endParaRPr lang="ro-RO" sz="2000" dirty="0">
              <a:solidFill>
                <a:srgbClr val="002060"/>
              </a:solidFill>
              <a:latin typeface="Lato" panose="020B0604020202020204" charset="0"/>
            </a:endParaRPr>
          </a:p>
          <a:p>
            <a:r>
              <a:rPr lang="ro-RO" sz="2000" b="1" dirty="0">
                <a:solidFill>
                  <a:srgbClr val="002060"/>
                </a:solidFill>
                <a:latin typeface="Lato" panose="020B0604020202020204" charset="0"/>
              </a:rPr>
              <a:t>Actual ATM network issues:</a:t>
            </a:r>
          </a:p>
          <a:p>
            <a:pPr lvl="0"/>
            <a:r>
              <a:rPr lang="en-US" sz="2000" dirty="0">
                <a:solidFill>
                  <a:srgbClr val="002060"/>
                </a:solidFill>
                <a:latin typeface="Lato" panose="020B0604020202020204" charset="0"/>
              </a:rPr>
              <a:t>No cyber – physical integration</a:t>
            </a:r>
          </a:p>
          <a:p>
            <a:pPr lvl="0"/>
            <a:r>
              <a:rPr lang="en-US" sz="2000" dirty="0">
                <a:solidFill>
                  <a:srgbClr val="002060"/>
                </a:solidFill>
                <a:latin typeface="Lato" panose="020B0604020202020204" charset="0"/>
              </a:rPr>
              <a:t>No cross institution info, behaviors, common threats </a:t>
            </a:r>
            <a:r>
              <a:rPr lang="ro-RO" sz="2000" dirty="0">
                <a:solidFill>
                  <a:srgbClr val="002060"/>
                </a:solidFill>
                <a:latin typeface="Lato" panose="020B0604020202020204" charset="0"/>
              </a:rPr>
              <a:t>database</a:t>
            </a:r>
            <a:endParaRPr lang="en-US" sz="2000" dirty="0">
              <a:solidFill>
                <a:srgbClr val="002060"/>
              </a:solidFill>
              <a:latin typeface="Lato" panose="020B0604020202020204" charset="0"/>
            </a:endParaRPr>
          </a:p>
          <a:p>
            <a:pPr lvl="0"/>
            <a:r>
              <a:rPr lang="en-US" sz="2000" dirty="0">
                <a:solidFill>
                  <a:srgbClr val="002060"/>
                </a:solidFill>
                <a:latin typeface="Lato" panose="020B0604020202020204" charset="0"/>
              </a:rPr>
              <a:t>No predictive approach/tools</a:t>
            </a:r>
          </a:p>
          <a:p>
            <a:endParaRPr lang="en-US" dirty="0">
              <a:solidFill>
                <a:srgbClr val="002060"/>
              </a:solidFill>
              <a:latin typeface="Lato" panose="020B0604020202020204" charset="0"/>
            </a:endParaRPr>
          </a:p>
        </p:txBody>
      </p:sp>
      <p:pic>
        <p:nvPicPr>
          <p:cNvPr id="5" name="Recorded Sound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25468" y="3824817"/>
            <a:ext cx="609600" cy="609600"/>
          </a:xfrm>
          <a:prstGeom prst="rect">
            <a:avLst/>
          </a:prstGeom>
        </p:spPr>
      </p:pic>
    </p:spTree>
    <p:extLst>
      <p:ext uri="{BB962C8B-B14F-4D97-AF65-F5344CB8AC3E}">
        <p14:creationId xmlns:p14="http://schemas.microsoft.com/office/powerpoint/2010/main" val="227159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C1E21-4B58-4D47-B006-A2B819A73F2A}"/>
              </a:ext>
            </a:extLst>
          </p:cNvPr>
          <p:cNvSpPr>
            <a:spLocks noGrp="1"/>
          </p:cNvSpPr>
          <p:nvPr>
            <p:ph type="title"/>
          </p:nvPr>
        </p:nvSpPr>
        <p:spPr>
          <a:xfrm>
            <a:off x="978102" y="663575"/>
            <a:ext cx="7185713" cy="332399"/>
          </a:xfrm>
        </p:spPr>
        <p:txBody>
          <a:bodyPr/>
          <a:lstStyle/>
          <a:p>
            <a:r>
              <a:rPr lang="en-US" dirty="0">
                <a:solidFill>
                  <a:srgbClr val="002060"/>
                </a:solidFill>
                <a:latin typeface="Lato" panose="020B0604020202020204" charset="0"/>
              </a:rPr>
              <a:t>ATM vulnerabilities</a:t>
            </a:r>
          </a:p>
        </p:txBody>
      </p:sp>
      <p:sp>
        <p:nvSpPr>
          <p:cNvPr id="3" name="Content Placeholder 2">
            <a:extLst>
              <a:ext uri="{FF2B5EF4-FFF2-40B4-BE49-F238E27FC236}">
                <a16:creationId xmlns:a16="http://schemas.microsoft.com/office/drawing/2014/main" id="{CC7C00C6-398F-E94D-98AB-3E90F334B282}"/>
              </a:ext>
            </a:extLst>
          </p:cNvPr>
          <p:cNvSpPr>
            <a:spLocks noGrp="1"/>
          </p:cNvSpPr>
          <p:nvPr>
            <p:ph idx="1"/>
          </p:nvPr>
        </p:nvSpPr>
        <p:spPr>
          <a:xfrm>
            <a:off x="689317" y="1179910"/>
            <a:ext cx="7758332" cy="4060342"/>
          </a:xfrm>
        </p:spPr>
        <p:txBody>
          <a:bodyPr/>
          <a:lstStyle/>
          <a:p>
            <a:pPr>
              <a:buClr>
                <a:srgbClr val="002060"/>
              </a:buClr>
            </a:pPr>
            <a:r>
              <a:rPr lang="en-US" sz="2000" dirty="0">
                <a:solidFill>
                  <a:srgbClr val="002060"/>
                </a:solidFill>
                <a:latin typeface="Lato" panose="020B0604020202020204" charset="0"/>
              </a:rPr>
              <a:t>Every </a:t>
            </a:r>
            <a:r>
              <a:rPr lang="en-US" sz="2000" b="1" dirty="0">
                <a:solidFill>
                  <a:srgbClr val="002060"/>
                </a:solidFill>
                <a:latin typeface="Lato" panose="020B0604020202020204" charset="0"/>
              </a:rPr>
              <a:t>ATM</a:t>
            </a:r>
            <a:r>
              <a:rPr lang="en-US" sz="2000" dirty="0">
                <a:solidFill>
                  <a:srgbClr val="002060"/>
                </a:solidFill>
                <a:latin typeface="Lato" panose="020B0604020202020204" charset="0"/>
              </a:rPr>
              <a:t>  is structured in 2 compartments: cabinet and  safe. The ATM-PC (and its peripherals-shown in t</a:t>
            </a:r>
            <a:r>
              <a:rPr lang="ro-RO" sz="2000" dirty="0">
                <a:solidFill>
                  <a:srgbClr val="002060"/>
                </a:solidFill>
                <a:latin typeface="Lato" panose="020B0604020202020204" charset="0"/>
              </a:rPr>
              <a:t>he next slide</a:t>
            </a:r>
            <a:r>
              <a:rPr lang="en-US" sz="2000" dirty="0">
                <a:solidFill>
                  <a:srgbClr val="002060"/>
                </a:solidFill>
                <a:latin typeface="Lato" panose="020B0604020202020204" charset="0"/>
              </a:rPr>
              <a:t>) is located in the cabinet. The cabinet is practically unprotected, with thin metal or plastic  door secured by a trivial lock, which is why criminals can use simple tools or a lock key purchasable online to break into it</a:t>
            </a:r>
            <a:r>
              <a:rPr lang="ro-RO" sz="2000" dirty="0">
                <a:solidFill>
                  <a:srgbClr val="002060"/>
                </a:solidFill>
                <a:latin typeface="Lato" panose="020B0604020202020204" charset="0"/>
              </a:rPr>
              <a:t>,</a:t>
            </a:r>
            <a:r>
              <a:rPr lang="en-US" sz="2000" dirty="0">
                <a:solidFill>
                  <a:srgbClr val="002060"/>
                </a:solidFill>
                <a:latin typeface="Lato" panose="020B0604020202020204" charset="0"/>
              </a:rPr>
              <a:t> in order to gain access either to the computer or the safe. </a:t>
            </a:r>
            <a:endParaRPr lang="ro-RO" sz="2000" dirty="0">
              <a:solidFill>
                <a:srgbClr val="002060"/>
              </a:solidFill>
              <a:latin typeface="Lato" panose="020B0604020202020204" charset="0"/>
            </a:endParaRPr>
          </a:p>
          <a:p>
            <a:pPr>
              <a:buClr>
                <a:srgbClr val="002060"/>
              </a:buClr>
            </a:pPr>
            <a:r>
              <a:rPr lang="en-US" sz="2000" dirty="0">
                <a:solidFill>
                  <a:srgbClr val="002060"/>
                </a:solidFill>
                <a:latin typeface="Lato" panose="020B0604020202020204" charset="0"/>
              </a:rPr>
              <a:t>The safe is more robust, being made of steel and concrete to meet the CEN regulations. The cash dispenser is inside of the safe where the cash cassettes are located.  </a:t>
            </a:r>
            <a:endParaRPr lang="ro-RO" sz="2000" dirty="0">
              <a:solidFill>
                <a:srgbClr val="002060"/>
              </a:solidFill>
              <a:latin typeface="Lato" panose="020B0604020202020204" charset="0"/>
            </a:endParaRPr>
          </a:p>
          <a:p>
            <a:pPr>
              <a:buClr>
                <a:srgbClr val="002060"/>
              </a:buClr>
            </a:pPr>
            <a:r>
              <a:rPr lang="en-US" sz="2000" dirty="0">
                <a:solidFill>
                  <a:srgbClr val="002060"/>
                </a:solidFill>
                <a:latin typeface="Lato" panose="020B0604020202020204" charset="0"/>
              </a:rPr>
              <a:t>A compromised computer can easily give criminals access to the controller between the computer and the cash dispenser to command it to dispense cash without using stolen customer card information.</a:t>
            </a:r>
          </a:p>
          <a:p>
            <a:pPr marL="0" indent="0">
              <a:buClr>
                <a:srgbClr val="002060"/>
              </a:buClr>
              <a:buNone/>
            </a:pPr>
            <a:endParaRPr lang="en-US" sz="1650" dirty="0">
              <a:solidFill>
                <a:srgbClr val="002060"/>
              </a:solidFill>
            </a:endParaRPr>
          </a:p>
        </p:txBody>
      </p:sp>
      <p:pic>
        <p:nvPicPr>
          <p:cNvPr id="5" name="Recorded Sound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73813" y="3675804"/>
            <a:ext cx="609600" cy="609600"/>
          </a:xfrm>
          <a:prstGeom prst="rect">
            <a:avLst/>
          </a:prstGeom>
        </p:spPr>
      </p:pic>
    </p:spTree>
    <p:extLst>
      <p:ext uri="{BB962C8B-B14F-4D97-AF65-F5344CB8AC3E}">
        <p14:creationId xmlns:p14="http://schemas.microsoft.com/office/powerpoint/2010/main" val="186540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C1E21-4B58-4D47-B006-A2B819A73F2A}"/>
              </a:ext>
            </a:extLst>
          </p:cNvPr>
          <p:cNvSpPr>
            <a:spLocks noGrp="1"/>
          </p:cNvSpPr>
          <p:nvPr>
            <p:ph type="title"/>
          </p:nvPr>
        </p:nvSpPr>
        <p:spPr>
          <a:xfrm>
            <a:off x="978102" y="663575"/>
            <a:ext cx="7185713" cy="276999"/>
          </a:xfrm>
        </p:spPr>
        <p:txBody>
          <a:bodyPr/>
          <a:lstStyle/>
          <a:p>
            <a:r>
              <a:rPr lang="en-US" sz="2000" dirty="0">
                <a:solidFill>
                  <a:srgbClr val="002060"/>
                </a:solidFill>
                <a:latin typeface="Lato"/>
              </a:rPr>
              <a:t>ATM vulnerabilities</a:t>
            </a:r>
          </a:p>
        </p:txBody>
      </p:sp>
      <p:pic>
        <p:nvPicPr>
          <p:cNvPr id="5" name="Content Placeholder 4"/>
          <p:cNvPicPr>
            <a:picLocks noGrp="1" noChangeAspect="1"/>
          </p:cNvPicPr>
          <p:nvPr>
            <p:ph idx="1"/>
          </p:nvPr>
        </p:nvPicPr>
        <p:blipFill>
          <a:blip r:embed="rId4"/>
          <a:stretch>
            <a:fillRect/>
          </a:stretch>
        </p:blipFill>
        <p:spPr>
          <a:xfrm>
            <a:off x="970915" y="1078712"/>
            <a:ext cx="7444557" cy="3399688"/>
          </a:xfrm>
          <a:prstGeom prst="rect">
            <a:avLst/>
          </a:prstGeom>
        </p:spPr>
      </p:pic>
      <p:pic>
        <p:nvPicPr>
          <p:cNvPr id="3" name="Recorded Sound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2826" y="4006938"/>
            <a:ext cx="609600" cy="609600"/>
          </a:xfrm>
          <a:prstGeom prst="rect">
            <a:avLst/>
          </a:prstGeom>
        </p:spPr>
      </p:pic>
    </p:spTree>
    <p:extLst>
      <p:ext uri="{BB962C8B-B14F-4D97-AF65-F5344CB8AC3E}">
        <p14:creationId xmlns:p14="http://schemas.microsoft.com/office/powerpoint/2010/main" val="290483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C1E21-4B58-4D47-B006-A2B819A73F2A}"/>
              </a:ext>
            </a:extLst>
          </p:cNvPr>
          <p:cNvSpPr>
            <a:spLocks noGrp="1"/>
          </p:cNvSpPr>
          <p:nvPr>
            <p:ph type="title"/>
          </p:nvPr>
        </p:nvSpPr>
        <p:spPr>
          <a:xfrm>
            <a:off x="978102" y="663575"/>
            <a:ext cx="7185713" cy="276999"/>
          </a:xfrm>
        </p:spPr>
        <p:txBody>
          <a:bodyPr/>
          <a:lstStyle/>
          <a:p>
            <a:r>
              <a:rPr lang="en-US" sz="2000" dirty="0">
                <a:solidFill>
                  <a:srgbClr val="002060"/>
                </a:solidFill>
                <a:latin typeface="Lato" panose="020B0604020202020204" charset="0"/>
              </a:rPr>
              <a:t>Technical Architecture of ATM Pilot Scenario</a:t>
            </a:r>
          </a:p>
        </p:txBody>
      </p:sp>
      <p:pic>
        <p:nvPicPr>
          <p:cNvPr id="4" name="image3.png"/>
          <p:cNvPicPr>
            <a:picLocks noGrp="1"/>
          </p:cNvPicPr>
          <p:nvPr>
            <p:ph idx="1"/>
          </p:nvPr>
        </p:nvPicPr>
        <p:blipFill>
          <a:blip r:embed="rId4"/>
          <a:srcRect/>
          <a:stretch>
            <a:fillRect/>
          </a:stretch>
        </p:blipFill>
        <p:spPr>
          <a:xfrm>
            <a:off x="978102" y="1055077"/>
            <a:ext cx="7237429" cy="3854548"/>
          </a:xfrm>
          <a:prstGeom prst="rect">
            <a:avLst/>
          </a:prstGeom>
          <a:ln/>
        </p:spPr>
      </p:pic>
      <p:pic>
        <p:nvPicPr>
          <p:cNvPr id="3" name="Recorded Sound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90560" y="3912870"/>
            <a:ext cx="609600" cy="609600"/>
          </a:xfrm>
          <a:prstGeom prst="rect">
            <a:avLst/>
          </a:prstGeom>
        </p:spPr>
      </p:pic>
    </p:spTree>
    <p:extLst>
      <p:ext uri="{BB962C8B-B14F-4D97-AF65-F5344CB8AC3E}">
        <p14:creationId xmlns:p14="http://schemas.microsoft.com/office/powerpoint/2010/main" val="299628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2FF3B3E1-8287-1541-9BB5-DB491074793C}"/>
              </a:ext>
            </a:extLst>
          </p:cNvPr>
          <p:cNvGraphicFramePr/>
          <p:nvPr>
            <p:extLst>
              <p:ext uri="{D42A27DB-BD31-4B8C-83A1-F6EECF244321}">
                <p14:modId xmlns:p14="http://schemas.microsoft.com/office/powerpoint/2010/main" val="117173650"/>
              </p:ext>
            </p:extLst>
          </p:nvPr>
        </p:nvGraphicFramePr>
        <p:xfrm>
          <a:off x="2538821" y="1631865"/>
          <a:ext cx="3791639" cy="19835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Recorded Sound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28000" y="4122844"/>
            <a:ext cx="609600" cy="609600"/>
          </a:xfrm>
          <a:prstGeom prst="rect">
            <a:avLst/>
          </a:prstGeom>
        </p:spPr>
      </p:pic>
    </p:spTree>
    <p:extLst>
      <p:ext uri="{BB962C8B-B14F-4D97-AF65-F5344CB8AC3E}">
        <p14:creationId xmlns:p14="http://schemas.microsoft.com/office/powerpoint/2010/main" val="297929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892" y="663575"/>
            <a:ext cx="7695028" cy="664797"/>
          </a:xfrm>
        </p:spPr>
        <p:txBody>
          <a:bodyPr/>
          <a:lstStyle/>
          <a:p>
            <a:r>
              <a:rPr lang="en-US" dirty="0">
                <a:solidFill>
                  <a:srgbClr val="002060"/>
                </a:solidFill>
                <a:latin typeface="Lato" panose="020B0604020202020204" charset="0"/>
              </a:rPr>
              <a:t>SIBS-Romania has design </a:t>
            </a:r>
            <a:r>
              <a:rPr lang="ro-RO" dirty="0">
                <a:solidFill>
                  <a:srgbClr val="002060"/>
                </a:solidFill>
                <a:latin typeface="Lato" panose="020B0604020202020204" charset="0"/>
              </a:rPr>
              <a:t>5 Uses Cases (Attack Scenarios) to </a:t>
            </a:r>
            <a:r>
              <a:rPr lang="en-US" dirty="0">
                <a:solidFill>
                  <a:srgbClr val="002060"/>
                </a:solidFill>
                <a:latin typeface="Lato" panose="020B0604020202020204" charset="0"/>
              </a:rPr>
              <a:t>cover a wide range of ATM attacks</a:t>
            </a:r>
            <a:endParaRPr lang="ro-RO" sz="2000" dirty="0">
              <a:solidFill>
                <a:srgbClr val="002060"/>
              </a:solidFill>
              <a:latin typeface="Lato" panose="020B0604020202020204" charset="0"/>
            </a:endParaRPr>
          </a:p>
        </p:txBody>
      </p:sp>
      <p:sp>
        <p:nvSpPr>
          <p:cNvPr id="3" name="Content Placeholder 2"/>
          <p:cNvSpPr>
            <a:spLocks noGrp="1"/>
          </p:cNvSpPr>
          <p:nvPr>
            <p:ph idx="1"/>
          </p:nvPr>
        </p:nvSpPr>
        <p:spPr>
          <a:xfrm>
            <a:off x="750798" y="1468748"/>
            <a:ext cx="7695028" cy="3385542"/>
          </a:xfrm>
        </p:spPr>
        <p:txBody>
          <a:bodyPr/>
          <a:lstStyle/>
          <a:p>
            <a:r>
              <a:rPr lang="en-US" sz="2000" dirty="0">
                <a:solidFill>
                  <a:srgbClr val="002060"/>
                </a:solidFill>
                <a:latin typeface="Lato" panose="020B0604020202020204" charset="0"/>
              </a:rPr>
              <a:t>UC1 - Physical attack to the customer </a:t>
            </a:r>
          </a:p>
          <a:p>
            <a:endParaRPr lang="en-US" sz="2000" dirty="0">
              <a:solidFill>
                <a:srgbClr val="002060"/>
              </a:solidFill>
              <a:latin typeface="Lato" panose="020B0604020202020204" charset="0"/>
            </a:endParaRPr>
          </a:p>
          <a:p>
            <a:r>
              <a:rPr lang="en-US" sz="2000" dirty="0">
                <a:solidFill>
                  <a:srgbClr val="002060"/>
                </a:solidFill>
                <a:latin typeface="Lato" panose="020B0604020202020204" charset="0"/>
              </a:rPr>
              <a:t>UC2 - Physical attack to the ATM </a:t>
            </a:r>
          </a:p>
          <a:p>
            <a:endParaRPr lang="en-US" sz="2000" dirty="0">
              <a:solidFill>
                <a:srgbClr val="002060"/>
              </a:solidFill>
              <a:latin typeface="Lato" panose="020B0604020202020204" charset="0"/>
            </a:endParaRPr>
          </a:p>
          <a:p>
            <a:r>
              <a:rPr lang="en-US" sz="2000" dirty="0">
                <a:solidFill>
                  <a:srgbClr val="002060"/>
                </a:solidFill>
                <a:latin typeface="Lato" panose="020B0604020202020204" charset="0"/>
              </a:rPr>
              <a:t>UC3 – Loitering</a:t>
            </a:r>
          </a:p>
          <a:p>
            <a:endParaRPr lang="ro-RO" sz="2000" dirty="0">
              <a:solidFill>
                <a:srgbClr val="002060"/>
              </a:solidFill>
              <a:latin typeface="Lato" panose="020B0604020202020204" charset="0"/>
            </a:endParaRPr>
          </a:p>
          <a:p>
            <a:r>
              <a:rPr lang="en-US" sz="2000" dirty="0">
                <a:solidFill>
                  <a:srgbClr val="002060"/>
                </a:solidFill>
                <a:latin typeface="Lato" panose="020B0604020202020204" charset="0"/>
              </a:rPr>
              <a:t>UC4 - Cyberattack such as malware to ATM-PC or the ATM-network</a:t>
            </a:r>
          </a:p>
          <a:p>
            <a:endParaRPr lang="en-US" sz="2000" dirty="0">
              <a:solidFill>
                <a:srgbClr val="002060"/>
              </a:solidFill>
              <a:latin typeface="Lato" panose="020B0604020202020204" charset="0"/>
            </a:endParaRPr>
          </a:p>
          <a:p>
            <a:r>
              <a:rPr lang="en-US" sz="2000" dirty="0">
                <a:solidFill>
                  <a:srgbClr val="002060"/>
                </a:solidFill>
                <a:latin typeface="Lato" panose="020B0604020202020204" charset="0"/>
              </a:rPr>
              <a:t>UC5 - Jackpotting with malicious software</a:t>
            </a:r>
            <a:endParaRPr lang="en-US" dirty="0"/>
          </a:p>
        </p:txBody>
      </p:sp>
      <p:pic>
        <p:nvPicPr>
          <p:cNvPr id="4" name="Recorded Sound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99120" y="4122843"/>
            <a:ext cx="609600" cy="609600"/>
          </a:xfrm>
          <a:prstGeom prst="rect">
            <a:avLst/>
          </a:prstGeom>
        </p:spPr>
      </p:pic>
    </p:spTree>
    <p:extLst>
      <p:ext uri="{BB962C8B-B14F-4D97-AF65-F5344CB8AC3E}">
        <p14:creationId xmlns:p14="http://schemas.microsoft.com/office/powerpoint/2010/main" val="129702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8102" y="663575"/>
            <a:ext cx="7185713" cy="276999"/>
          </a:xfrm>
        </p:spPr>
        <p:txBody>
          <a:bodyPr/>
          <a:lstStyle/>
          <a:p>
            <a:r>
              <a:rPr lang="en-US" sz="2000" dirty="0">
                <a:solidFill>
                  <a:srgbClr val="002060"/>
                </a:solidFill>
                <a:latin typeface="Lato" panose="020B0604020202020204" charset="0"/>
              </a:rPr>
              <a:t>UC1 - Physical attack to the customer </a:t>
            </a:r>
            <a:endParaRPr lang="ro-RO" sz="2000" dirty="0">
              <a:solidFill>
                <a:srgbClr val="002060"/>
              </a:solidFill>
              <a:latin typeface="Lato" panose="020B0604020202020204" charset="0"/>
            </a:endParaRPr>
          </a:p>
        </p:txBody>
      </p:sp>
      <p:sp>
        <p:nvSpPr>
          <p:cNvPr id="3" name="Content Placeholder 2"/>
          <p:cNvSpPr>
            <a:spLocks noGrp="1"/>
          </p:cNvSpPr>
          <p:nvPr>
            <p:ph idx="1"/>
          </p:nvPr>
        </p:nvSpPr>
        <p:spPr>
          <a:xfrm>
            <a:off x="576776" y="1146517"/>
            <a:ext cx="8236634" cy="1394228"/>
          </a:xfrm>
        </p:spPr>
        <p:txBody>
          <a:bodyPr/>
          <a:lstStyle/>
          <a:p>
            <a:r>
              <a:rPr lang="en-US" b="1" dirty="0">
                <a:solidFill>
                  <a:srgbClr val="002060"/>
                </a:solidFill>
                <a:latin typeface="Lato" panose="020B0604020202020204" charset="0"/>
              </a:rPr>
              <a:t>Scenario: </a:t>
            </a:r>
          </a:p>
          <a:p>
            <a:pPr marL="0" indent="0">
              <a:buNone/>
            </a:pPr>
            <a:r>
              <a:rPr lang="en-US" dirty="0">
                <a:solidFill>
                  <a:srgbClr val="002060"/>
                </a:solidFill>
                <a:latin typeface="Lato" panose="020B0604020202020204"/>
              </a:rPr>
              <a:t>In this scenario we have a possible targeted attack performed by two attackers assaulting the client that just redraw money from the ATM.</a:t>
            </a:r>
          </a:p>
          <a:p>
            <a:pPr marL="0" indent="0">
              <a:buNone/>
            </a:pPr>
            <a:r>
              <a:rPr lang="en-US" dirty="0">
                <a:solidFill>
                  <a:srgbClr val="002060"/>
                </a:solidFill>
                <a:latin typeface="Lato" panose="020B0604020202020204"/>
              </a:rPr>
              <a:t>CCTV  anal</a:t>
            </a:r>
            <a:r>
              <a:rPr lang="ro-RO" dirty="0">
                <a:solidFill>
                  <a:srgbClr val="002060"/>
                </a:solidFill>
                <a:latin typeface="Lato" panose="020B0604020202020204"/>
              </a:rPr>
              <a:t>y</a:t>
            </a:r>
            <a:r>
              <a:rPr lang="en-US" dirty="0">
                <a:solidFill>
                  <a:srgbClr val="002060"/>
                </a:solidFill>
                <a:latin typeface="Lato" panose="020B0604020202020204"/>
              </a:rPr>
              <a:t>zed the video streams and detected that the conditions for an attack to person were met and pushed the event to the FINSEC platform and the A</a:t>
            </a:r>
            <a:r>
              <a:rPr lang="ro-RO" dirty="0">
                <a:solidFill>
                  <a:srgbClr val="002060"/>
                </a:solidFill>
                <a:latin typeface="Lato" panose="020B0604020202020204"/>
              </a:rPr>
              <a:t>nomaly </a:t>
            </a:r>
            <a:r>
              <a:rPr lang="en-US" dirty="0">
                <a:solidFill>
                  <a:srgbClr val="002060"/>
                </a:solidFill>
                <a:latin typeface="Lato" panose="020B0604020202020204"/>
              </a:rPr>
              <a:t>D</a:t>
            </a:r>
            <a:r>
              <a:rPr lang="ro-RO" dirty="0">
                <a:solidFill>
                  <a:srgbClr val="002060"/>
                </a:solidFill>
                <a:latin typeface="Lato" panose="020B0604020202020204"/>
              </a:rPr>
              <a:t>etection algorithm</a:t>
            </a:r>
            <a:r>
              <a:rPr lang="en-US" dirty="0">
                <a:solidFill>
                  <a:srgbClr val="002060"/>
                </a:solidFill>
                <a:latin typeface="Lato" panose="020B0604020202020204"/>
              </a:rPr>
              <a:t> mapped this to an attack.</a:t>
            </a:r>
            <a:endParaRPr lang="en-US" dirty="0">
              <a:solidFill>
                <a:srgbClr val="002060"/>
              </a:solidFill>
              <a:latin typeface="Lato" panose="020B0604020202020204" charset="0"/>
            </a:endParaRPr>
          </a:p>
          <a:p>
            <a:pPr marL="0" indent="0">
              <a:buNone/>
            </a:pPr>
            <a:endParaRPr lang="en-US" dirty="0"/>
          </a:p>
        </p:txBody>
      </p:sp>
      <p:pic>
        <p:nvPicPr>
          <p:cNvPr id="4" name="Picture 3"/>
          <p:cNvPicPr/>
          <p:nvPr/>
        </p:nvPicPr>
        <p:blipFill>
          <a:blip r:embed="rId4"/>
          <a:stretch>
            <a:fillRect/>
          </a:stretch>
        </p:blipFill>
        <p:spPr>
          <a:xfrm>
            <a:off x="1083211" y="2546251"/>
            <a:ext cx="2700997" cy="2328204"/>
          </a:xfrm>
          <a:prstGeom prst="rect">
            <a:avLst/>
          </a:prstGeom>
        </p:spPr>
      </p:pic>
      <p:pic>
        <p:nvPicPr>
          <p:cNvPr id="5" name="Picture 4"/>
          <p:cNvPicPr>
            <a:picLocks noChangeAspect="1"/>
          </p:cNvPicPr>
          <p:nvPr/>
        </p:nvPicPr>
        <p:blipFill>
          <a:blip r:embed="rId5"/>
          <a:stretch>
            <a:fillRect/>
          </a:stretch>
        </p:blipFill>
        <p:spPr>
          <a:xfrm>
            <a:off x="3784208" y="2546251"/>
            <a:ext cx="4150573" cy="2328204"/>
          </a:xfrm>
          <a:prstGeom prst="rect">
            <a:avLst/>
          </a:prstGeom>
        </p:spPr>
      </p:pic>
      <p:pic>
        <p:nvPicPr>
          <p:cNvPr id="6" name="Recorded Sound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63815" y="4102523"/>
            <a:ext cx="609600" cy="609600"/>
          </a:xfrm>
          <a:prstGeom prst="rect">
            <a:avLst/>
          </a:prstGeom>
        </p:spPr>
      </p:pic>
    </p:spTree>
    <p:extLst>
      <p:ext uri="{BB962C8B-B14F-4D97-AF65-F5344CB8AC3E}">
        <p14:creationId xmlns:p14="http://schemas.microsoft.com/office/powerpoint/2010/main" val="418958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SP_AGENDA" val="SectionNumber SlideNumber"/>
  <p:tag name="THINKCELLUNDODONOTDELETE" val="0"/>
  <p:tag name="ARTICULATE_SLIDE_COUNT" val="1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GFT_PPT_Template_16_9">
  <a:themeElements>
    <a:clrScheme name="Farben_GFT">
      <a:dk1>
        <a:srgbClr val="000000"/>
      </a:dk1>
      <a:lt1>
        <a:sysClr val="window" lastClr="FFFFFF"/>
      </a:lt1>
      <a:dk2>
        <a:srgbClr val="4D4D4D"/>
      </a:dk2>
      <a:lt2>
        <a:srgbClr val="EDEDED"/>
      </a:lt2>
      <a:accent1>
        <a:srgbClr val="213E7F"/>
      </a:accent1>
      <a:accent2>
        <a:srgbClr val="0097D9"/>
      </a:accent2>
      <a:accent3>
        <a:srgbClr val="0098B0"/>
      </a:accent3>
      <a:accent4>
        <a:srgbClr val="969696"/>
      </a:accent4>
      <a:accent5>
        <a:srgbClr val="B9B9B9"/>
      </a:accent5>
      <a:accent6>
        <a:srgbClr val="E6E6E6"/>
      </a:accent6>
      <a:hlink>
        <a:srgbClr val="213E7F"/>
      </a:hlink>
      <a:folHlink>
        <a:srgbClr val="0097D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12700">
          <a:noFill/>
        </a:ln>
      </a:spPr>
      <a:bodyPr lIns="108000" tIns="108000" rIns="108000" bIns="108000" rtlCol="0" anchor="ctr"/>
      <a:lstStyle>
        <a:defPPr algn="ctr">
          <a:defRPr sz="12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400" dirty="0" err="1" smtClean="0"/>
        </a:defPPr>
      </a:lstStyle>
    </a:txDef>
  </a:objectDefaults>
  <a:extraClrSchemeLst/>
  <a:custClrLst>
    <a:custClr name="Orange">
      <a:srgbClr val="FF6800"/>
    </a:custClr>
    <a:custClr>
      <a:srgbClr val="FFFFFF"/>
    </a:custClr>
    <a:custClr>
      <a:srgbClr val="FFFFFF"/>
    </a:custClr>
    <a:custClr>
      <a:srgbClr val="FFFFFF"/>
    </a:custClr>
    <a:custClr name="Blue 65%">
      <a:srgbClr val="5082BE"/>
    </a:custClr>
    <a:custClr name="Light Blue 65%">
      <a:srgbClr val="59BBE6"/>
    </a:custClr>
    <a:custClr name="Turquoise 65%">
      <a:srgbClr val="59BCCC"/>
    </a:custClr>
    <a:custClr>
      <a:srgbClr val="FFFFFF"/>
    </a:custClr>
    <a:custClr>
      <a:srgbClr val="FFFFFF"/>
    </a:custClr>
    <a:custClr name="Red">
      <a:srgbClr val="CC1000"/>
    </a:custClr>
    <a:custClr>
      <a:srgbClr val="FFFFFF"/>
    </a:custClr>
    <a:custClr>
      <a:srgbClr val="FFFFFF"/>
    </a:custClr>
    <a:custClr>
      <a:srgbClr val="FFFFFF"/>
    </a:custClr>
    <a:custClr>
      <a:srgbClr val="FFFFFF"/>
    </a:custClr>
    <a:custClr name="Blue 40%">
      <a:srgbClr val="73ACE1"/>
    </a:custClr>
    <a:custClr name="Light Blue 40%">
      <a:srgbClr val="99D5F0"/>
    </a:custClr>
    <a:custClr name="Turquoise 40%">
      <a:srgbClr val="99D6DF"/>
    </a:custClr>
    <a:custClr>
      <a:srgbClr val="FFFFFF"/>
    </a:custClr>
    <a:custClr>
      <a:srgbClr val="FFFFFF"/>
    </a:custClr>
    <a:custClr name="Yellow">
      <a:srgbClr val="FDC800"/>
    </a:custClr>
    <a:custClr>
      <a:srgbClr val="FFFFFF"/>
    </a:custClr>
    <a:custClr>
      <a:srgbClr val="FFFFFF"/>
    </a:custClr>
    <a:custClr>
      <a:srgbClr val="FFFFFF"/>
    </a:custClr>
    <a:custClr>
      <a:srgbClr val="FFFFFF"/>
    </a:custClr>
    <a:custClr name="Blue 25%">
      <a:srgbClr val="AAC8E6"/>
    </a:custClr>
    <a:custClr name="Light Blue 25%">
      <a:srgbClr val="BAE3F5"/>
    </a:custClr>
    <a:custClr name="Turquoise 25%">
      <a:srgbClr val="B2E0E7"/>
    </a:custClr>
    <a:custClr>
      <a:srgbClr val="FFFFFF"/>
    </a:custClr>
    <a:custClr>
      <a:srgbClr val="FFFFFF"/>
    </a:custClr>
    <a:custClr name="Green">
      <a:srgbClr val="339C3A"/>
    </a:custClr>
    <a:custClr>
      <a:srgbClr val="FFFFFF"/>
    </a:custClr>
    <a:custClr>
      <a:srgbClr val="FFFFFF"/>
    </a:custClr>
    <a:custClr>
      <a:srgbClr val="FFFFFF"/>
    </a:custClr>
    <a:custClr>
      <a:srgbClr val="FFFFFF"/>
    </a:custClr>
    <a:custClr name="Background Blue">
      <a:srgbClr val="E1EBF5"/>
    </a:custClr>
    <a:custClr name="Background Light Blue">
      <a:srgbClr val="E3F4FB"/>
    </a:custClr>
    <a:custClr name="Background Turquoise">
      <a:srgbClr val="E9FFFF"/>
    </a:custClr>
    <a:custClr name="Background Grey">
      <a:srgbClr val="EDEDED"/>
    </a:custClr>
    <a:custClr>
      <a:srgbClr val="FFFFFF"/>
    </a:custClr>
    <a:custClr>
      <a:srgbClr val="FFFFFF"/>
    </a:custClr>
  </a:custClrLst>
  <a:extLst>
    <a:ext uri="{05A4C25C-085E-4340-85A3-A5531E510DB2}">
      <thm15:themeFamily xmlns:thm15="http://schemas.microsoft.com/office/thememl/2012/main" name="GFT_PPT_template_16_9.potx" id="{9C6F4585-1E9C-4998-99AB-3C0AA192A231}" vid="{059AB16E-62D5-43D2-ADB3-6505EA981FDD}"/>
    </a:ext>
  </a:extLst>
</a:theme>
</file>

<file path=ppt/theme/theme2.xml><?xml version="1.0" encoding="utf-8"?>
<a:theme xmlns:a="http://schemas.openxmlformats.org/drawingml/2006/main" name="Larissa">
  <a:themeElements>
    <a:clrScheme name="GFT_colors_new">
      <a:dk1>
        <a:srgbClr val="000000"/>
      </a:dk1>
      <a:lt1>
        <a:sysClr val="window" lastClr="FFFFFF"/>
      </a:lt1>
      <a:dk2>
        <a:srgbClr val="4D4D4D"/>
      </a:dk2>
      <a:lt2>
        <a:srgbClr val="EDEDED"/>
      </a:lt2>
      <a:accent1>
        <a:srgbClr val="213E7F"/>
      </a:accent1>
      <a:accent2>
        <a:srgbClr val="0097D9"/>
      </a:accent2>
      <a:accent3>
        <a:srgbClr val="0098B0"/>
      </a:accent3>
      <a:accent4>
        <a:srgbClr val="969696"/>
      </a:accent4>
      <a:accent5>
        <a:srgbClr val="B9B9B9"/>
      </a:accent5>
      <a:accent6>
        <a:srgbClr val="E6E6E6"/>
      </a:accent6>
      <a:hlink>
        <a:srgbClr val="213E7F"/>
      </a:hlink>
      <a:folHlink>
        <a:srgbClr val="0097D9"/>
      </a:folHlink>
    </a:clrScheme>
    <a:fontScheme name="GFT_fon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GFT_colors_new">
      <a:dk1>
        <a:srgbClr val="000000"/>
      </a:dk1>
      <a:lt1>
        <a:sysClr val="window" lastClr="FFFFFF"/>
      </a:lt1>
      <a:dk2>
        <a:srgbClr val="4D4D4D"/>
      </a:dk2>
      <a:lt2>
        <a:srgbClr val="EDEDED"/>
      </a:lt2>
      <a:accent1>
        <a:srgbClr val="213E7F"/>
      </a:accent1>
      <a:accent2>
        <a:srgbClr val="0097D9"/>
      </a:accent2>
      <a:accent3>
        <a:srgbClr val="0098B0"/>
      </a:accent3>
      <a:accent4>
        <a:srgbClr val="969696"/>
      </a:accent4>
      <a:accent5>
        <a:srgbClr val="B9B9B9"/>
      </a:accent5>
      <a:accent6>
        <a:srgbClr val="E6E6E6"/>
      </a:accent6>
      <a:hlink>
        <a:srgbClr val="213E7F"/>
      </a:hlink>
      <a:folHlink>
        <a:srgbClr val="0097D9"/>
      </a:folHlink>
    </a:clrScheme>
    <a:fontScheme name="GFT_fon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0</TotalTime>
  <Words>1039</Words>
  <Application>Microsoft Macintosh PowerPoint</Application>
  <PresentationFormat>On-screen Show (16:9)</PresentationFormat>
  <Paragraphs>61</Paragraphs>
  <Slides>14</Slides>
  <Notes>1</Notes>
  <HiddenSlides>0</HiddenSlides>
  <MMClips>15</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22" baseType="lpstr">
      <vt:lpstr>Arial</vt:lpstr>
      <vt:lpstr>Calibri</vt:lpstr>
      <vt:lpstr>Carlito</vt:lpstr>
      <vt:lpstr>Geneva</vt:lpstr>
      <vt:lpstr>Lato</vt:lpstr>
      <vt:lpstr>Wingdings</vt:lpstr>
      <vt:lpstr>GFT_PPT_Template_16_9</vt:lpstr>
      <vt:lpstr>think-cell Folie</vt:lpstr>
      <vt:lpstr>Securing Critical Infrastructures In The Financial Sector    ATM Network Protection  </vt:lpstr>
      <vt:lpstr>PowerPoint Presentation</vt:lpstr>
      <vt:lpstr>Main Goal</vt:lpstr>
      <vt:lpstr>ATM vulnerabilities</vt:lpstr>
      <vt:lpstr>ATM vulnerabilities</vt:lpstr>
      <vt:lpstr>Technical Architecture of ATM Pilot Scenario</vt:lpstr>
      <vt:lpstr>PowerPoint Presentation</vt:lpstr>
      <vt:lpstr>SIBS-Romania has design 5 Uses Cases (Attack Scenarios) to cover a wide range of ATM attacks</vt:lpstr>
      <vt:lpstr>UC1 - Physical attack to the customer </vt:lpstr>
      <vt:lpstr>UC2 - Physical attack to the ATM </vt:lpstr>
      <vt:lpstr>UC3 – Loitering</vt:lpstr>
      <vt:lpstr>UC4 - Cyberattack such as malware to the ATM-PC or the network</vt:lpstr>
      <vt:lpstr>UC5 - Jackpotting with malicious software</vt:lpstr>
      <vt:lpstr>Contributors</vt:lpstr>
    </vt:vector>
  </TitlesOfParts>
  <Company>GFT Technologies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Nucera, Francesco</dc:creator>
  <cp:lastModifiedBy>Ariana Polyviou</cp:lastModifiedBy>
  <cp:revision>269</cp:revision>
  <cp:lastPrinted>2020-11-18T09:59:04Z</cp:lastPrinted>
  <dcterms:created xsi:type="dcterms:W3CDTF">2018-03-27T08:13:46Z</dcterms:created>
  <dcterms:modified xsi:type="dcterms:W3CDTF">2020-12-12T22:09:00Z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10F26842-5C4B-49D6-9954-1FF7DA29193C</vt:lpwstr>
  </property>
  <property fmtid="{D5CDD505-2E9C-101B-9397-08002B2CF9AE}" pid="3" name="ArticulatePath">
    <vt:lpwstr>Präsentation3</vt:lpwstr>
  </property>
</Properties>
</file>